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6" r:id="rId1"/>
    <p:sldMasterId id="2147483679" r:id="rId2"/>
  </p:sldMasterIdLst>
  <p:sldIdLst>
    <p:sldId id="299" r:id="rId3"/>
    <p:sldId id="300" r:id="rId4"/>
    <p:sldId id="283" r:id="rId5"/>
    <p:sldId id="284" r:id="rId6"/>
    <p:sldId id="285" r:id="rId7"/>
    <p:sldId id="287" r:id="rId8"/>
    <p:sldId id="286" r:id="rId9"/>
    <p:sldId id="288" r:id="rId10"/>
    <p:sldId id="290" r:id="rId11"/>
    <p:sldId id="291" r:id="rId12"/>
    <p:sldId id="292" r:id="rId13"/>
    <p:sldId id="293" r:id="rId14"/>
    <p:sldId id="295" r:id="rId15"/>
    <p:sldId id="298" r:id="rId16"/>
    <p:sldId id="316" r:id="rId17"/>
    <p:sldId id="317" r:id="rId18"/>
    <p:sldId id="297" r:id="rId19"/>
    <p:sldId id="321" r:id="rId20"/>
    <p:sldId id="326" r:id="rId21"/>
    <p:sldId id="322" r:id="rId22"/>
    <p:sldId id="323" r:id="rId23"/>
    <p:sldId id="324" r:id="rId24"/>
    <p:sldId id="314" r:id="rId25"/>
    <p:sldId id="315" r:id="rId26"/>
    <p:sldId id="306" r:id="rId27"/>
    <p:sldId id="307" r:id="rId28"/>
    <p:sldId id="308" r:id="rId29"/>
    <p:sldId id="309" r:id="rId30"/>
    <p:sldId id="310" r:id="rId31"/>
    <p:sldId id="311" r:id="rId32"/>
    <p:sldId id="312" r:id="rId33"/>
    <p:sldId id="313" r:id="rId34"/>
    <p:sldId id="301" r:id="rId35"/>
    <p:sldId id="302" r:id="rId36"/>
    <p:sldId id="303" r:id="rId37"/>
    <p:sldId id="304" r:id="rId38"/>
    <p:sldId id="305" r:id="rId39"/>
    <p:sldId id="282" r:id="rId40"/>
    <p:sldId id="275" r:id="rId41"/>
    <p:sldId id="261" r:id="rId42"/>
    <p:sldId id="264" r:id="rId43"/>
    <p:sldId id="262" r:id="rId44"/>
    <p:sldId id="265" r:id="rId45"/>
    <p:sldId id="270" r:id="rId46"/>
    <p:sldId id="327" r:id="rId47"/>
    <p:sldId id="325" r:id="rId48"/>
  </p:sldIdLst>
  <p:sldSz cx="12192000" cy="6858000"/>
  <p:notesSz cx="6858000" cy="9144000"/>
  <p:defaultText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73A1C"/>
    <a:srgbClr val="F23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5296" autoAdjust="0"/>
    <p:restoredTop sz="93592"/>
  </p:normalViewPr>
  <p:slideViewPr>
    <p:cSldViewPr snapToGrid="0" snapToObjects="1">
      <p:cViewPr varScale="1">
        <p:scale>
          <a:sx n="107" d="100"/>
          <a:sy n="107" d="100"/>
        </p:scale>
        <p:origin x="184" y="20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8" Type="http://schemas.openxmlformats.org/officeDocument/2006/relationships/slide" Target="slides/slide6.xml"/><Relationship Id="rId51" Type="http://schemas.openxmlformats.org/officeDocument/2006/relationships/theme" Target="theme/theme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www.officeplus.cn/" TargetMode="External"/><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页">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a:srcRect t="22049" r="54675" b="21936"/>
          <a:stretch/>
        </p:blipFill>
        <p:spPr>
          <a:xfrm>
            <a:off x="849510" y="-12701"/>
            <a:ext cx="10492980" cy="6858001"/>
          </a:xfrm>
          <a:prstGeom prst="rect">
            <a:avLst/>
          </a:prstGeom>
        </p:spPr>
      </p:pic>
      <p:sp>
        <p:nvSpPr>
          <p:cNvPr id="4" name="文本占位符 7"/>
          <p:cNvSpPr>
            <a:spLocks noGrp="1"/>
          </p:cNvSpPr>
          <p:nvPr>
            <p:ph type="body" sz="quarter" idx="10"/>
          </p:nvPr>
        </p:nvSpPr>
        <p:spPr>
          <a:xfrm>
            <a:off x="522697" y="2307026"/>
            <a:ext cx="11146606" cy="937764"/>
          </a:xfrm>
          <a:prstGeom prst="rect">
            <a:avLst/>
          </a:prstGeom>
          <a:ln w="12700" cmpd="sng">
            <a:noFill/>
          </a:ln>
        </p:spPr>
        <p:txBody>
          <a:bodyPr vert="horz" anchor="ctr"/>
          <a:lstStyle>
            <a:lvl1pPr marL="0" indent="0" algn="ctr">
              <a:buNone/>
              <a:defRPr sz="4800" b="1">
                <a:latin typeface="Microsoft YaHei" charset="0"/>
                <a:ea typeface="Microsoft YaHei" charset="0"/>
                <a:cs typeface="Microsoft YaHei" charset="0"/>
              </a:defRPr>
            </a:lvl1pPr>
          </a:lstStyle>
          <a:p>
            <a:pPr lvl="0"/>
            <a:endParaRPr kumimoji="1" lang="zh-CN" altLang="en-US" dirty="0"/>
          </a:p>
        </p:txBody>
      </p:sp>
      <p:sp>
        <p:nvSpPr>
          <p:cNvPr id="6" name="文本占位符 7"/>
          <p:cNvSpPr>
            <a:spLocks noGrp="1"/>
          </p:cNvSpPr>
          <p:nvPr>
            <p:ph type="body" sz="quarter" idx="11"/>
          </p:nvPr>
        </p:nvSpPr>
        <p:spPr>
          <a:xfrm>
            <a:off x="3155230" y="3669185"/>
            <a:ext cx="2294080" cy="549890"/>
          </a:xfrm>
          <a:prstGeom prst="rect">
            <a:avLst/>
          </a:prstGeom>
          <a:solidFill>
            <a:schemeClr val="bg1"/>
          </a:solidFill>
          <a:ln w="12700" cmpd="sng">
            <a:solidFill>
              <a:schemeClr val="tx1">
                <a:lumMod val="50000"/>
                <a:lumOff val="50000"/>
              </a:schemeClr>
            </a:solidFill>
          </a:ln>
        </p:spPr>
        <p:txBody>
          <a:bodyPr vert="horz" anchor="t"/>
          <a:lstStyle>
            <a:lvl1pPr marL="0" indent="0" algn="ctr">
              <a:buNone/>
              <a:defRPr sz="1400" b="0">
                <a:latin typeface="Microsoft YaHei" charset="0"/>
                <a:ea typeface="Microsoft YaHei" charset="0"/>
                <a:cs typeface="Microsoft YaHei" charset="0"/>
              </a:defRPr>
            </a:lvl1pPr>
          </a:lstStyle>
          <a:p>
            <a:pPr lvl="0"/>
            <a:endParaRPr kumimoji="1" lang="zh-CN" altLang="en-US" dirty="0"/>
          </a:p>
        </p:txBody>
      </p:sp>
      <p:sp>
        <p:nvSpPr>
          <p:cNvPr id="7" name="文本占位符 7"/>
          <p:cNvSpPr>
            <a:spLocks noGrp="1"/>
          </p:cNvSpPr>
          <p:nvPr>
            <p:ph type="body" sz="quarter" idx="12"/>
          </p:nvPr>
        </p:nvSpPr>
        <p:spPr>
          <a:xfrm>
            <a:off x="6742690" y="3669184"/>
            <a:ext cx="2294080" cy="549890"/>
          </a:xfrm>
          <a:prstGeom prst="rect">
            <a:avLst/>
          </a:prstGeom>
          <a:solidFill>
            <a:schemeClr val="bg1"/>
          </a:solidFill>
          <a:ln w="12700" cmpd="sng">
            <a:solidFill>
              <a:schemeClr val="tx1">
                <a:lumMod val="50000"/>
                <a:lumOff val="50000"/>
              </a:schemeClr>
            </a:solidFill>
          </a:ln>
        </p:spPr>
        <p:txBody>
          <a:bodyPr vert="horz" anchor="t"/>
          <a:lstStyle>
            <a:lvl1pPr marL="0" indent="0" algn="ctr">
              <a:buNone/>
              <a:defRPr sz="1400" b="0">
                <a:latin typeface="Microsoft YaHei" charset="0"/>
                <a:ea typeface="Microsoft YaHei" charset="0"/>
                <a:cs typeface="Microsoft YaHei" charset="0"/>
              </a:defRPr>
            </a:lvl1pPr>
          </a:lstStyle>
          <a:p>
            <a:pPr lvl="0"/>
            <a:endParaRPr kumimoji="1" lang="zh-CN" altLang="en-US" dirty="0"/>
          </a:p>
        </p:txBody>
      </p:sp>
      <p:sp>
        <p:nvSpPr>
          <p:cNvPr id="8" name="文本占位符 7"/>
          <p:cNvSpPr>
            <a:spLocks noGrp="1"/>
          </p:cNvSpPr>
          <p:nvPr>
            <p:ph type="body" sz="quarter" idx="13"/>
          </p:nvPr>
        </p:nvSpPr>
        <p:spPr>
          <a:xfrm>
            <a:off x="3155230" y="4448647"/>
            <a:ext cx="5881540" cy="508364"/>
          </a:xfrm>
          <a:prstGeom prst="rect">
            <a:avLst/>
          </a:prstGeom>
          <a:ln w="12700" cmpd="sng">
            <a:noFill/>
          </a:ln>
        </p:spPr>
        <p:txBody>
          <a:bodyPr vert="horz" anchor="ctr"/>
          <a:lstStyle>
            <a:lvl1pPr marL="0" indent="0" algn="ctr">
              <a:buNone/>
              <a:defRPr sz="2000" b="0">
                <a:latin typeface="Microsoft YaHei" charset="0"/>
                <a:ea typeface="Microsoft YaHei" charset="0"/>
                <a:cs typeface="Microsoft YaHei" charset="0"/>
              </a:defRPr>
            </a:lvl1pPr>
          </a:lstStyle>
          <a:p>
            <a:pPr lvl="0"/>
            <a:endParaRPr kumimoji="1" lang="zh-CN" altLang="en-US" dirty="0"/>
          </a:p>
        </p:txBody>
      </p:sp>
      <p:sp>
        <p:nvSpPr>
          <p:cNvPr id="10" name="文本占位符 7"/>
          <p:cNvSpPr>
            <a:spLocks noGrp="1"/>
          </p:cNvSpPr>
          <p:nvPr>
            <p:ph type="body" sz="quarter" idx="14" hasCustomPrompt="1"/>
          </p:nvPr>
        </p:nvSpPr>
        <p:spPr>
          <a:xfrm>
            <a:off x="265304" y="220133"/>
            <a:ext cx="3303395" cy="389467"/>
          </a:xfrm>
          <a:prstGeom prst="rect">
            <a:avLst/>
          </a:prstGeom>
          <a:ln w="12700" cmpd="sng">
            <a:noFill/>
          </a:ln>
        </p:spPr>
        <p:txBody>
          <a:bodyPr vert="horz" anchor="ctr"/>
          <a:lstStyle>
            <a:lvl1pPr marL="0" indent="0" algn="l">
              <a:buNone/>
              <a:defRPr sz="1400" b="1">
                <a:latin typeface="Microsoft YaHei" charset="0"/>
                <a:ea typeface="Microsoft YaHei" charset="0"/>
                <a:cs typeface="Microsoft YaHei" charset="0"/>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Tree>
    <p:extLst>
      <p:ext uri="{BB962C8B-B14F-4D97-AF65-F5344CB8AC3E}">
        <p14:creationId xmlns:p14="http://schemas.microsoft.com/office/powerpoint/2010/main" val="7116456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页_4">
    <p:spTree>
      <p:nvGrpSpPr>
        <p:cNvPr id="1" name=""/>
        <p:cNvGrpSpPr/>
        <p:nvPr/>
      </p:nvGrpSpPr>
      <p:grpSpPr>
        <a:xfrm>
          <a:off x="0" y="0"/>
          <a:ext cx="0" cy="0"/>
          <a:chOff x="0" y="0"/>
          <a:chExt cx="0" cy="0"/>
        </a:xfrm>
      </p:grpSpPr>
      <p:sp>
        <p:nvSpPr>
          <p:cNvPr id="5" name="文本占位符 7"/>
          <p:cNvSpPr>
            <a:spLocks noGrp="1"/>
          </p:cNvSpPr>
          <p:nvPr>
            <p:ph type="body" sz="quarter" idx="10" hasCustomPrompt="1"/>
          </p:nvPr>
        </p:nvSpPr>
        <p:spPr>
          <a:xfrm>
            <a:off x="265304" y="220133"/>
            <a:ext cx="3303395" cy="389467"/>
          </a:xfrm>
          <a:prstGeom prst="rect">
            <a:avLst/>
          </a:prstGeom>
          <a:ln w="12700" cmpd="sng">
            <a:noFill/>
          </a:ln>
        </p:spPr>
        <p:txBody>
          <a:bodyPr vert="horz" anchor="ctr"/>
          <a:lstStyle>
            <a:lvl1pPr marL="0" indent="0" algn="l">
              <a:buNone/>
              <a:defRPr sz="1400" b="1">
                <a:latin typeface="Microsoft YaHei" charset="0"/>
                <a:ea typeface="Microsoft YaHei" charset="0"/>
                <a:cs typeface="Microsoft YaHei" charset="0"/>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Tree>
    <p:extLst>
      <p:ext uri="{BB962C8B-B14F-4D97-AF65-F5344CB8AC3E}">
        <p14:creationId xmlns:p14="http://schemas.microsoft.com/office/powerpoint/2010/main" val="11117838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05314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62361" cy="379656"/>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srgbClr val="FFFFFF"/>
                </a:solidFill>
                <a:effectLst/>
                <a:uLnTx/>
                <a:uFillTx/>
                <a:latin typeface="Segoe UI Light"/>
                <a:ea typeface="微软雅黑"/>
                <a:cs typeface="Segoe UI Light"/>
              </a:rPr>
              <a:t>标注</a:t>
            </a:r>
          </a:p>
        </p:txBody>
      </p:sp>
      <p:sp>
        <p:nvSpPr>
          <p:cNvPr id="11" name="矩形 10"/>
          <p:cNvSpPr/>
          <p:nvPr userDrawn="1"/>
        </p:nvSpPr>
        <p:spPr>
          <a:xfrm>
            <a:off x="2572589" y="759873"/>
            <a:ext cx="1402001" cy="3453253"/>
          </a:xfrm>
          <a:prstGeom prst="rect">
            <a:avLst/>
          </a:prstGeom>
        </p:spPr>
        <p:txBody>
          <a:bodyPr wrap="square">
            <a:spAutoFit/>
          </a:bodyPr>
          <a:lstStyle/>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字体使用 </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行距</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背景图片出处</a:t>
            </a: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声明</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2" name="矩形 11"/>
          <p:cNvSpPr/>
          <p:nvPr userDrawn="1"/>
        </p:nvSpPr>
        <p:spPr>
          <a:xfrm>
            <a:off x="4153010" y="759873"/>
            <a:ext cx="7074345" cy="4239879"/>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英文 </a:t>
            </a:r>
            <a:r>
              <a:rPr kumimoji="0" lang="is-IS" altLang="zh-CN" sz="1400" b="0" i="0" u="none" strike="noStrike" kern="0" cap="none" spc="0" normalizeH="0" baseline="0" noProof="0" dirty="0">
                <a:ln>
                  <a:noFill/>
                </a:ln>
                <a:solidFill>
                  <a:srgbClr val="FFFFFF"/>
                </a:solidFill>
                <a:effectLst/>
                <a:uLnTx/>
                <a:uFillTx/>
                <a:latin typeface="Segoe UI Light"/>
                <a:cs typeface="Segoe UI Light"/>
              </a:rPr>
              <a:t>Microsoft YaHei</a:t>
            </a:r>
            <a:endParaRPr kumimoji="0" lang="zh-CN" altLang="en-US" sz="1400" b="0" i="0" u="none" strike="noStrike" kern="0" cap="none" spc="0" normalizeH="0" baseline="0" noProof="0" dirty="0">
              <a:ln>
                <a:noFill/>
              </a:ln>
              <a:solidFill>
                <a:srgbClr val="FFFFFF"/>
              </a:solidFill>
              <a:effectLst/>
              <a:uLnTx/>
              <a:uFillTx/>
              <a:latin typeface="Segoe UI Light"/>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中文 微软雅黑</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正文 </a:t>
            </a:r>
            <a:r>
              <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rPr>
              <a:t>1.3</a:t>
            </a: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dirty="0" err="1">
                <a:ln>
                  <a:noFill/>
                </a:ln>
                <a:solidFill>
                  <a:srgbClr val="FFFFFF"/>
                </a:solidFill>
                <a:effectLst/>
                <a:uLnTx/>
                <a:uFillTx/>
                <a:latin typeface="Segoe UI Light"/>
                <a:ea typeface="微软雅黑"/>
                <a:cs typeface="Segoe UI Light"/>
              </a:rPr>
              <a:t>cn.bing.com</a:t>
            </a: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algn="l" defTabSz="609585" rtl="0" eaLnBrk="1" fontAlgn="auto" latinLnBrk="0" hangingPunct="1">
              <a:lnSpc>
                <a:spcPct val="130000"/>
              </a:lnSpc>
              <a:spcBef>
                <a:spcPts val="0"/>
              </a:spcBef>
              <a:spcAft>
                <a:spcPts val="0"/>
              </a:spcAft>
              <a:buClrTx/>
              <a:buSzTx/>
              <a:buFontTx/>
              <a:buNone/>
              <a:tabLst/>
              <a:defRPr/>
            </a:pP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本网站所提供的任何信息内容（包括但不限于 </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PPT</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模板、</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Word</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文档、</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Excel</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图表、图片素材等）均受</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中华人民共和国著作权法</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信息网络传播权保护条例</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及其他适用的法律法规的保护，未经权利人书面明确授权，信息内容的任何部分</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包括图片或图表</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不得被全部或部分的复制、传播、销售，否则将承担法律责任。</a:t>
            </a: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1" lang="en-US" altLang="zh-CN" sz="1000" b="0" i="0" u="none" strike="noStrike" kern="0" cap="none" spc="0" normalizeH="0" baseline="0" noProof="0" dirty="0">
                <a:ln>
                  <a:noFill/>
                </a:ln>
                <a:solidFill>
                  <a:prstClr val="white"/>
                </a:solidFill>
                <a:effectLst/>
                <a:uLnTx/>
                <a:uFillTx/>
                <a:latin typeface="Segoe UI Light"/>
                <a:ea typeface="微软雅黑" charset="0"/>
                <a:cs typeface="Segoe UI Light"/>
              </a:rPr>
              <a:t>OfficePLUS</a:t>
            </a:r>
            <a:endParaRPr kumimoji="0" lang="zh-CN" altLang="en-US" sz="1000" b="0" i="0" u="none" strike="noStrike" kern="0" cap="none" spc="0" normalizeH="0" baseline="0" noProof="0" dirty="0">
              <a:ln>
                <a:noFill/>
              </a:ln>
              <a:solidFill>
                <a:prstClr val="white"/>
              </a:solidFill>
              <a:effectLst/>
              <a:uLnTx/>
              <a:uFillTx/>
              <a:latin typeface="Segoe UI Light"/>
              <a:ea typeface="微软雅黑" charset="0"/>
              <a:cs typeface="Segoe UI Light"/>
            </a:endParaRPr>
          </a:p>
        </p:txBody>
      </p:sp>
    </p:spTree>
    <p:extLst>
      <p:ext uri="{BB962C8B-B14F-4D97-AF65-F5344CB8AC3E}">
        <p14:creationId xmlns:p14="http://schemas.microsoft.com/office/powerpoint/2010/main" val="411089875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背景图片素材">
    <p:spTree>
      <p:nvGrpSpPr>
        <p:cNvPr id="1" name=""/>
        <p:cNvGrpSpPr/>
        <p:nvPr/>
      </p:nvGrpSpPr>
      <p:grpSpPr>
        <a:xfrm>
          <a:off x="0" y="0"/>
          <a:ext cx="0" cy="0"/>
          <a:chOff x="0" y="0"/>
          <a:chExt cx="0" cy="0"/>
        </a:xfrm>
      </p:grpSpPr>
      <p:sp>
        <p:nvSpPr>
          <p:cNvPr id="4" name="矩形 3"/>
          <p:cNvSpPr/>
          <p:nvPr userDrawn="1"/>
        </p:nvSpPr>
        <p:spPr>
          <a:xfrm>
            <a:off x="440603" y="759873"/>
            <a:ext cx="1569660" cy="369332"/>
          </a:xfrm>
          <a:prstGeom prst="rect">
            <a:avLst/>
          </a:prstGeom>
        </p:spPr>
        <p:txBody>
          <a:bodyPr wrap="none">
            <a:spAutoFit/>
          </a:bodyPr>
          <a:lstStyle/>
          <a:p>
            <a:pPr defTabSz="609585"/>
            <a:r>
              <a:rPr lang="zh-CN" altLang="en-US" sz="1800" dirty="0">
                <a:solidFill>
                  <a:schemeClr val="tx1">
                    <a:lumMod val="75000"/>
                    <a:lumOff val="25000"/>
                  </a:schemeClr>
                </a:solidFill>
                <a:latin typeface="Segoe UI Light"/>
                <a:ea typeface="微软雅黑"/>
                <a:cs typeface="Segoe UI Light"/>
              </a:rPr>
              <a:t>背景图片素材</a:t>
            </a:r>
          </a:p>
        </p:txBody>
      </p:sp>
      <p:sp>
        <p:nvSpPr>
          <p:cNvPr id="5" name="矩形 4"/>
          <p:cNvSpPr/>
          <p:nvPr userDrawn="1"/>
        </p:nvSpPr>
        <p:spPr>
          <a:xfrm>
            <a:off x="440603" y="182445"/>
            <a:ext cx="777777" cy="246221"/>
          </a:xfrm>
          <a:prstGeom prst="rect">
            <a:avLst/>
          </a:prstGeom>
        </p:spPr>
        <p:txBody>
          <a:bodyPr wrap="none">
            <a:spAutoFit/>
          </a:bodyPr>
          <a:lstStyle/>
          <a:p>
            <a:pPr defTabSz="609585"/>
            <a:r>
              <a:rPr kumimoji="1" lang="en-US" altLang="zh-CN" sz="1000" dirty="0">
                <a:solidFill>
                  <a:schemeClr val="tx1">
                    <a:lumMod val="75000"/>
                    <a:lumOff val="25000"/>
                  </a:schemeClr>
                </a:solidFill>
                <a:latin typeface="Segoe UI Light"/>
                <a:ea typeface="微软雅黑" charset="0"/>
                <a:cs typeface="Segoe UI Light"/>
              </a:rPr>
              <a:t>OfficePLUS</a:t>
            </a:r>
            <a:endParaRPr lang="zh-CN" altLang="en-US" sz="1000" dirty="0">
              <a:solidFill>
                <a:schemeClr val="tx1">
                  <a:lumMod val="75000"/>
                  <a:lumOff val="25000"/>
                </a:schemeClr>
              </a:solidFill>
              <a:latin typeface="Segoe UI Light"/>
              <a:ea typeface="微软雅黑" charset="0"/>
              <a:cs typeface="Segoe UI Light"/>
            </a:endParaRPr>
          </a:p>
        </p:txBody>
      </p:sp>
    </p:spTree>
    <p:extLst>
      <p:ext uri="{BB962C8B-B14F-4D97-AF65-F5344CB8AC3E}">
        <p14:creationId xmlns:p14="http://schemas.microsoft.com/office/powerpoint/2010/main" val="10517571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OfficePLUS">
    <p:spTree>
      <p:nvGrpSpPr>
        <p:cNvPr id="1" name=""/>
        <p:cNvGrpSpPr/>
        <p:nvPr/>
      </p:nvGrpSpPr>
      <p:grpSpPr>
        <a:xfrm>
          <a:off x="0" y="0"/>
          <a:ext cx="0" cy="0"/>
          <a:chOff x="0" y="0"/>
          <a:chExt cx="0" cy="0"/>
        </a:xfrm>
      </p:grpSpPr>
      <p:sp>
        <p:nvSpPr>
          <p:cNvPr id="7" name="文本框 6"/>
          <p:cNvSpPr txBox="1"/>
          <p:nvPr userDrawn="1"/>
        </p:nvSpPr>
        <p:spPr>
          <a:xfrm>
            <a:off x="4447955" y="4458724"/>
            <a:ext cx="3296095" cy="297454"/>
          </a:xfrm>
          <a:prstGeom prst="rect">
            <a:avLst/>
          </a:prstGeom>
          <a:noFill/>
        </p:spPr>
        <p:txBody>
          <a:bodyPr wrap="none" rtlCol="0">
            <a:spAutoFit/>
          </a:bodyPr>
          <a:lstStyle/>
          <a:p>
            <a:pPr marL="0" marR="0" lvl="0" indent="0" algn="ctr" defTabSz="609585" eaLnBrk="1" fontAlgn="auto" latinLnBrk="0" hangingPunct="1">
              <a:lnSpc>
                <a:spcPct val="100000"/>
              </a:lnSpc>
              <a:spcBef>
                <a:spcPts val="0"/>
              </a:spcBef>
              <a:spcAft>
                <a:spcPts val="0"/>
              </a:spcAft>
              <a:buClrTx/>
              <a:buSzTx/>
              <a:buFontTx/>
              <a:buNone/>
              <a:tabLst/>
              <a:defRPr/>
            </a:pPr>
            <a:r>
              <a:rPr kumimoji="1" lang="zh-CN" altLang="en-US" sz="1333" b="0" i="0" u="none" strike="noStrike" kern="0" cap="none" spc="0" normalizeH="0" baseline="0" noProof="0" dirty="0">
                <a:ln>
                  <a:noFill/>
                </a:ln>
                <a:solidFill>
                  <a:srgbClr val="000000"/>
                </a:solidFill>
                <a:effectLst/>
                <a:uLnTx/>
                <a:uFillTx/>
                <a:latin typeface="Century Gothic"/>
                <a:ea typeface="微软雅黑" charset="0"/>
              </a:rPr>
              <a:t>点击</a:t>
            </a:r>
            <a:r>
              <a:rPr kumimoji="1" lang="en-US" altLang="zh-CN" sz="1333" b="0" i="0" u="none" strike="noStrike" kern="0" cap="none" spc="0" normalizeH="0" baseline="0" noProof="0" dirty="0">
                <a:ln>
                  <a:noFill/>
                </a:ln>
                <a:solidFill>
                  <a:srgbClr val="000000"/>
                </a:solidFill>
                <a:effectLst/>
                <a:uLnTx/>
                <a:uFillTx/>
                <a:latin typeface="Segoe UI Light" charset="0"/>
                <a:ea typeface="Segoe UI Light" charset="0"/>
                <a:cs typeface="Segoe UI Light" charset="0"/>
              </a:rPr>
              <a:t>Logo</a:t>
            </a:r>
            <a:r>
              <a:rPr kumimoji="1" lang="zh-CN" altLang="en-US" sz="1333" b="0" i="0" u="none" strike="noStrike" kern="0" cap="none" spc="0" normalizeH="0" baseline="0" noProof="0" dirty="0">
                <a:ln>
                  <a:noFill/>
                </a:ln>
                <a:solidFill>
                  <a:srgbClr val="000000"/>
                </a:solidFill>
                <a:effectLst/>
                <a:uLnTx/>
                <a:uFillTx/>
                <a:latin typeface="Century Gothic"/>
                <a:ea typeface="微软雅黑" charset="0"/>
              </a:rPr>
              <a:t>获取更多优质模板（放映模式）</a:t>
            </a:r>
          </a:p>
        </p:txBody>
      </p:sp>
      <p:pic>
        <p:nvPicPr>
          <p:cNvPr id="4" name="图片 3">
            <a:hlinkClick r:id="rId2"/>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0" y="3227832"/>
            <a:ext cx="3048000" cy="402336"/>
          </a:xfrm>
          <a:prstGeom prst="rect">
            <a:avLst/>
          </a:prstGeom>
        </p:spPr>
      </p:pic>
    </p:spTree>
    <p:extLst>
      <p:ext uri="{BB962C8B-B14F-4D97-AF65-F5344CB8AC3E}">
        <p14:creationId xmlns:p14="http://schemas.microsoft.com/office/powerpoint/2010/main" val="1389766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页_三项目录">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a:srcRect l="61489" t="25058" r="12143" b="25081"/>
          <a:stretch/>
        </p:blipFill>
        <p:spPr>
          <a:xfrm>
            <a:off x="558800" y="4165951"/>
            <a:ext cx="2413000" cy="2413000"/>
          </a:xfrm>
          <a:prstGeom prst="ellipse">
            <a:avLst/>
          </a:prstGeom>
        </p:spPr>
      </p:pic>
      <p:pic>
        <p:nvPicPr>
          <p:cNvPr id="4" name="图片 3"/>
          <p:cNvPicPr>
            <a:picLocks noChangeAspect="1"/>
          </p:cNvPicPr>
          <p:nvPr userDrawn="1"/>
        </p:nvPicPr>
        <p:blipFill rotWithShape="1">
          <a:blip r:embed="rId2"/>
          <a:srcRect l="61489" t="25058" r="12143" b="25081"/>
          <a:stretch/>
        </p:blipFill>
        <p:spPr>
          <a:xfrm>
            <a:off x="7378700" y="203200"/>
            <a:ext cx="4419600" cy="4419600"/>
          </a:xfrm>
          <a:prstGeom prst="ellipse">
            <a:avLst/>
          </a:prstGeom>
        </p:spPr>
      </p:pic>
      <p:sp>
        <p:nvSpPr>
          <p:cNvPr id="5" name="文本占位符 7"/>
          <p:cNvSpPr>
            <a:spLocks noGrp="1"/>
          </p:cNvSpPr>
          <p:nvPr>
            <p:ph type="body" sz="quarter" idx="10" hasCustomPrompt="1"/>
          </p:nvPr>
        </p:nvSpPr>
        <p:spPr>
          <a:xfrm>
            <a:off x="265304" y="220133"/>
            <a:ext cx="3303395" cy="389467"/>
          </a:xfrm>
          <a:prstGeom prst="rect">
            <a:avLst/>
          </a:prstGeom>
          <a:ln w="12700" cmpd="sng">
            <a:noFill/>
          </a:ln>
        </p:spPr>
        <p:txBody>
          <a:bodyPr vert="horz" anchor="ctr"/>
          <a:lstStyle>
            <a:lvl1pPr marL="0" indent="0" algn="l">
              <a:buNone/>
              <a:defRPr sz="1400" b="1">
                <a:latin typeface="Microsoft YaHei" charset="0"/>
                <a:ea typeface="Microsoft YaHei" charset="0"/>
                <a:cs typeface="Microsoft YaHei" charset="0"/>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
        <p:nvSpPr>
          <p:cNvPr id="6" name="文本占位符 7"/>
          <p:cNvSpPr>
            <a:spLocks noGrp="1"/>
          </p:cNvSpPr>
          <p:nvPr>
            <p:ph type="body" sz="quarter" idx="11" hasCustomPrompt="1"/>
          </p:nvPr>
        </p:nvSpPr>
        <p:spPr>
          <a:xfrm>
            <a:off x="3801979" y="1020156"/>
            <a:ext cx="4588044" cy="888855"/>
          </a:xfrm>
          <a:prstGeom prst="rect">
            <a:avLst/>
          </a:prstGeom>
          <a:ln w="12700" cmpd="sng">
            <a:noFill/>
          </a:ln>
        </p:spPr>
        <p:txBody>
          <a:bodyPr vert="horz" anchor="ctr"/>
          <a:lstStyle>
            <a:lvl1pPr marL="0" indent="0" algn="ctr">
              <a:buNone/>
              <a:defRPr sz="6000" b="1">
                <a:latin typeface="Microsoft YaHei" charset="0"/>
                <a:ea typeface="Microsoft YaHei" charset="0"/>
                <a:cs typeface="Microsoft YaHei" charset="0"/>
              </a:defRPr>
            </a:lvl1pPr>
          </a:lstStyle>
          <a:p>
            <a:pPr lvl="0"/>
            <a:r>
              <a:rPr kumimoji="1" lang="zh-CN" altLang="en-US" dirty="0"/>
              <a:t>目录</a:t>
            </a:r>
          </a:p>
        </p:txBody>
      </p:sp>
      <p:sp>
        <p:nvSpPr>
          <p:cNvPr id="8" name="文本占位符 7"/>
          <p:cNvSpPr>
            <a:spLocks noGrp="1"/>
          </p:cNvSpPr>
          <p:nvPr>
            <p:ph type="body" sz="quarter" idx="12" hasCustomPrompt="1"/>
          </p:nvPr>
        </p:nvSpPr>
        <p:spPr>
          <a:xfrm>
            <a:off x="3801979" y="1909012"/>
            <a:ext cx="4588044" cy="401052"/>
          </a:xfrm>
          <a:prstGeom prst="rect">
            <a:avLst/>
          </a:prstGeom>
          <a:ln w="12700" cmpd="sng">
            <a:noFill/>
          </a:ln>
        </p:spPr>
        <p:txBody>
          <a:bodyPr vert="horz" anchor="ctr"/>
          <a:lstStyle>
            <a:lvl1pPr marL="0" indent="0" algn="ctr">
              <a:buNone/>
              <a:defRPr sz="2000" b="0">
                <a:latin typeface="Microsoft YaHei" charset="0"/>
                <a:ea typeface="Microsoft YaHei" charset="0"/>
                <a:cs typeface="Microsoft YaHei" charset="0"/>
              </a:defRPr>
            </a:lvl1pPr>
          </a:lstStyle>
          <a:p>
            <a:pPr lvl="0"/>
            <a:r>
              <a:rPr kumimoji="1" lang="en-US" altLang="zh-CN" dirty="0"/>
              <a:t>CONTENTS</a:t>
            </a:r>
            <a:endParaRPr kumimoji="1" lang="zh-CN" altLang="en-US" dirty="0"/>
          </a:p>
        </p:txBody>
      </p:sp>
      <p:sp>
        <p:nvSpPr>
          <p:cNvPr id="9" name="文本占位符 7"/>
          <p:cNvSpPr>
            <a:spLocks noGrp="1"/>
          </p:cNvSpPr>
          <p:nvPr>
            <p:ph type="body" sz="quarter" idx="13"/>
          </p:nvPr>
        </p:nvSpPr>
        <p:spPr>
          <a:xfrm>
            <a:off x="1459832" y="2413000"/>
            <a:ext cx="9272338" cy="1059969"/>
          </a:xfrm>
          <a:prstGeom prst="rect">
            <a:avLst/>
          </a:prstGeom>
          <a:ln w="12700" cmpd="sng">
            <a:noFill/>
          </a:ln>
        </p:spPr>
        <p:txBody>
          <a:bodyPr vert="horz" anchor="t"/>
          <a:lstStyle>
            <a:lvl1pPr>
              <a:defRPr kumimoji="1" lang="zh-CN" altLang="en-US" sz="1400" b="0" dirty="0">
                <a:latin typeface="Microsoft YaHei" charset="0"/>
                <a:ea typeface="Microsoft YaHei" charset="0"/>
                <a:cs typeface="Microsoft YaHei" charset="0"/>
              </a:defRPr>
            </a:lvl1pPr>
          </a:lstStyle>
          <a:p>
            <a:pPr marL="0" lvl="0" indent="0" algn="ctr">
              <a:lnSpc>
                <a:spcPct val="130000"/>
              </a:lnSpc>
              <a:buNone/>
            </a:pPr>
            <a:endParaRPr kumimoji="1" lang="zh-CN" altLang="en-US" dirty="0"/>
          </a:p>
        </p:txBody>
      </p:sp>
      <p:sp>
        <p:nvSpPr>
          <p:cNvPr id="7" name="文本占位符 6"/>
          <p:cNvSpPr>
            <a:spLocks noGrp="1"/>
          </p:cNvSpPr>
          <p:nvPr>
            <p:ph type="body" sz="quarter" idx="14" hasCustomPrompt="1"/>
          </p:nvPr>
        </p:nvSpPr>
        <p:spPr>
          <a:xfrm>
            <a:off x="1459832" y="4167324"/>
            <a:ext cx="2297865" cy="455476"/>
          </a:xfrm>
          <a:prstGeom prst="rect">
            <a:avLst/>
          </a:prstGeom>
        </p:spPr>
        <p:txBody>
          <a:bodyPr/>
          <a:lstStyle>
            <a:lvl1pPr marL="0" indent="0" algn="ctr">
              <a:buNone/>
              <a:defRPr b="1"/>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28" name="文本占位符 6"/>
          <p:cNvSpPr>
            <a:spLocks noGrp="1"/>
          </p:cNvSpPr>
          <p:nvPr>
            <p:ph type="body" sz="quarter" idx="15" hasCustomPrompt="1"/>
          </p:nvPr>
        </p:nvSpPr>
        <p:spPr>
          <a:xfrm>
            <a:off x="1459831" y="4622800"/>
            <a:ext cx="2297865" cy="455476"/>
          </a:xfrm>
          <a:prstGeom prst="rect">
            <a:avLst/>
          </a:prstGeom>
        </p:spPr>
        <p:txBody>
          <a:bodyPr/>
          <a:lstStyle>
            <a:lvl1pPr marL="0" indent="0" algn="ctr">
              <a:buNone/>
              <a:defRPr sz="1800" b="0">
                <a:latin typeface="+mn-lt"/>
              </a:defRPr>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29" name="文本占位符 6"/>
          <p:cNvSpPr>
            <a:spLocks noGrp="1"/>
          </p:cNvSpPr>
          <p:nvPr>
            <p:ph type="body" sz="quarter" idx="16" hasCustomPrompt="1"/>
          </p:nvPr>
        </p:nvSpPr>
        <p:spPr>
          <a:xfrm>
            <a:off x="8433254" y="4167324"/>
            <a:ext cx="2297865" cy="455476"/>
          </a:xfrm>
          <a:prstGeom prst="rect">
            <a:avLst/>
          </a:prstGeom>
        </p:spPr>
        <p:txBody>
          <a:bodyPr/>
          <a:lstStyle>
            <a:lvl1pPr marL="0" indent="0" algn="ctr">
              <a:buNone/>
              <a:defRPr b="1"/>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30" name="文本占位符 6"/>
          <p:cNvSpPr>
            <a:spLocks noGrp="1"/>
          </p:cNvSpPr>
          <p:nvPr>
            <p:ph type="body" sz="quarter" idx="17" hasCustomPrompt="1"/>
          </p:nvPr>
        </p:nvSpPr>
        <p:spPr>
          <a:xfrm>
            <a:off x="8433253" y="4622800"/>
            <a:ext cx="2297865" cy="455476"/>
          </a:xfrm>
          <a:prstGeom prst="rect">
            <a:avLst/>
          </a:prstGeom>
        </p:spPr>
        <p:txBody>
          <a:bodyPr/>
          <a:lstStyle>
            <a:lvl1pPr marL="0" indent="0" algn="ctr">
              <a:buNone/>
              <a:defRPr sz="1800" b="0">
                <a:latin typeface="+mn-lt"/>
              </a:defRPr>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31" name="文本占位符 6"/>
          <p:cNvSpPr>
            <a:spLocks noGrp="1"/>
          </p:cNvSpPr>
          <p:nvPr>
            <p:ph type="body" sz="quarter" idx="18" hasCustomPrompt="1"/>
          </p:nvPr>
        </p:nvSpPr>
        <p:spPr>
          <a:xfrm>
            <a:off x="4946542" y="4167324"/>
            <a:ext cx="2297865" cy="455476"/>
          </a:xfrm>
          <a:prstGeom prst="rect">
            <a:avLst/>
          </a:prstGeom>
        </p:spPr>
        <p:txBody>
          <a:bodyPr/>
          <a:lstStyle>
            <a:lvl1pPr marL="0" indent="0" algn="ctr">
              <a:buNone/>
              <a:defRPr b="1"/>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32" name="文本占位符 6"/>
          <p:cNvSpPr>
            <a:spLocks noGrp="1"/>
          </p:cNvSpPr>
          <p:nvPr>
            <p:ph type="body" sz="quarter" idx="19" hasCustomPrompt="1"/>
          </p:nvPr>
        </p:nvSpPr>
        <p:spPr>
          <a:xfrm>
            <a:off x="4946541" y="4622800"/>
            <a:ext cx="2297865" cy="455476"/>
          </a:xfrm>
          <a:prstGeom prst="rect">
            <a:avLst/>
          </a:prstGeom>
        </p:spPr>
        <p:txBody>
          <a:bodyPr/>
          <a:lstStyle>
            <a:lvl1pPr marL="0" indent="0" algn="ctr">
              <a:buNone/>
              <a:defRPr sz="1800" b="0">
                <a:latin typeface="+mn-lt"/>
              </a:defRPr>
            </a:lvl1pPr>
          </a:lstStyle>
          <a:p>
            <a:pPr lvl="0"/>
            <a:r>
              <a:rPr kumimoji="1" lang="en-US" altLang="zh-CN" dirty="0"/>
              <a:t>TITLE</a:t>
            </a:r>
            <a:r>
              <a:rPr kumimoji="1" lang="zh-CN" altLang="en-US" dirty="0"/>
              <a:t> </a:t>
            </a:r>
            <a:r>
              <a:rPr kumimoji="1" lang="en-US" altLang="zh-CN" dirty="0"/>
              <a:t>HERE</a:t>
            </a:r>
            <a:endParaRPr kumimoji="1" lang="zh-CN" altLang="en-US" dirty="0"/>
          </a:p>
        </p:txBody>
      </p:sp>
    </p:spTree>
    <p:extLst>
      <p:ext uri="{BB962C8B-B14F-4D97-AF65-F5344CB8AC3E}">
        <p14:creationId xmlns:p14="http://schemas.microsoft.com/office/powerpoint/2010/main" val="1682085273"/>
      </p:ext>
    </p:extLst>
  </p:cSld>
  <p:clrMapOvr>
    <a:masterClrMapping/>
  </p:clrMapOvr>
  <p:extLst>
    <p:ext uri="{DCECCB84-F9BA-43D5-87BE-67443E8EF086}">
      <p15:sldGuideLst xmlns:p15="http://schemas.microsoft.com/office/powerpoint/2012/main">
        <p15:guide id="1" pos="3840">
          <p15:clr>
            <a:srgbClr val="FBAE40"/>
          </p15:clr>
        </p15:guide>
        <p15:guide id="2" orient="horz" pos="216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目录页_四项目录">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a:srcRect l="61489" t="25058" r="12143" b="25081"/>
          <a:stretch/>
        </p:blipFill>
        <p:spPr>
          <a:xfrm>
            <a:off x="558800" y="4165951"/>
            <a:ext cx="2413000" cy="2413000"/>
          </a:xfrm>
          <a:prstGeom prst="ellipse">
            <a:avLst/>
          </a:prstGeom>
        </p:spPr>
      </p:pic>
      <p:pic>
        <p:nvPicPr>
          <p:cNvPr id="4" name="图片 3"/>
          <p:cNvPicPr>
            <a:picLocks noChangeAspect="1"/>
          </p:cNvPicPr>
          <p:nvPr userDrawn="1"/>
        </p:nvPicPr>
        <p:blipFill rotWithShape="1">
          <a:blip r:embed="rId2"/>
          <a:srcRect l="61489" t="25058" r="12143" b="25081"/>
          <a:stretch/>
        </p:blipFill>
        <p:spPr>
          <a:xfrm>
            <a:off x="7378700" y="203200"/>
            <a:ext cx="4419600" cy="4419600"/>
          </a:xfrm>
          <a:prstGeom prst="ellipse">
            <a:avLst/>
          </a:prstGeom>
        </p:spPr>
      </p:pic>
      <p:sp>
        <p:nvSpPr>
          <p:cNvPr id="5" name="文本占位符 7"/>
          <p:cNvSpPr>
            <a:spLocks noGrp="1"/>
          </p:cNvSpPr>
          <p:nvPr>
            <p:ph type="body" sz="quarter" idx="10" hasCustomPrompt="1"/>
          </p:nvPr>
        </p:nvSpPr>
        <p:spPr>
          <a:xfrm>
            <a:off x="265304" y="220133"/>
            <a:ext cx="3303395" cy="389467"/>
          </a:xfrm>
          <a:prstGeom prst="rect">
            <a:avLst/>
          </a:prstGeom>
          <a:ln w="12700" cmpd="sng">
            <a:noFill/>
          </a:ln>
        </p:spPr>
        <p:txBody>
          <a:bodyPr vert="horz" anchor="ctr"/>
          <a:lstStyle>
            <a:lvl1pPr marL="0" indent="0" algn="l">
              <a:buNone/>
              <a:defRPr sz="1400" b="1">
                <a:latin typeface="Microsoft YaHei" charset="0"/>
                <a:ea typeface="Microsoft YaHei" charset="0"/>
                <a:cs typeface="Microsoft YaHei" charset="0"/>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
        <p:nvSpPr>
          <p:cNvPr id="6" name="文本占位符 7"/>
          <p:cNvSpPr>
            <a:spLocks noGrp="1"/>
          </p:cNvSpPr>
          <p:nvPr>
            <p:ph type="body" sz="quarter" idx="11" hasCustomPrompt="1"/>
          </p:nvPr>
        </p:nvSpPr>
        <p:spPr>
          <a:xfrm>
            <a:off x="3801979" y="1020156"/>
            <a:ext cx="4588044" cy="888855"/>
          </a:xfrm>
          <a:prstGeom prst="rect">
            <a:avLst/>
          </a:prstGeom>
          <a:ln w="12700" cmpd="sng">
            <a:noFill/>
          </a:ln>
        </p:spPr>
        <p:txBody>
          <a:bodyPr vert="horz" anchor="ctr"/>
          <a:lstStyle>
            <a:lvl1pPr marL="0" indent="0" algn="ctr">
              <a:buNone/>
              <a:defRPr sz="6000" b="1">
                <a:latin typeface="Microsoft YaHei" charset="0"/>
                <a:ea typeface="Microsoft YaHei" charset="0"/>
                <a:cs typeface="Microsoft YaHei" charset="0"/>
              </a:defRPr>
            </a:lvl1pPr>
          </a:lstStyle>
          <a:p>
            <a:pPr lvl="0"/>
            <a:r>
              <a:rPr kumimoji="1" lang="zh-CN" altLang="en-US" dirty="0"/>
              <a:t>目录</a:t>
            </a:r>
          </a:p>
        </p:txBody>
      </p:sp>
      <p:sp>
        <p:nvSpPr>
          <p:cNvPr id="8" name="文本占位符 7"/>
          <p:cNvSpPr>
            <a:spLocks noGrp="1"/>
          </p:cNvSpPr>
          <p:nvPr>
            <p:ph type="body" sz="quarter" idx="12" hasCustomPrompt="1"/>
          </p:nvPr>
        </p:nvSpPr>
        <p:spPr>
          <a:xfrm>
            <a:off x="3801979" y="1909012"/>
            <a:ext cx="4588044" cy="401052"/>
          </a:xfrm>
          <a:prstGeom prst="rect">
            <a:avLst/>
          </a:prstGeom>
          <a:ln w="12700" cmpd="sng">
            <a:noFill/>
          </a:ln>
        </p:spPr>
        <p:txBody>
          <a:bodyPr vert="horz" anchor="ctr"/>
          <a:lstStyle>
            <a:lvl1pPr marL="0" indent="0" algn="ctr">
              <a:buNone/>
              <a:defRPr sz="2000" b="0">
                <a:latin typeface="Microsoft YaHei" charset="0"/>
                <a:ea typeface="Microsoft YaHei" charset="0"/>
                <a:cs typeface="Microsoft YaHei" charset="0"/>
              </a:defRPr>
            </a:lvl1pPr>
          </a:lstStyle>
          <a:p>
            <a:pPr lvl="0"/>
            <a:r>
              <a:rPr kumimoji="1" lang="en-US" altLang="zh-CN" dirty="0"/>
              <a:t>CONTENTS</a:t>
            </a:r>
            <a:endParaRPr kumimoji="1" lang="zh-CN" altLang="en-US" dirty="0"/>
          </a:p>
        </p:txBody>
      </p:sp>
      <p:sp>
        <p:nvSpPr>
          <p:cNvPr id="9" name="文本占位符 7"/>
          <p:cNvSpPr>
            <a:spLocks noGrp="1"/>
          </p:cNvSpPr>
          <p:nvPr>
            <p:ph type="body" sz="quarter" idx="13"/>
          </p:nvPr>
        </p:nvSpPr>
        <p:spPr>
          <a:xfrm>
            <a:off x="1459832" y="2413000"/>
            <a:ext cx="9272338" cy="1059969"/>
          </a:xfrm>
          <a:prstGeom prst="rect">
            <a:avLst/>
          </a:prstGeom>
          <a:ln w="12700" cmpd="sng">
            <a:noFill/>
          </a:ln>
        </p:spPr>
        <p:txBody>
          <a:bodyPr vert="horz" anchor="t"/>
          <a:lstStyle>
            <a:lvl1pPr>
              <a:defRPr kumimoji="1" lang="zh-CN" altLang="en-US" sz="1400" b="0" dirty="0">
                <a:latin typeface="Microsoft YaHei" charset="0"/>
                <a:ea typeface="Microsoft YaHei" charset="0"/>
                <a:cs typeface="Microsoft YaHei" charset="0"/>
              </a:defRPr>
            </a:lvl1pPr>
          </a:lstStyle>
          <a:p>
            <a:pPr marL="0" lvl="0" indent="0" algn="ctr">
              <a:lnSpc>
                <a:spcPct val="130000"/>
              </a:lnSpc>
              <a:buNone/>
            </a:pPr>
            <a:endParaRPr kumimoji="1" lang="zh-CN" altLang="en-US" dirty="0"/>
          </a:p>
        </p:txBody>
      </p:sp>
      <p:sp>
        <p:nvSpPr>
          <p:cNvPr id="7" name="文本占位符 6"/>
          <p:cNvSpPr>
            <a:spLocks noGrp="1"/>
          </p:cNvSpPr>
          <p:nvPr>
            <p:ph type="body" sz="quarter" idx="14" hasCustomPrompt="1"/>
          </p:nvPr>
        </p:nvSpPr>
        <p:spPr>
          <a:xfrm>
            <a:off x="579519" y="4167324"/>
            <a:ext cx="2297865" cy="455476"/>
          </a:xfrm>
          <a:prstGeom prst="rect">
            <a:avLst/>
          </a:prstGeom>
        </p:spPr>
        <p:txBody>
          <a:bodyPr/>
          <a:lstStyle>
            <a:lvl1pPr marL="0" indent="0" algn="ctr">
              <a:buNone/>
              <a:defRPr b="1"/>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28" name="文本占位符 6"/>
          <p:cNvSpPr>
            <a:spLocks noGrp="1"/>
          </p:cNvSpPr>
          <p:nvPr>
            <p:ph type="body" sz="quarter" idx="15" hasCustomPrompt="1"/>
          </p:nvPr>
        </p:nvSpPr>
        <p:spPr>
          <a:xfrm>
            <a:off x="579518" y="4622800"/>
            <a:ext cx="2297865" cy="455476"/>
          </a:xfrm>
          <a:prstGeom prst="rect">
            <a:avLst/>
          </a:prstGeom>
        </p:spPr>
        <p:txBody>
          <a:bodyPr/>
          <a:lstStyle>
            <a:lvl1pPr marL="0" indent="0" algn="ctr">
              <a:buNone/>
              <a:defRPr sz="1800" b="0">
                <a:latin typeface="+mn-lt"/>
              </a:defRPr>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31" name="文本占位符 6"/>
          <p:cNvSpPr>
            <a:spLocks noGrp="1"/>
          </p:cNvSpPr>
          <p:nvPr>
            <p:ph type="body" sz="quarter" idx="18" hasCustomPrompt="1"/>
          </p:nvPr>
        </p:nvSpPr>
        <p:spPr>
          <a:xfrm>
            <a:off x="3484482" y="4167324"/>
            <a:ext cx="2297865" cy="455476"/>
          </a:xfrm>
          <a:prstGeom prst="rect">
            <a:avLst/>
          </a:prstGeom>
        </p:spPr>
        <p:txBody>
          <a:bodyPr/>
          <a:lstStyle>
            <a:lvl1pPr marL="0" indent="0" algn="ctr">
              <a:buNone/>
              <a:defRPr b="1"/>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32" name="文本占位符 6"/>
          <p:cNvSpPr>
            <a:spLocks noGrp="1"/>
          </p:cNvSpPr>
          <p:nvPr>
            <p:ph type="body" sz="quarter" idx="19" hasCustomPrompt="1"/>
          </p:nvPr>
        </p:nvSpPr>
        <p:spPr>
          <a:xfrm>
            <a:off x="3483070" y="4622800"/>
            <a:ext cx="2297865" cy="455476"/>
          </a:xfrm>
          <a:prstGeom prst="rect">
            <a:avLst/>
          </a:prstGeom>
        </p:spPr>
        <p:txBody>
          <a:bodyPr/>
          <a:lstStyle>
            <a:lvl1pPr marL="0" indent="0" algn="ctr">
              <a:buNone/>
              <a:defRPr sz="1800" b="0">
                <a:latin typeface="+mn-lt"/>
              </a:defRPr>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14" name="文本占位符 6"/>
          <p:cNvSpPr>
            <a:spLocks noGrp="1"/>
          </p:cNvSpPr>
          <p:nvPr>
            <p:ph type="body" sz="quarter" idx="20" hasCustomPrompt="1"/>
          </p:nvPr>
        </p:nvSpPr>
        <p:spPr>
          <a:xfrm>
            <a:off x="6389445" y="4171304"/>
            <a:ext cx="2297865" cy="455476"/>
          </a:xfrm>
          <a:prstGeom prst="rect">
            <a:avLst/>
          </a:prstGeom>
        </p:spPr>
        <p:txBody>
          <a:bodyPr/>
          <a:lstStyle>
            <a:lvl1pPr marL="0" indent="0" algn="ctr">
              <a:buNone/>
              <a:defRPr b="1"/>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15" name="文本占位符 6"/>
          <p:cNvSpPr>
            <a:spLocks noGrp="1"/>
          </p:cNvSpPr>
          <p:nvPr>
            <p:ph type="body" sz="quarter" idx="21" hasCustomPrompt="1"/>
          </p:nvPr>
        </p:nvSpPr>
        <p:spPr>
          <a:xfrm>
            <a:off x="6390855" y="4626780"/>
            <a:ext cx="2297865" cy="455476"/>
          </a:xfrm>
          <a:prstGeom prst="rect">
            <a:avLst/>
          </a:prstGeom>
        </p:spPr>
        <p:txBody>
          <a:bodyPr/>
          <a:lstStyle>
            <a:lvl1pPr marL="0" indent="0" algn="ctr">
              <a:buNone/>
              <a:defRPr sz="1800" b="0">
                <a:latin typeface="+mn-lt"/>
              </a:defRPr>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16" name="文本占位符 6"/>
          <p:cNvSpPr>
            <a:spLocks noGrp="1"/>
          </p:cNvSpPr>
          <p:nvPr>
            <p:ph type="body" sz="quarter" idx="22" hasCustomPrompt="1"/>
          </p:nvPr>
        </p:nvSpPr>
        <p:spPr>
          <a:xfrm>
            <a:off x="9294408" y="4171304"/>
            <a:ext cx="2297865" cy="455476"/>
          </a:xfrm>
          <a:prstGeom prst="rect">
            <a:avLst/>
          </a:prstGeom>
        </p:spPr>
        <p:txBody>
          <a:bodyPr/>
          <a:lstStyle>
            <a:lvl1pPr marL="0" indent="0" algn="ctr">
              <a:buNone/>
              <a:defRPr b="1"/>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17" name="文本占位符 6"/>
          <p:cNvSpPr>
            <a:spLocks noGrp="1"/>
          </p:cNvSpPr>
          <p:nvPr>
            <p:ph type="body" sz="quarter" idx="23" hasCustomPrompt="1"/>
          </p:nvPr>
        </p:nvSpPr>
        <p:spPr>
          <a:xfrm>
            <a:off x="9294407" y="4626780"/>
            <a:ext cx="2297865" cy="455476"/>
          </a:xfrm>
          <a:prstGeom prst="rect">
            <a:avLst/>
          </a:prstGeom>
        </p:spPr>
        <p:txBody>
          <a:bodyPr/>
          <a:lstStyle>
            <a:lvl1pPr marL="0" indent="0" algn="ctr">
              <a:buNone/>
              <a:defRPr sz="1800" b="0">
                <a:latin typeface="+mn-lt"/>
              </a:defRPr>
            </a:lvl1pPr>
          </a:lstStyle>
          <a:p>
            <a:pPr lvl="0"/>
            <a:r>
              <a:rPr kumimoji="1" lang="en-US" altLang="zh-CN" dirty="0"/>
              <a:t>TITLE</a:t>
            </a:r>
            <a:r>
              <a:rPr kumimoji="1" lang="zh-CN" altLang="en-US" dirty="0"/>
              <a:t> </a:t>
            </a:r>
            <a:r>
              <a:rPr kumimoji="1" lang="en-US" altLang="zh-CN" dirty="0"/>
              <a:t>HERE</a:t>
            </a:r>
            <a:endParaRPr kumimoji="1" lang="zh-CN" altLang="en-US" dirty="0"/>
          </a:p>
        </p:txBody>
      </p:sp>
    </p:spTree>
    <p:extLst>
      <p:ext uri="{BB962C8B-B14F-4D97-AF65-F5344CB8AC3E}">
        <p14:creationId xmlns:p14="http://schemas.microsoft.com/office/powerpoint/2010/main" val="2118421993"/>
      </p:ext>
    </p:extLst>
  </p:cSld>
  <p:clrMapOvr>
    <a:masterClrMapping/>
  </p:clrMapOvr>
  <p:extLst>
    <p:ext uri="{DCECCB84-F9BA-43D5-87BE-67443E8EF086}">
      <p15:sldGuideLst xmlns:p15="http://schemas.microsoft.com/office/powerpoint/2012/main">
        <p15:guide id="1" pos="3840">
          <p15:clr>
            <a:srgbClr val="FBAE40"/>
          </p15:clr>
        </p15:guide>
        <p15:guide id="2" orient="horz" pos="216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目录页_五项目录">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a:srcRect l="61489" t="25058" r="12143" b="25081"/>
          <a:stretch/>
        </p:blipFill>
        <p:spPr>
          <a:xfrm>
            <a:off x="558800" y="4165951"/>
            <a:ext cx="2413000" cy="2413000"/>
          </a:xfrm>
          <a:prstGeom prst="ellipse">
            <a:avLst/>
          </a:prstGeom>
        </p:spPr>
      </p:pic>
      <p:pic>
        <p:nvPicPr>
          <p:cNvPr id="4" name="图片 3"/>
          <p:cNvPicPr>
            <a:picLocks noChangeAspect="1"/>
          </p:cNvPicPr>
          <p:nvPr userDrawn="1"/>
        </p:nvPicPr>
        <p:blipFill rotWithShape="1">
          <a:blip r:embed="rId2"/>
          <a:srcRect l="61489" t="25058" r="12143" b="25081"/>
          <a:stretch/>
        </p:blipFill>
        <p:spPr>
          <a:xfrm>
            <a:off x="7378700" y="203200"/>
            <a:ext cx="4419600" cy="4419600"/>
          </a:xfrm>
          <a:prstGeom prst="ellipse">
            <a:avLst/>
          </a:prstGeom>
        </p:spPr>
      </p:pic>
      <p:sp>
        <p:nvSpPr>
          <p:cNvPr id="5" name="文本占位符 7"/>
          <p:cNvSpPr>
            <a:spLocks noGrp="1"/>
          </p:cNvSpPr>
          <p:nvPr>
            <p:ph type="body" sz="quarter" idx="10" hasCustomPrompt="1"/>
          </p:nvPr>
        </p:nvSpPr>
        <p:spPr>
          <a:xfrm>
            <a:off x="265304" y="220133"/>
            <a:ext cx="3303395" cy="389467"/>
          </a:xfrm>
          <a:prstGeom prst="rect">
            <a:avLst/>
          </a:prstGeom>
          <a:ln w="12700" cmpd="sng">
            <a:noFill/>
          </a:ln>
        </p:spPr>
        <p:txBody>
          <a:bodyPr vert="horz" anchor="ctr"/>
          <a:lstStyle>
            <a:lvl1pPr marL="0" indent="0" algn="l">
              <a:buNone/>
              <a:defRPr sz="1400" b="1">
                <a:latin typeface="Microsoft YaHei" charset="0"/>
                <a:ea typeface="Microsoft YaHei" charset="0"/>
                <a:cs typeface="Microsoft YaHei" charset="0"/>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
        <p:nvSpPr>
          <p:cNvPr id="6" name="文本占位符 7"/>
          <p:cNvSpPr>
            <a:spLocks noGrp="1"/>
          </p:cNvSpPr>
          <p:nvPr>
            <p:ph type="body" sz="quarter" idx="11" hasCustomPrompt="1"/>
          </p:nvPr>
        </p:nvSpPr>
        <p:spPr>
          <a:xfrm>
            <a:off x="3801979" y="1020156"/>
            <a:ext cx="4588044" cy="888855"/>
          </a:xfrm>
          <a:prstGeom prst="rect">
            <a:avLst/>
          </a:prstGeom>
          <a:ln w="12700" cmpd="sng">
            <a:noFill/>
          </a:ln>
        </p:spPr>
        <p:txBody>
          <a:bodyPr vert="horz" anchor="ctr"/>
          <a:lstStyle>
            <a:lvl1pPr marL="0" indent="0" algn="ctr">
              <a:buNone/>
              <a:defRPr sz="6000" b="1">
                <a:latin typeface="Microsoft YaHei" charset="0"/>
                <a:ea typeface="Microsoft YaHei" charset="0"/>
                <a:cs typeface="Microsoft YaHei" charset="0"/>
              </a:defRPr>
            </a:lvl1pPr>
          </a:lstStyle>
          <a:p>
            <a:pPr lvl="0"/>
            <a:r>
              <a:rPr kumimoji="1" lang="zh-CN" altLang="en-US" dirty="0"/>
              <a:t>目录</a:t>
            </a:r>
          </a:p>
        </p:txBody>
      </p:sp>
      <p:sp>
        <p:nvSpPr>
          <p:cNvPr id="8" name="文本占位符 7"/>
          <p:cNvSpPr>
            <a:spLocks noGrp="1"/>
          </p:cNvSpPr>
          <p:nvPr>
            <p:ph type="body" sz="quarter" idx="12" hasCustomPrompt="1"/>
          </p:nvPr>
        </p:nvSpPr>
        <p:spPr>
          <a:xfrm>
            <a:off x="3801979" y="1909012"/>
            <a:ext cx="4588044" cy="401052"/>
          </a:xfrm>
          <a:prstGeom prst="rect">
            <a:avLst/>
          </a:prstGeom>
          <a:ln w="12700" cmpd="sng">
            <a:noFill/>
          </a:ln>
        </p:spPr>
        <p:txBody>
          <a:bodyPr vert="horz" anchor="ctr"/>
          <a:lstStyle>
            <a:lvl1pPr marL="0" indent="0" algn="ctr">
              <a:buNone/>
              <a:defRPr sz="2000" b="0">
                <a:latin typeface="Microsoft YaHei" charset="0"/>
                <a:ea typeface="Microsoft YaHei" charset="0"/>
                <a:cs typeface="Microsoft YaHei" charset="0"/>
              </a:defRPr>
            </a:lvl1pPr>
          </a:lstStyle>
          <a:p>
            <a:pPr lvl="0"/>
            <a:r>
              <a:rPr kumimoji="1" lang="en-US" altLang="zh-CN" dirty="0"/>
              <a:t>CONTENTS</a:t>
            </a:r>
            <a:endParaRPr kumimoji="1" lang="zh-CN" altLang="en-US" dirty="0"/>
          </a:p>
        </p:txBody>
      </p:sp>
      <p:sp>
        <p:nvSpPr>
          <p:cNvPr id="9" name="文本占位符 7"/>
          <p:cNvSpPr>
            <a:spLocks noGrp="1"/>
          </p:cNvSpPr>
          <p:nvPr>
            <p:ph type="body" sz="quarter" idx="13"/>
          </p:nvPr>
        </p:nvSpPr>
        <p:spPr>
          <a:xfrm>
            <a:off x="1459832" y="2413000"/>
            <a:ext cx="9272338" cy="1059969"/>
          </a:xfrm>
          <a:prstGeom prst="rect">
            <a:avLst/>
          </a:prstGeom>
          <a:ln w="12700" cmpd="sng">
            <a:noFill/>
          </a:ln>
        </p:spPr>
        <p:txBody>
          <a:bodyPr vert="horz" anchor="t"/>
          <a:lstStyle>
            <a:lvl1pPr marL="0" indent="0" algn="ctr">
              <a:lnSpc>
                <a:spcPct val="130000"/>
              </a:lnSpc>
              <a:buNone/>
              <a:defRPr sz="1400" b="0">
                <a:latin typeface="Microsoft YaHei" charset="0"/>
                <a:ea typeface="Microsoft YaHei" charset="0"/>
                <a:cs typeface="Microsoft YaHei" charset="0"/>
              </a:defRPr>
            </a:lvl1pPr>
          </a:lstStyle>
          <a:p>
            <a:pPr lvl="0"/>
            <a:endParaRPr kumimoji="1" lang="zh-CN" altLang="en-US" dirty="0"/>
          </a:p>
        </p:txBody>
      </p:sp>
      <p:sp>
        <p:nvSpPr>
          <p:cNvPr id="7" name="文本占位符 6"/>
          <p:cNvSpPr>
            <a:spLocks noGrp="1"/>
          </p:cNvSpPr>
          <p:nvPr>
            <p:ph type="body" sz="quarter" idx="14" hasCustomPrompt="1"/>
          </p:nvPr>
        </p:nvSpPr>
        <p:spPr>
          <a:xfrm>
            <a:off x="579519" y="4167324"/>
            <a:ext cx="1805335" cy="455476"/>
          </a:xfrm>
          <a:prstGeom prst="rect">
            <a:avLst/>
          </a:prstGeom>
        </p:spPr>
        <p:txBody>
          <a:bodyPr/>
          <a:lstStyle>
            <a:lvl1pPr marL="0" indent="0" algn="ctr">
              <a:buNone/>
              <a:defRPr sz="2000" b="1"/>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28" name="文本占位符 6"/>
          <p:cNvSpPr>
            <a:spLocks noGrp="1"/>
          </p:cNvSpPr>
          <p:nvPr>
            <p:ph type="body" sz="quarter" idx="15" hasCustomPrompt="1"/>
          </p:nvPr>
        </p:nvSpPr>
        <p:spPr>
          <a:xfrm>
            <a:off x="579518" y="4622800"/>
            <a:ext cx="1805335" cy="455476"/>
          </a:xfrm>
          <a:prstGeom prst="rect">
            <a:avLst/>
          </a:prstGeom>
        </p:spPr>
        <p:txBody>
          <a:bodyPr/>
          <a:lstStyle>
            <a:lvl1pPr marL="0" indent="0" algn="ctr">
              <a:buNone/>
              <a:defRPr sz="1400" b="0">
                <a:latin typeface="+mn-lt"/>
              </a:defRPr>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18" name="文本占位符 6"/>
          <p:cNvSpPr>
            <a:spLocks noGrp="1"/>
          </p:cNvSpPr>
          <p:nvPr>
            <p:ph type="body" sz="quarter" idx="16" hasCustomPrompt="1"/>
          </p:nvPr>
        </p:nvSpPr>
        <p:spPr>
          <a:xfrm>
            <a:off x="2892015" y="4165951"/>
            <a:ext cx="1805335" cy="455476"/>
          </a:xfrm>
          <a:prstGeom prst="rect">
            <a:avLst/>
          </a:prstGeom>
        </p:spPr>
        <p:txBody>
          <a:bodyPr/>
          <a:lstStyle>
            <a:lvl1pPr marL="0" indent="0" algn="ctr">
              <a:buNone/>
              <a:defRPr sz="2000" b="1"/>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19" name="文本占位符 6"/>
          <p:cNvSpPr>
            <a:spLocks noGrp="1"/>
          </p:cNvSpPr>
          <p:nvPr>
            <p:ph type="body" sz="quarter" idx="17" hasCustomPrompt="1"/>
          </p:nvPr>
        </p:nvSpPr>
        <p:spPr>
          <a:xfrm>
            <a:off x="2892013" y="4621427"/>
            <a:ext cx="1805335" cy="455476"/>
          </a:xfrm>
          <a:prstGeom prst="rect">
            <a:avLst/>
          </a:prstGeom>
        </p:spPr>
        <p:txBody>
          <a:bodyPr/>
          <a:lstStyle>
            <a:lvl1pPr marL="0" indent="0" algn="ctr">
              <a:buNone/>
              <a:defRPr sz="1400" b="0">
                <a:latin typeface="+mn-lt"/>
              </a:defRPr>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20" name="文本占位符 6"/>
          <p:cNvSpPr>
            <a:spLocks noGrp="1"/>
          </p:cNvSpPr>
          <p:nvPr>
            <p:ph type="body" sz="quarter" idx="18" hasCustomPrompt="1"/>
          </p:nvPr>
        </p:nvSpPr>
        <p:spPr>
          <a:xfrm>
            <a:off x="5204511" y="4165951"/>
            <a:ext cx="1805335" cy="455476"/>
          </a:xfrm>
          <a:prstGeom prst="rect">
            <a:avLst/>
          </a:prstGeom>
        </p:spPr>
        <p:txBody>
          <a:bodyPr/>
          <a:lstStyle>
            <a:lvl1pPr marL="0" indent="0" algn="ctr">
              <a:buNone/>
              <a:defRPr sz="2000" b="1"/>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21" name="文本占位符 6"/>
          <p:cNvSpPr>
            <a:spLocks noGrp="1"/>
          </p:cNvSpPr>
          <p:nvPr>
            <p:ph type="body" sz="quarter" idx="19" hasCustomPrompt="1"/>
          </p:nvPr>
        </p:nvSpPr>
        <p:spPr>
          <a:xfrm>
            <a:off x="5204511" y="4621427"/>
            <a:ext cx="1805335" cy="455476"/>
          </a:xfrm>
          <a:prstGeom prst="rect">
            <a:avLst/>
          </a:prstGeom>
        </p:spPr>
        <p:txBody>
          <a:bodyPr/>
          <a:lstStyle>
            <a:lvl1pPr marL="0" indent="0" algn="ctr">
              <a:buNone/>
              <a:defRPr sz="1400" b="0">
                <a:latin typeface="+mn-lt"/>
              </a:defRPr>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22" name="文本占位符 6"/>
          <p:cNvSpPr>
            <a:spLocks noGrp="1"/>
          </p:cNvSpPr>
          <p:nvPr>
            <p:ph type="body" sz="quarter" idx="20" hasCustomPrompt="1"/>
          </p:nvPr>
        </p:nvSpPr>
        <p:spPr>
          <a:xfrm>
            <a:off x="7517007" y="4167324"/>
            <a:ext cx="1805335" cy="455476"/>
          </a:xfrm>
          <a:prstGeom prst="rect">
            <a:avLst/>
          </a:prstGeom>
        </p:spPr>
        <p:txBody>
          <a:bodyPr/>
          <a:lstStyle>
            <a:lvl1pPr marL="0" indent="0" algn="ctr">
              <a:buNone/>
              <a:defRPr sz="2000" b="1"/>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23" name="文本占位符 6"/>
          <p:cNvSpPr>
            <a:spLocks noGrp="1"/>
          </p:cNvSpPr>
          <p:nvPr>
            <p:ph type="body" sz="quarter" idx="21" hasCustomPrompt="1"/>
          </p:nvPr>
        </p:nvSpPr>
        <p:spPr>
          <a:xfrm>
            <a:off x="7517007" y="4622800"/>
            <a:ext cx="1805335" cy="455476"/>
          </a:xfrm>
          <a:prstGeom prst="rect">
            <a:avLst/>
          </a:prstGeom>
        </p:spPr>
        <p:txBody>
          <a:bodyPr/>
          <a:lstStyle>
            <a:lvl1pPr marL="0" indent="0" algn="ctr">
              <a:buNone/>
              <a:defRPr sz="1400" b="0">
                <a:latin typeface="+mn-lt"/>
              </a:defRPr>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24" name="文本占位符 6"/>
          <p:cNvSpPr>
            <a:spLocks noGrp="1"/>
          </p:cNvSpPr>
          <p:nvPr>
            <p:ph type="body" sz="quarter" idx="22" hasCustomPrompt="1"/>
          </p:nvPr>
        </p:nvSpPr>
        <p:spPr>
          <a:xfrm>
            <a:off x="9829503" y="4165951"/>
            <a:ext cx="1805335" cy="455476"/>
          </a:xfrm>
          <a:prstGeom prst="rect">
            <a:avLst/>
          </a:prstGeom>
        </p:spPr>
        <p:txBody>
          <a:bodyPr/>
          <a:lstStyle>
            <a:lvl1pPr marL="0" indent="0" algn="ctr">
              <a:buNone/>
              <a:defRPr sz="2000" b="1"/>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25" name="文本占位符 6"/>
          <p:cNvSpPr>
            <a:spLocks noGrp="1"/>
          </p:cNvSpPr>
          <p:nvPr>
            <p:ph type="body" sz="quarter" idx="23" hasCustomPrompt="1"/>
          </p:nvPr>
        </p:nvSpPr>
        <p:spPr>
          <a:xfrm>
            <a:off x="9829502" y="4621427"/>
            <a:ext cx="1805335" cy="455476"/>
          </a:xfrm>
          <a:prstGeom prst="rect">
            <a:avLst/>
          </a:prstGeom>
        </p:spPr>
        <p:txBody>
          <a:bodyPr/>
          <a:lstStyle>
            <a:lvl1pPr marL="0" indent="0" algn="ctr">
              <a:buNone/>
              <a:defRPr sz="1400" b="0">
                <a:latin typeface="+mn-lt"/>
              </a:defRPr>
            </a:lvl1pPr>
          </a:lstStyle>
          <a:p>
            <a:pPr lvl="0"/>
            <a:r>
              <a:rPr kumimoji="1" lang="en-US" altLang="zh-CN" dirty="0"/>
              <a:t>TITLE</a:t>
            </a:r>
            <a:r>
              <a:rPr kumimoji="1" lang="zh-CN" altLang="en-US" dirty="0"/>
              <a:t> </a:t>
            </a:r>
            <a:r>
              <a:rPr kumimoji="1" lang="en-US" altLang="zh-CN" dirty="0"/>
              <a:t>HERE</a:t>
            </a:r>
            <a:endParaRPr kumimoji="1" lang="zh-CN" altLang="en-US" dirty="0"/>
          </a:p>
        </p:txBody>
      </p:sp>
    </p:spTree>
    <p:extLst>
      <p:ext uri="{BB962C8B-B14F-4D97-AF65-F5344CB8AC3E}">
        <p14:creationId xmlns:p14="http://schemas.microsoft.com/office/powerpoint/2010/main" val="1857962504"/>
      </p:ext>
    </p:extLst>
  </p:cSld>
  <p:clrMapOvr>
    <a:masterClrMapping/>
  </p:clrMapOvr>
  <p:extLst>
    <p:ext uri="{DCECCB84-F9BA-43D5-87BE-67443E8EF086}">
      <p15:sldGuideLst xmlns:p15="http://schemas.microsoft.com/office/powerpoint/2012/main">
        <p15:guide id="1" pos="3840">
          <p15:clr>
            <a:srgbClr val="FBAE40"/>
          </p15:clr>
        </p15:guide>
        <p15:guide id="2" orient="horz" pos="216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目录页_六项目录">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a:srcRect l="61489" t="25058" r="12143" b="25081"/>
          <a:stretch/>
        </p:blipFill>
        <p:spPr>
          <a:xfrm>
            <a:off x="558800" y="4165951"/>
            <a:ext cx="2413000" cy="2413000"/>
          </a:xfrm>
          <a:prstGeom prst="ellipse">
            <a:avLst/>
          </a:prstGeom>
        </p:spPr>
      </p:pic>
      <p:pic>
        <p:nvPicPr>
          <p:cNvPr id="4" name="图片 3"/>
          <p:cNvPicPr>
            <a:picLocks noChangeAspect="1"/>
          </p:cNvPicPr>
          <p:nvPr userDrawn="1"/>
        </p:nvPicPr>
        <p:blipFill rotWithShape="1">
          <a:blip r:embed="rId2"/>
          <a:srcRect l="61489" t="25058" r="12143" b="25081"/>
          <a:stretch/>
        </p:blipFill>
        <p:spPr>
          <a:xfrm>
            <a:off x="7378700" y="203200"/>
            <a:ext cx="4419600" cy="4419600"/>
          </a:xfrm>
          <a:prstGeom prst="ellipse">
            <a:avLst/>
          </a:prstGeom>
        </p:spPr>
      </p:pic>
      <p:sp>
        <p:nvSpPr>
          <p:cNvPr id="5" name="文本占位符 7"/>
          <p:cNvSpPr>
            <a:spLocks noGrp="1"/>
          </p:cNvSpPr>
          <p:nvPr>
            <p:ph type="body" sz="quarter" idx="10" hasCustomPrompt="1"/>
          </p:nvPr>
        </p:nvSpPr>
        <p:spPr>
          <a:xfrm>
            <a:off x="265304" y="220133"/>
            <a:ext cx="3303395" cy="389467"/>
          </a:xfrm>
          <a:prstGeom prst="rect">
            <a:avLst/>
          </a:prstGeom>
          <a:ln w="12700" cmpd="sng">
            <a:noFill/>
          </a:ln>
        </p:spPr>
        <p:txBody>
          <a:bodyPr vert="horz" anchor="ctr"/>
          <a:lstStyle>
            <a:lvl1pPr marL="0" indent="0" algn="l">
              <a:buNone/>
              <a:defRPr sz="1400" b="1">
                <a:latin typeface="Microsoft YaHei" charset="0"/>
                <a:ea typeface="Microsoft YaHei" charset="0"/>
                <a:cs typeface="Microsoft YaHei" charset="0"/>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
        <p:nvSpPr>
          <p:cNvPr id="6" name="文本占位符 7"/>
          <p:cNvSpPr>
            <a:spLocks noGrp="1"/>
          </p:cNvSpPr>
          <p:nvPr>
            <p:ph type="body" sz="quarter" idx="11" hasCustomPrompt="1"/>
          </p:nvPr>
        </p:nvSpPr>
        <p:spPr>
          <a:xfrm>
            <a:off x="3801979" y="1020156"/>
            <a:ext cx="4588044" cy="888855"/>
          </a:xfrm>
          <a:prstGeom prst="rect">
            <a:avLst/>
          </a:prstGeom>
          <a:ln w="12700" cmpd="sng">
            <a:noFill/>
          </a:ln>
        </p:spPr>
        <p:txBody>
          <a:bodyPr vert="horz" anchor="ctr"/>
          <a:lstStyle>
            <a:lvl1pPr marL="0" indent="0" algn="ctr">
              <a:buNone/>
              <a:defRPr sz="6000" b="1">
                <a:latin typeface="Microsoft YaHei" charset="0"/>
                <a:ea typeface="Microsoft YaHei" charset="0"/>
                <a:cs typeface="Microsoft YaHei" charset="0"/>
              </a:defRPr>
            </a:lvl1pPr>
          </a:lstStyle>
          <a:p>
            <a:pPr lvl="0"/>
            <a:r>
              <a:rPr kumimoji="1" lang="zh-CN" altLang="en-US" dirty="0"/>
              <a:t>目录</a:t>
            </a:r>
          </a:p>
        </p:txBody>
      </p:sp>
      <p:sp>
        <p:nvSpPr>
          <p:cNvPr id="8" name="文本占位符 7"/>
          <p:cNvSpPr>
            <a:spLocks noGrp="1"/>
          </p:cNvSpPr>
          <p:nvPr>
            <p:ph type="body" sz="quarter" idx="12" hasCustomPrompt="1"/>
          </p:nvPr>
        </p:nvSpPr>
        <p:spPr>
          <a:xfrm>
            <a:off x="3801979" y="1909012"/>
            <a:ext cx="4588044" cy="401052"/>
          </a:xfrm>
          <a:prstGeom prst="rect">
            <a:avLst/>
          </a:prstGeom>
          <a:ln w="12700" cmpd="sng">
            <a:noFill/>
          </a:ln>
        </p:spPr>
        <p:txBody>
          <a:bodyPr vert="horz" anchor="ctr"/>
          <a:lstStyle>
            <a:lvl1pPr marL="0" indent="0" algn="ctr">
              <a:buNone/>
              <a:defRPr sz="2000" b="0">
                <a:latin typeface="Microsoft YaHei" charset="0"/>
                <a:ea typeface="Microsoft YaHei" charset="0"/>
                <a:cs typeface="Microsoft YaHei" charset="0"/>
              </a:defRPr>
            </a:lvl1pPr>
          </a:lstStyle>
          <a:p>
            <a:pPr lvl="0"/>
            <a:r>
              <a:rPr kumimoji="1" lang="en-US" altLang="zh-CN" dirty="0"/>
              <a:t>CONTENTS</a:t>
            </a:r>
            <a:endParaRPr kumimoji="1" lang="zh-CN" altLang="en-US" dirty="0"/>
          </a:p>
        </p:txBody>
      </p:sp>
      <p:sp>
        <p:nvSpPr>
          <p:cNvPr id="9" name="文本占位符 7"/>
          <p:cNvSpPr>
            <a:spLocks noGrp="1"/>
          </p:cNvSpPr>
          <p:nvPr>
            <p:ph type="body" sz="quarter" idx="13"/>
          </p:nvPr>
        </p:nvSpPr>
        <p:spPr>
          <a:xfrm>
            <a:off x="1459832" y="2413000"/>
            <a:ext cx="9272338" cy="1059969"/>
          </a:xfrm>
          <a:prstGeom prst="rect">
            <a:avLst/>
          </a:prstGeom>
          <a:ln w="12700" cmpd="sng">
            <a:noFill/>
          </a:ln>
        </p:spPr>
        <p:txBody>
          <a:bodyPr vert="horz" anchor="t"/>
          <a:lstStyle>
            <a:lvl1pPr>
              <a:defRPr kumimoji="1" lang="zh-CN" altLang="en-US" sz="1400" b="0" dirty="0">
                <a:latin typeface="Microsoft YaHei" charset="0"/>
                <a:ea typeface="Microsoft YaHei" charset="0"/>
                <a:cs typeface="Microsoft YaHei" charset="0"/>
              </a:defRPr>
            </a:lvl1pPr>
          </a:lstStyle>
          <a:p>
            <a:pPr marL="0" lvl="0" indent="0" algn="ctr">
              <a:lnSpc>
                <a:spcPct val="130000"/>
              </a:lnSpc>
              <a:buNone/>
            </a:pPr>
            <a:endParaRPr kumimoji="1" lang="zh-CN" altLang="en-US" dirty="0"/>
          </a:p>
        </p:txBody>
      </p:sp>
      <p:sp>
        <p:nvSpPr>
          <p:cNvPr id="7" name="文本占位符 6"/>
          <p:cNvSpPr>
            <a:spLocks noGrp="1"/>
          </p:cNvSpPr>
          <p:nvPr>
            <p:ph type="body" sz="quarter" idx="14" hasCustomPrompt="1"/>
          </p:nvPr>
        </p:nvSpPr>
        <p:spPr>
          <a:xfrm>
            <a:off x="558800" y="4167324"/>
            <a:ext cx="1846774" cy="455476"/>
          </a:xfrm>
          <a:prstGeom prst="rect">
            <a:avLst/>
          </a:prstGeom>
        </p:spPr>
        <p:txBody>
          <a:bodyPr/>
          <a:lstStyle>
            <a:lvl1pPr marL="0" indent="0" algn="ctr">
              <a:buNone/>
              <a:defRPr sz="2000" b="1"/>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28" name="文本占位符 6"/>
          <p:cNvSpPr>
            <a:spLocks noGrp="1"/>
          </p:cNvSpPr>
          <p:nvPr>
            <p:ph type="body" sz="quarter" idx="15" hasCustomPrompt="1"/>
          </p:nvPr>
        </p:nvSpPr>
        <p:spPr>
          <a:xfrm>
            <a:off x="558799" y="4622800"/>
            <a:ext cx="1846774" cy="455476"/>
          </a:xfrm>
          <a:prstGeom prst="rect">
            <a:avLst/>
          </a:prstGeom>
        </p:spPr>
        <p:txBody>
          <a:bodyPr/>
          <a:lstStyle>
            <a:lvl1pPr marL="0" indent="0" algn="ctr">
              <a:buNone/>
              <a:defRPr sz="1400" b="0">
                <a:latin typeface="+mn-lt"/>
              </a:defRPr>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18" name="文本占位符 6"/>
          <p:cNvSpPr>
            <a:spLocks noGrp="1"/>
          </p:cNvSpPr>
          <p:nvPr>
            <p:ph type="body" sz="quarter" idx="16" hasCustomPrompt="1"/>
          </p:nvPr>
        </p:nvSpPr>
        <p:spPr>
          <a:xfrm>
            <a:off x="2408797" y="4165951"/>
            <a:ext cx="1846774" cy="455476"/>
          </a:xfrm>
          <a:prstGeom prst="rect">
            <a:avLst/>
          </a:prstGeom>
        </p:spPr>
        <p:txBody>
          <a:bodyPr/>
          <a:lstStyle>
            <a:lvl1pPr marL="0" indent="0" algn="ctr">
              <a:buNone/>
              <a:defRPr sz="2000" b="1"/>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19" name="文本占位符 6"/>
          <p:cNvSpPr>
            <a:spLocks noGrp="1"/>
          </p:cNvSpPr>
          <p:nvPr>
            <p:ph type="body" sz="quarter" idx="17" hasCustomPrompt="1"/>
          </p:nvPr>
        </p:nvSpPr>
        <p:spPr>
          <a:xfrm>
            <a:off x="2408797" y="4621427"/>
            <a:ext cx="1846774" cy="455476"/>
          </a:xfrm>
          <a:prstGeom prst="rect">
            <a:avLst/>
          </a:prstGeom>
        </p:spPr>
        <p:txBody>
          <a:bodyPr/>
          <a:lstStyle>
            <a:lvl1pPr marL="0" indent="0" algn="ctr">
              <a:buNone/>
              <a:defRPr sz="1400" b="0">
                <a:latin typeface="+mn-lt"/>
              </a:defRPr>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20" name="文本占位符 6"/>
          <p:cNvSpPr>
            <a:spLocks noGrp="1"/>
          </p:cNvSpPr>
          <p:nvPr>
            <p:ph type="body" sz="quarter" idx="18" hasCustomPrompt="1"/>
          </p:nvPr>
        </p:nvSpPr>
        <p:spPr>
          <a:xfrm>
            <a:off x="4258794" y="4165951"/>
            <a:ext cx="1846774" cy="455476"/>
          </a:xfrm>
          <a:prstGeom prst="rect">
            <a:avLst/>
          </a:prstGeom>
        </p:spPr>
        <p:txBody>
          <a:bodyPr/>
          <a:lstStyle>
            <a:lvl1pPr marL="0" indent="0" algn="ctr">
              <a:buNone/>
              <a:defRPr sz="2000" b="1"/>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21" name="文本占位符 6"/>
          <p:cNvSpPr>
            <a:spLocks noGrp="1"/>
          </p:cNvSpPr>
          <p:nvPr>
            <p:ph type="body" sz="quarter" idx="19" hasCustomPrompt="1"/>
          </p:nvPr>
        </p:nvSpPr>
        <p:spPr>
          <a:xfrm>
            <a:off x="4258794" y="4621427"/>
            <a:ext cx="1846774" cy="455476"/>
          </a:xfrm>
          <a:prstGeom prst="rect">
            <a:avLst/>
          </a:prstGeom>
        </p:spPr>
        <p:txBody>
          <a:bodyPr/>
          <a:lstStyle>
            <a:lvl1pPr marL="0" indent="0" algn="ctr">
              <a:buNone/>
              <a:defRPr sz="1400" b="0">
                <a:latin typeface="+mn-lt"/>
              </a:defRPr>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22" name="文本占位符 6"/>
          <p:cNvSpPr>
            <a:spLocks noGrp="1"/>
          </p:cNvSpPr>
          <p:nvPr>
            <p:ph type="body" sz="quarter" idx="20" hasCustomPrompt="1"/>
          </p:nvPr>
        </p:nvSpPr>
        <p:spPr>
          <a:xfrm>
            <a:off x="7958788" y="4167324"/>
            <a:ext cx="1846774" cy="455476"/>
          </a:xfrm>
          <a:prstGeom prst="rect">
            <a:avLst/>
          </a:prstGeom>
        </p:spPr>
        <p:txBody>
          <a:bodyPr/>
          <a:lstStyle>
            <a:lvl1pPr marL="0" indent="0" algn="ctr">
              <a:buNone/>
              <a:defRPr sz="2000" b="1"/>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23" name="文本占位符 6"/>
          <p:cNvSpPr>
            <a:spLocks noGrp="1"/>
          </p:cNvSpPr>
          <p:nvPr>
            <p:ph type="body" sz="quarter" idx="21" hasCustomPrompt="1"/>
          </p:nvPr>
        </p:nvSpPr>
        <p:spPr>
          <a:xfrm>
            <a:off x="7954761" y="4622800"/>
            <a:ext cx="1846774" cy="455476"/>
          </a:xfrm>
          <a:prstGeom prst="rect">
            <a:avLst/>
          </a:prstGeom>
        </p:spPr>
        <p:txBody>
          <a:bodyPr/>
          <a:lstStyle>
            <a:lvl1pPr marL="0" indent="0" algn="ctr">
              <a:buNone/>
              <a:defRPr sz="1400" b="0">
                <a:latin typeface="+mn-lt"/>
              </a:defRPr>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24" name="文本占位符 6"/>
          <p:cNvSpPr>
            <a:spLocks noGrp="1"/>
          </p:cNvSpPr>
          <p:nvPr>
            <p:ph type="body" sz="quarter" idx="22" hasCustomPrompt="1"/>
          </p:nvPr>
        </p:nvSpPr>
        <p:spPr>
          <a:xfrm>
            <a:off x="9808784" y="4165951"/>
            <a:ext cx="1846774" cy="455476"/>
          </a:xfrm>
          <a:prstGeom prst="rect">
            <a:avLst/>
          </a:prstGeom>
        </p:spPr>
        <p:txBody>
          <a:bodyPr/>
          <a:lstStyle>
            <a:lvl1pPr marL="0" indent="0" algn="ctr">
              <a:buNone/>
              <a:defRPr sz="2000" b="1"/>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25" name="文本占位符 6"/>
          <p:cNvSpPr>
            <a:spLocks noGrp="1"/>
          </p:cNvSpPr>
          <p:nvPr>
            <p:ph type="body" sz="quarter" idx="23" hasCustomPrompt="1"/>
          </p:nvPr>
        </p:nvSpPr>
        <p:spPr>
          <a:xfrm>
            <a:off x="9808783" y="4621427"/>
            <a:ext cx="1846774" cy="455476"/>
          </a:xfrm>
          <a:prstGeom prst="rect">
            <a:avLst/>
          </a:prstGeom>
        </p:spPr>
        <p:txBody>
          <a:bodyPr/>
          <a:lstStyle>
            <a:lvl1pPr marL="0" indent="0" algn="ctr">
              <a:buNone/>
              <a:defRPr sz="1400" b="0">
                <a:latin typeface="+mn-lt"/>
              </a:defRPr>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26" name="文本占位符 6"/>
          <p:cNvSpPr>
            <a:spLocks noGrp="1"/>
          </p:cNvSpPr>
          <p:nvPr>
            <p:ph type="body" sz="quarter" idx="24" hasCustomPrompt="1"/>
          </p:nvPr>
        </p:nvSpPr>
        <p:spPr>
          <a:xfrm>
            <a:off x="6108791" y="4165951"/>
            <a:ext cx="1846774" cy="455476"/>
          </a:xfrm>
          <a:prstGeom prst="rect">
            <a:avLst/>
          </a:prstGeom>
        </p:spPr>
        <p:txBody>
          <a:bodyPr/>
          <a:lstStyle>
            <a:lvl1pPr marL="0" indent="0" algn="ctr">
              <a:buNone/>
              <a:defRPr sz="2000" b="1"/>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27" name="文本占位符 6"/>
          <p:cNvSpPr>
            <a:spLocks noGrp="1"/>
          </p:cNvSpPr>
          <p:nvPr>
            <p:ph type="body" sz="quarter" idx="25" hasCustomPrompt="1"/>
          </p:nvPr>
        </p:nvSpPr>
        <p:spPr>
          <a:xfrm>
            <a:off x="6108791" y="4621427"/>
            <a:ext cx="1846774" cy="455476"/>
          </a:xfrm>
          <a:prstGeom prst="rect">
            <a:avLst/>
          </a:prstGeom>
        </p:spPr>
        <p:txBody>
          <a:bodyPr/>
          <a:lstStyle>
            <a:lvl1pPr marL="0" indent="0" algn="ctr">
              <a:buNone/>
              <a:defRPr sz="1400" b="0">
                <a:latin typeface="+mn-lt"/>
              </a:defRPr>
            </a:lvl1pPr>
          </a:lstStyle>
          <a:p>
            <a:pPr lvl="0"/>
            <a:r>
              <a:rPr kumimoji="1" lang="en-US" altLang="zh-CN" dirty="0"/>
              <a:t>TITLE</a:t>
            </a:r>
            <a:r>
              <a:rPr kumimoji="1" lang="zh-CN" altLang="en-US" dirty="0"/>
              <a:t> </a:t>
            </a:r>
            <a:r>
              <a:rPr kumimoji="1" lang="en-US" altLang="zh-CN" dirty="0"/>
              <a:t>HERE</a:t>
            </a:r>
            <a:endParaRPr kumimoji="1" lang="zh-CN" altLang="en-US" dirty="0"/>
          </a:p>
        </p:txBody>
      </p:sp>
    </p:spTree>
    <p:extLst>
      <p:ext uri="{BB962C8B-B14F-4D97-AF65-F5344CB8AC3E}">
        <p14:creationId xmlns:p14="http://schemas.microsoft.com/office/powerpoint/2010/main" val="110613202"/>
      </p:ext>
    </p:extLst>
  </p:cSld>
  <p:clrMapOvr>
    <a:masterClrMapping/>
  </p:clrMapOvr>
  <p:extLst>
    <p:ext uri="{DCECCB84-F9BA-43D5-87BE-67443E8EF086}">
      <p15:sldGuideLst xmlns:p15="http://schemas.microsoft.com/office/powerpoint/2012/main">
        <p15:guide id="1" pos="3840">
          <p15:clr>
            <a:srgbClr val="FBAE40"/>
          </p15:clr>
        </p15:guide>
        <p15:guide id="2" orient="horz" pos="216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副标题页">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a:srcRect l="61489" t="25058" r="12143" b="25081"/>
          <a:stretch/>
        </p:blipFill>
        <p:spPr>
          <a:xfrm>
            <a:off x="3882314" y="1181451"/>
            <a:ext cx="4495104" cy="4495104"/>
          </a:xfrm>
          <a:prstGeom prst="ellipse">
            <a:avLst/>
          </a:prstGeom>
        </p:spPr>
      </p:pic>
      <p:sp>
        <p:nvSpPr>
          <p:cNvPr id="4" name="文本占位符 7"/>
          <p:cNvSpPr>
            <a:spLocks noGrp="1"/>
          </p:cNvSpPr>
          <p:nvPr>
            <p:ph type="body" sz="quarter" idx="10" hasCustomPrompt="1"/>
          </p:nvPr>
        </p:nvSpPr>
        <p:spPr>
          <a:xfrm>
            <a:off x="265304" y="220133"/>
            <a:ext cx="3303395" cy="389467"/>
          </a:xfrm>
          <a:prstGeom prst="rect">
            <a:avLst/>
          </a:prstGeom>
          <a:ln w="12700" cmpd="sng">
            <a:noFill/>
          </a:ln>
        </p:spPr>
        <p:txBody>
          <a:bodyPr vert="horz" anchor="ctr"/>
          <a:lstStyle>
            <a:lvl1pPr marL="0" indent="0" algn="l">
              <a:buNone/>
              <a:defRPr sz="1400" b="1">
                <a:latin typeface="Microsoft YaHei" charset="0"/>
                <a:ea typeface="Microsoft YaHei" charset="0"/>
                <a:cs typeface="Microsoft YaHei" charset="0"/>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
        <p:nvSpPr>
          <p:cNvPr id="5" name="文本占位符 7"/>
          <p:cNvSpPr>
            <a:spLocks noGrp="1"/>
          </p:cNvSpPr>
          <p:nvPr>
            <p:ph type="body" sz="quarter" idx="11"/>
          </p:nvPr>
        </p:nvSpPr>
        <p:spPr>
          <a:xfrm>
            <a:off x="2326105" y="2470485"/>
            <a:ext cx="7539792" cy="1074822"/>
          </a:xfrm>
          <a:prstGeom prst="rect">
            <a:avLst/>
          </a:prstGeom>
          <a:ln w="12700" cmpd="sng">
            <a:noFill/>
          </a:ln>
        </p:spPr>
        <p:txBody>
          <a:bodyPr vert="horz" anchor="ctr"/>
          <a:lstStyle>
            <a:lvl1pPr marL="0" indent="0" algn="ctr">
              <a:buNone/>
              <a:defRPr sz="6000" b="1">
                <a:latin typeface="Microsoft YaHei" charset="0"/>
                <a:ea typeface="Microsoft YaHei" charset="0"/>
                <a:cs typeface="Microsoft YaHei" charset="0"/>
              </a:defRPr>
            </a:lvl1pPr>
          </a:lstStyle>
          <a:p>
            <a:pPr lvl="0"/>
            <a:endParaRPr kumimoji="1" lang="zh-CN" altLang="en-US" dirty="0"/>
          </a:p>
        </p:txBody>
      </p:sp>
      <p:sp>
        <p:nvSpPr>
          <p:cNvPr id="6" name="文本占位符 7"/>
          <p:cNvSpPr>
            <a:spLocks noGrp="1"/>
          </p:cNvSpPr>
          <p:nvPr>
            <p:ph type="body" sz="quarter" idx="12"/>
          </p:nvPr>
        </p:nvSpPr>
        <p:spPr>
          <a:xfrm>
            <a:off x="2326105" y="3545305"/>
            <a:ext cx="7539792" cy="707725"/>
          </a:xfrm>
          <a:prstGeom prst="rect">
            <a:avLst/>
          </a:prstGeom>
          <a:ln w="12700" cmpd="sng">
            <a:noFill/>
          </a:ln>
        </p:spPr>
        <p:txBody>
          <a:bodyPr vert="horz" anchor="ctr"/>
          <a:lstStyle>
            <a:lvl1pPr marL="0" indent="0" algn="ctr">
              <a:buNone/>
              <a:defRPr sz="4400" b="0">
                <a:latin typeface="Microsoft YaHei" charset="0"/>
                <a:ea typeface="Microsoft YaHei" charset="0"/>
                <a:cs typeface="Microsoft YaHei" charset="0"/>
              </a:defRPr>
            </a:lvl1pPr>
          </a:lstStyle>
          <a:p>
            <a:pPr lvl="0"/>
            <a:endParaRPr kumimoji="1" lang="zh-CN" altLang="en-US" dirty="0"/>
          </a:p>
        </p:txBody>
      </p:sp>
    </p:spTree>
    <p:extLst>
      <p:ext uri="{BB962C8B-B14F-4D97-AF65-F5344CB8AC3E}">
        <p14:creationId xmlns:p14="http://schemas.microsoft.com/office/powerpoint/2010/main" val="1253207672"/>
      </p:ext>
    </p:extLst>
  </p:cSld>
  <p:clrMapOvr>
    <a:masterClrMapping/>
  </p:clrMapOvr>
  <p:extLst>
    <p:ext uri="{DCECCB84-F9BA-43D5-87BE-67443E8EF086}">
      <p15:sldGuideLst xmlns:p15="http://schemas.microsoft.com/office/powerpoint/2012/main">
        <p15:guide id="1" pos="3840">
          <p15:clr>
            <a:srgbClr val="FBAE40"/>
          </p15:clr>
        </p15:guide>
        <p15:guide id="2" orient="horz" pos="216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内容页_1">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a:srcRect t="15838" r="78197" b="16675"/>
          <a:stretch/>
        </p:blipFill>
        <p:spPr>
          <a:xfrm>
            <a:off x="8015258" y="-12700"/>
            <a:ext cx="4189442" cy="6858000"/>
          </a:xfrm>
          <a:prstGeom prst="rect">
            <a:avLst/>
          </a:prstGeom>
        </p:spPr>
      </p:pic>
      <p:sp>
        <p:nvSpPr>
          <p:cNvPr id="4" name="文本占位符 7"/>
          <p:cNvSpPr>
            <a:spLocks noGrp="1"/>
          </p:cNvSpPr>
          <p:nvPr>
            <p:ph type="body" sz="quarter" idx="10" hasCustomPrompt="1"/>
          </p:nvPr>
        </p:nvSpPr>
        <p:spPr>
          <a:xfrm>
            <a:off x="265304" y="220133"/>
            <a:ext cx="3303395" cy="389467"/>
          </a:xfrm>
          <a:prstGeom prst="rect">
            <a:avLst/>
          </a:prstGeom>
          <a:ln w="12700" cmpd="sng">
            <a:noFill/>
          </a:ln>
        </p:spPr>
        <p:txBody>
          <a:bodyPr vert="horz" anchor="ctr"/>
          <a:lstStyle>
            <a:lvl1pPr marL="0" indent="0" algn="l">
              <a:buNone/>
              <a:defRPr sz="1400" b="1">
                <a:latin typeface="Microsoft YaHei" charset="0"/>
                <a:ea typeface="Microsoft YaHei" charset="0"/>
                <a:cs typeface="Microsoft YaHei" charset="0"/>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Tree>
    <p:extLst>
      <p:ext uri="{BB962C8B-B14F-4D97-AF65-F5344CB8AC3E}">
        <p14:creationId xmlns:p14="http://schemas.microsoft.com/office/powerpoint/2010/main" val="1414647625"/>
      </p:ext>
    </p:extLst>
  </p:cSld>
  <p:clrMapOvr>
    <a:masterClrMapping/>
  </p:clrMapOvr>
  <p:extLst>
    <p:ext uri="{DCECCB84-F9BA-43D5-87BE-67443E8EF086}">
      <p15:sldGuideLst xmlns:p15="http://schemas.microsoft.com/office/powerpoint/2012/main">
        <p15:guide id="1" orient="horz" pos="216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内容页_2">
    <p:spTree>
      <p:nvGrpSpPr>
        <p:cNvPr id="1" name=""/>
        <p:cNvGrpSpPr/>
        <p:nvPr/>
      </p:nvGrpSpPr>
      <p:grpSpPr>
        <a:xfrm>
          <a:off x="0" y="0"/>
          <a:ext cx="0" cy="0"/>
          <a:chOff x="0" y="0"/>
          <a:chExt cx="0" cy="0"/>
        </a:xfrm>
      </p:grpSpPr>
      <p:pic>
        <p:nvPicPr>
          <p:cNvPr id="4" name="图片 3"/>
          <p:cNvPicPr>
            <a:picLocks noChangeAspect="1"/>
          </p:cNvPicPr>
          <p:nvPr userDrawn="1"/>
        </p:nvPicPr>
        <p:blipFill rotWithShape="1">
          <a:blip r:embed="rId2"/>
          <a:srcRect t="15838" r="78197" b="16675"/>
          <a:stretch/>
        </p:blipFill>
        <p:spPr>
          <a:xfrm flipH="1">
            <a:off x="0" y="-12700"/>
            <a:ext cx="4189442" cy="6858000"/>
          </a:xfrm>
          <a:prstGeom prst="rect">
            <a:avLst/>
          </a:prstGeom>
        </p:spPr>
      </p:pic>
      <p:sp>
        <p:nvSpPr>
          <p:cNvPr id="3" name="文本占位符 7"/>
          <p:cNvSpPr>
            <a:spLocks noGrp="1"/>
          </p:cNvSpPr>
          <p:nvPr>
            <p:ph type="body" sz="quarter" idx="10" hasCustomPrompt="1"/>
          </p:nvPr>
        </p:nvSpPr>
        <p:spPr>
          <a:xfrm>
            <a:off x="8583804" y="220133"/>
            <a:ext cx="3303395" cy="389467"/>
          </a:xfrm>
          <a:prstGeom prst="rect">
            <a:avLst/>
          </a:prstGeom>
          <a:ln w="12700" cmpd="sng">
            <a:noFill/>
          </a:ln>
        </p:spPr>
        <p:txBody>
          <a:bodyPr vert="horz" anchor="ctr"/>
          <a:lstStyle>
            <a:lvl1pPr marL="0" indent="0" algn="r">
              <a:buNone/>
              <a:defRPr sz="1400" b="1">
                <a:latin typeface="Microsoft YaHei" charset="0"/>
                <a:ea typeface="Microsoft YaHei" charset="0"/>
                <a:cs typeface="Microsoft YaHei" charset="0"/>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Tree>
    <p:extLst>
      <p:ext uri="{BB962C8B-B14F-4D97-AF65-F5344CB8AC3E}">
        <p14:creationId xmlns:p14="http://schemas.microsoft.com/office/powerpoint/2010/main" val="1046741222"/>
      </p:ext>
    </p:extLst>
  </p:cSld>
  <p:clrMapOvr>
    <a:masterClrMapping/>
  </p:clrMapOvr>
  <p:extLst>
    <p:ext uri="{DCECCB84-F9BA-43D5-87BE-67443E8EF086}">
      <p15:sldGuideLst xmlns:p15="http://schemas.microsoft.com/office/powerpoint/2012/main">
        <p15:guide id="1" orient="horz" pos="216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内容页_3">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a:srcRect l="54115" t="20375" r="25555" b="20378"/>
          <a:stretch/>
        </p:blipFill>
        <p:spPr>
          <a:xfrm>
            <a:off x="7739212" y="0"/>
            <a:ext cx="4452788" cy="6862813"/>
          </a:xfrm>
          <a:prstGeom prst="rect">
            <a:avLst/>
          </a:prstGeom>
        </p:spPr>
      </p:pic>
      <p:sp>
        <p:nvSpPr>
          <p:cNvPr id="4" name="文本占位符 7"/>
          <p:cNvSpPr>
            <a:spLocks noGrp="1"/>
          </p:cNvSpPr>
          <p:nvPr>
            <p:ph type="body" sz="quarter" idx="10" hasCustomPrompt="1"/>
          </p:nvPr>
        </p:nvSpPr>
        <p:spPr>
          <a:xfrm>
            <a:off x="265304" y="220133"/>
            <a:ext cx="3303395" cy="389467"/>
          </a:xfrm>
          <a:prstGeom prst="rect">
            <a:avLst/>
          </a:prstGeom>
          <a:ln w="12700" cmpd="sng">
            <a:noFill/>
          </a:ln>
        </p:spPr>
        <p:txBody>
          <a:bodyPr vert="horz" anchor="ctr"/>
          <a:lstStyle>
            <a:lvl1pPr marL="0" indent="0" algn="l">
              <a:buNone/>
              <a:defRPr sz="1400" b="1">
                <a:latin typeface="Microsoft YaHei" charset="0"/>
                <a:ea typeface="Microsoft YaHei" charset="0"/>
                <a:cs typeface="Microsoft YaHei" charset="0"/>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Tree>
    <p:extLst>
      <p:ext uri="{BB962C8B-B14F-4D97-AF65-F5344CB8AC3E}">
        <p14:creationId xmlns:p14="http://schemas.microsoft.com/office/powerpoint/2010/main" val="1896306640"/>
      </p:ext>
    </p:extLst>
  </p:cSld>
  <p:clrMapOvr>
    <a:masterClrMapping/>
  </p:clrMapOvr>
  <p:extLst>
    <p:ext uri="{DCECCB84-F9BA-43D5-87BE-67443E8EF086}">
      <p15:sldGuideLst xmlns:p15="http://schemas.microsoft.com/office/powerpoint/2012/main">
        <p15:guide id="1" orient="horz" pos="216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slideLayout" Target="../slideLayouts/slideLayout13.xml"/><Relationship Id="rId1" Type="http://schemas.openxmlformats.org/officeDocument/2006/relationships/slideLayout" Target="../slideLayouts/slideLayout12.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53468858"/>
      </p:ext>
    </p:extLst>
  </p:cSld>
  <p:clrMap bg1="lt1" tx1="dk1" bg2="lt2" tx2="dk2" accent1="accent1" accent2="accent2" accent3="accent3" accent4="accent4" accent5="accent5" accent6="accent6" hlink="hlink" folHlink="folHlink"/>
  <p:sldLayoutIdLst>
    <p:sldLayoutId id="2147483687" r:id="rId1"/>
    <p:sldLayoutId id="2147483699" r:id="rId2"/>
    <p:sldLayoutId id="2147483700" r:id="rId3"/>
    <p:sldLayoutId id="2147483701" r:id="rId4"/>
    <p:sldLayoutId id="2147483702" r:id="rId5"/>
    <p:sldLayoutId id="2147483689" r:id="rId6"/>
    <p:sldLayoutId id="2147483690" r:id="rId7"/>
    <p:sldLayoutId id="2147483691" r:id="rId8"/>
    <p:sldLayoutId id="2147483692" r:id="rId9"/>
    <p:sldLayoutId id="2147483693" r:id="rId10"/>
    <p:sldLayoutId id="2147483698"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55924358"/>
      </p:ext>
    </p:extLst>
  </p:cSld>
  <p:clrMap bg1="lt1" tx1="dk1" bg2="lt2" tx2="dk2" accent1="accent1" accent2="accent2" accent3="accent3" accent4="accent4" accent5="accent5" accent6="accent6" hlink="hlink" folHlink="folHlink"/>
  <p:sldLayoutIdLst>
    <p:sldLayoutId id="2147483680" r:id="rId1"/>
    <p:sldLayoutId id="2147483682" r:id="rId2"/>
    <p:sldLayoutId id="2147483681"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 Id="rId5" Type="http://schemas.openxmlformats.org/officeDocument/2006/relationships/image" Target="../media/image24.png"/><Relationship Id="rId4" Type="http://schemas.openxmlformats.org/officeDocument/2006/relationships/image" Target="../media/image23.png"/></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hyperlink" Target="http://www.officeplus.cn/" TargetMode="Externa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hyperlink" Target="http://www.officeplus.cn/" TargetMode="Externa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8" Type="http://schemas.openxmlformats.org/officeDocument/2006/relationships/image" Target="../media/image38.tiff"/><Relationship Id="rId3" Type="http://schemas.openxmlformats.org/officeDocument/2006/relationships/image" Target="../media/image33.tiff"/><Relationship Id="rId7" Type="http://schemas.openxmlformats.org/officeDocument/2006/relationships/image" Target="../media/image37.tiff"/><Relationship Id="rId2" Type="http://schemas.openxmlformats.org/officeDocument/2006/relationships/image" Target="../media/image32.tiff"/><Relationship Id="rId1" Type="http://schemas.openxmlformats.org/officeDocument/2006/relationships/slideLayout" Target="../slideLayouts/slideLayout8.xml"/><Relationship Id="rId6" Type="http://schemas.openxmlformats.org/officeDocument/2006/relationships/image" Target="../media/image36.tiff"/><Relationship Id="rId11" Type="http://schemas.openxmlformats.org/officeDocument/2006/relationships/image" Target="../media/image41.tiff"/><Relationship Id="rId5" Type="http://schemas.openxmlformats.org/officeDocument/2006/relationships/image" Target="../media/image35.tiff"/><Relationship Id="rId10" Type="http://schemas.openxmlformats.org/officeDocument/2006/relationships/image" Target="../media/image40.tiff"/><Relationship Id="rId4" Type="http://schemas.openxmlformats.org/officeDocument/2006/relationships/image" Target="../media/image34.tiff"/><Relationship Id="rId9" Type="http://schemas.openxmlformats.org/officeDocument/2006/relationships/image" Target="../media/image39.tiff"/></Relationships>
</file>

<file path=ppt/slides/_rels/slide4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95779" y="1200142"/>
            <a:ext cx="12983557" cy="3329609"/>
          </a:xfrm>
        </p:spPr>
        <p:txBody>
          <a:bodyPr/>
          <a:lstStyle/>
          <a:p>
            <a:r>
              <a:rPr lang="en-US" altLang="zh-CN" sz="4400" dirty="0">
                <a:latin typeface="Segoe UI"/>
                <a:ea typeface="微软雅黑"/>
              </a:rPr>
              <a:t>Project of Artificial Intelligence in Finance</a:t>
            </a:r>
          </a:p>
          <a:p>
            <a:endParaRPr lang="en-US" altLang="zh-CN" sz="3600" dirty="0">
              <a:latin typeface="Segoe UI"/>
              <a:ea typeface="微软雅黑"/>
            </a:endParaRPr>
          </a:p>
          <a:p>
            <a:r>
              <a:rPr lang="en-US" altLang="zh-CN" sz="3600" b="0" dirty="0">
                <a:latin typeface="Segoe UI"/>
                <a:ea typeface="微软雅黑"/>
              </a:rPr>
              <a:t>Trading Strategy for </a:t>
            </a:r>
            <a:r>
              <a:rPr lang="en-US" altLang="zh-CN" sz="3600" b="0" dirty="0" err="1">
                <a:latin typeface="Segoe UI"/>
                <a:ea typeface="微软雅黑"/>
              </a:rPr>
              <a:t>Quantopian</a:t>
            </a:r>
            <a:r>
              <a:rPr lang="en-US" altLang="zh-CN" sz="3600" b="0" dirty="0">
                <a:latin typeface="Segoe UI"/>
                <a:ea typeface="微软雅黑"/>
              </a:rPr>
              <a:t> Contest</a:t>
            </a:r>
          </a:p>
          <a:p>
            <a:endParaRPr lang="en-US" altLang="zh-CN" sz="4400" dirty="0">
              <a:latin typeface="Segoe UI"/>
              <a:ea typeface="微软雅黑"/>
            </a:endParaRPr>
          </a:p>
        </p:txBody>
      </p:sp>
      <p:sp>
        <p:nvSpPr>
          <p:cNvPr id="5" name="文本占位符 4"/>
          <p:cNvSpPr>
            <a:spLocks noGrp="1"/>
          </p:cNvSpPr>
          <p:nvPr>
            <p:ph type="body" sz="quarter" idx="13"/>
          </p:nvPr>
        </p:nvSpPr>
        <p:spPr>
          <a:xfrm>
            <a:off x="8965094" y="5523547"/>
            <a:ext cx="3062787" cy="508364"/>
          </a:xfrm>
        </p:spPr>
        <p:txBody>
          <a:bodyPr/>
          <a:lstStyle/>
          <a:p>
            <a:pPr algn="l"/>
            <a:r>
              <a:rPr lang="en-US" altLang="zh-CN" dirty="0">
                <a:latin typeface="Segoe UI"/>
                <a:ea typeface="微软雅黑"/>
              </a:rPr>
              <a:t>LI, </a:t>
            </a:r>
            <a:r>
              <a:rPr lang="en-US" altLang="zh-CN" dirty="0" err="1">
                <a:latin typeface="Segoe UI"/>
                <a:ea typeface="微软雅黑"/>
              </a:rPr>
              <a:t>Fanyi</a:t>
            </a:r>
            <a:r>
              <a:rPr lang="en-US" altLang="zh-CN" dirty="0">
                <a:latin typeface="Segoe UI"/>
                <a:ea typeface="微软雅黑"/>
              </a:rPr>
              <a:t> 20670679</a:t>
            </a:r>
          </a:p>
          <a:p>
            <a:pPr algn="l"/>
            <a:r>
              <a:rPr lang="en-US" altLang="zh-CN" dirty="0">
                <a:latin typeface="Segoe UI"/>
                <a:ea typeface="微软雅黑"/>
              </a:rPr>
              <a:t>Du </a:t>
            </a:r>
            <a:r>
              <a:rPr lang="en-US" altLang="zh-CN" dirty="0" err="1">
                <a:latin typeface="Segoe UI"/>
                <a:ea typeface="微软雅黑"/>
              </a:rPr>
              <a:t>Yushu</a:t>
            </a:r>
            <a:r>
              <a:rPr lang="en-US" altLang="zh-CN" dirty="0">
                <a:latin typeface="Segoe UI"/>
                <a:ea typeface="微软雅黑"/>
              </a:rPr>
              <a:t> 20660193   </a:t>
            </a:r>
          </a:p>
          <a:p>
            <a:pPr algn="l"/>
            <a:r>
              <a:rPr lang="en-US" altLang="zh-CN" dirty="0">
                <a:latin typeface="Segoe UI"/>
                <a:ea typeface="微软雅黑"/>
              </a:rPr>
              <a:t>HUANG, Jian 20665844</a:t>
            </a:r>
          </a:p>
          <a:p>
            <a:pPr algn="l"/>
            <a:r>
              <a:rPr lang="en-US" altLang="zh-CN" dirty="0">
                <a:latin typeface="Segoe UI"/>
                <a:ea typeface="微软雅黑"/>
              </a:rPr>
              <a:t>Tong </a:t>
            </a:r>
            <a:r>
              <a:rPr lang="en-US" altLang="zh-CN" dirty="0" err="1">
                <a:latin typeface="Segoe UI"/>
                <a:ea typeface="微软雅黑"/>
              </a:rPr>
              <a:t>Jiaqu</a:t>
            </a:r>
            <a:r>
              <a:rPr lang="en-US" altLang="zh-CN" dirty="0">
                <a:latin typeface="Segoe UI"/>
                <a:ea typeface="微软雅黑"/>
              </a:rPr>
              <a:t> 20660143</a:t>
            </a:r>
          </a:p>
          <a:p>
            <a:pPr algn="l"/>
            <a:r>
              <a:rPr lang="en-US" altLang="zh-CN" dirty="0">
                <a:latin typeface="Segoe UI"/>
                <a:ea typeface="微软雅黑"/>
              </a:rPr>
              <a:t>YU Rong 20195605</a:t>
            </a:r>
          </a:p>
          <a:p>
            <a:pPr algn="l"/>
            <a:endParaRPr lang="en-US" altLang="zh-CN" dirty="0">
              <a:latin typeface="Segoe UI"/>
              <a:ea typeface="微软雅黑"/>
            </a:endParaRPr>
          </a:p>
        </p:txBody>
      </p:sp>
    </p:spTree>
    <p:extLst>
      <p:ext uri="{BB962C8B-B14F-4D97-AF65-F5344CB8AC3E}">
        <p14:creationId xmlns:p14="http://schemas.microsoft.com/office/powerpoint/2010/main" val="2137390358"/>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1"/>
          </p:nvPr>
        </p:nvSpPr>
        <p:spPr>
          <a:xfrm>
            <a:off x="2326104" y="1729409"/>
            <a:ext cx="7539792" cy="2237002"/>
          </a:xfrm>
        </p:spPr>
        <p:txBody>
          <a:bodyPr/>
          <a:lstStyle/>
          <a:p>
            <a:r>
              <a:rPr kumimoji="1" lang="en-US" altLang="zh-CN" dirty="0"/>
              <a:t>Control Leverage Strategy</a:t>
            </a:r>
            <a:endParaRPr kumimoji="1" lang="zh-CN" altLang="en-US" dirty="0"/>
          </a:p>
        </p:txBody>
      </p:sp>
      <p:sp>
        <p:nvSpPr>
          <p:cNvPr id="7" name="矩形 6"/>
          <p:cNvSpPr/>
          <p:nvPr/>
        </p:nvSpPr>
        <p:spPr>
          <a:xfrm>
            <a:off x="4889817" y="4670511"/>
            <a:ext cx="2412366" cy="11334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4400">
              <a:solidFill>
                <a:srgbClr val="FFFFFF"/>
              </a:solidFill>
            </a:endParaRPr>
          </a:p>
        </p:txBody>
      </p:sp>
      <p:sp>
        <p:nvSpPr>
          <p:cNvPr id="4" name="文本框 3">
            <a:extLst>
              <a:ext uri="{FF2B5EF4-FFF2-40B4-BE49-F238E27FC236}">
                <a16:creationId xmlns:a16="http://schemas.microsoft.com/office/drawing/2014/main" id="{0263D6B6-D564-4F13-BE8A-BA78339931FB}"/>
              </a:ext>
            </a:extLst>
          </p:cNvPr>
          <p:cNvSpPr txBox="1"/>
          <p:nvPr/>
        </p:nvSpPr>
        <p:spPr>
          <a:xfrm>
            <a:off x="3991745" y="3966411"/>
            <a:ext cx="6094070" cy="646331"/>
          </a:xfrm>
          <a:prstGeom prst="rect">
            <a:avLst/>
          </a:prstGeom>
          <a:noFill/>
        </p:spPr>
        <p:txBody>
          <a:bodyPr wrap="square">
            <a:spAutoFit/>
          </a:bodyPr>
          <a:lstStyle/>
          <a:p>
            <a:r>
              <a:rPr lang="en-US" altLang="zh-CN" sz="3600" dirty="0">
                <a:latin typeface="Segoe UI"/>
                <a:ea typeface="微软雅黑"/>
              </a:rPr>
              <a:t>LI, </a:t>
            </a:r>
            <a:r>
              <a:rPr lang="en-US" altLang="zh-CN" sz="3600" dirty="0" err="1">
                <a:latin typeface="Segoe UI"/>
                <a:ea typeface="微软雅黑"/>
              </a:rPr>
              <a:t>Fanyi&amp;Tong</a:t>
            </a:r>
            <a:r>
              <a:rPr lang="en-US" altLang="zh-CN" sz="3600" dirty="0">
                <a:latin typeface="Segoe UI"/>
                <a:ea typeface="微软雅黑"/>
              </a:rPr>
              <a:t> </a:t>
            </a:r>
            <a:r>
              <a:rPr lang="en-US" altLang="zh-CN" sz="3600" dirty="0" err="1">
                <a:latin typeface="Segoe UI"/>
                <a:ea typeface="微软雅黑"/>
              </a:rPr>
              <a:t>Jiaqu</a:t>
            </a:r>
            <a:r>
              <a:rPr lang="en-US" altLang="zh-CN" sz="3600" dirty="0">
                <a:latin typeface="Segoe UI"/>
                <a:ea typeface="微软雅黑"/>
              </a:rPr>
              <a:t> </a:t>
            </a:r>
            <a:endParaRPr lang="zh-CN" altLang="en-US" sz="3600" dirty="0"/>
          </a:p>
        </p:txBody>
      </p:sp>
    </p:spTree>
    <p:extLst>
      <p:ext uri="{BB962C8B-B14F-4D97-AF65-F5344CB8AC3E}">
        <p14:creationId xmlns:p14="http://schemas.microsoft.com/office/powerpoint/2010/main" val="1108694494"/>
      </p:ext>
    </p:extLst>
  </p:cSld>
  <p:clrMapOvr>
    <a:masterClrMapping/>
  </p:clrMapOvr>
  <p:transition spd="med">
    <p:pull/>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 name="图片 79"/>
          <p:cNvPicPr>
            <a:picLocks noChangeAspect="1"/>
          </p:cNvPicPr>
          <p:nvPr/>
        </p:nvPicPr>
        <p:blipFill rotWithShape="1">
          <a:blip r:embed="rId2"/>
          <a:srcRect l="48897"/>
          <a:stretch/>
        </p:blipFill>
        <p:spPr>
          <a:xfrm>
            <a:off x="64949" y="492565"/>
            <a:ext cx="3137336" cy="6145301"/>
          </a:xfrm>
          <a:prstGeom prst="rect">
            <a:avLst/>
          </a:prstGeom>
        </p:spPr>
      </p:pic>
      <p:sp>
        <p:nvSpPr>
          <p:cNvPr id="2" name="文本占位符 1"/>
          <p:cNvSpPr>
            <a:spLocks noGrp="1"/>
          </p:cNvSpPr>
          <p:nvPr>
            <p:ph type="body" sz="quarter" idx="10"/>
          </p:nvPr>
        </p:nvSpPr>
        <p:spPr>
          <a:xfrm>
            <a:off x="330253" y="356349"/>
            <a:ext cx="3303395" cy="389467"/>
          </a:xfrm>
        </p:spPr>
        <p:txBody>
          <a:bodyPr/>
          <a:lstStyle/>
          <a:p>
            <a:r>
              <a:rPr kumimoji="1" lang="en-US" altLang="zh-CN" dirty="0"/>
              <a:t>Trading Strategy</a:t>
            </a:r>
            <a:endParaRPr kumimoji="1" lang="zh-CN" altLang="en-US" dirty="0"/>
          </a:p>
        </p:txBody>
      </p:sp>
      <p:grpSp>
        <p:nvGrpSpPr>
          <p:cNvPr id="3" name="群組 2">
            <a:extLst>
              <a:ext uri="{FF2B5EF4-FFF2-40B4-BE49-F238E27FC236}">
                <a16:creationId xmlns:a16="http://schemas.microsoft.com/office/drawing/2014/main" id="{E43D2EA4-1FC3-F943-9D09-1D8904F24E7C}"/>
              </a:ext>
            </a:extLst>
          </p:cNvPr>
          <p:cNvGrpSpPr/>
          <p:nvPr/>
        </p:nvGrpSpPr>
        <p:grpSpPr>
          <a:xfrm>
            <a:off x="4161364" y="1966970"/>
            <a:ext cx="4843717" cy="4891030"/>
            <a:chOff x="4007126" y="434252"/>
            <a:chExt cx="4843717" cy="4891030"/>
          </a:xfrm>
        </p:grpSpPr>
        <p:grpSp>
          <p:nvGrpSpPr>
            <p:cNvPr id="157" name="组 156"/>
            <p:cNvGrpSpPr/>
            <p:nvPr/>
          </p:nvGrpSpPr>
          <p:grpSpPr>
            <a:xfrm>
              <a:off x="4568825" y="438589"/>
              <a:ext cx="3018294" cy="509896"/>
              <a:chOff x="4568825" y="438589"/>
              <a:chExt cx="2300757" cy="509896"/>
            </a:xfrm>
          </p:grpSpPr>
          <p:grpSp>
            <p:nvGrpSpPr>
              <p:cNvPr id="98" name="组合 23"/>
              <p:cNvGrpSpPr/>
              <p:nvPr/>
            </p:nvGrpSpPr>
            <p:grpSpPr>
              <a:xfrm>
                <a:off x="4568825" y="438589"/>
                <a:ext cx="2300757" cy="509896"/>
                <a:chOff x="888096" y="1000203"/>
                <a:chExt cx="4259825" cy="944066"/>
              </a:xfrm>
            </p:grpSpPr>
            <p:sp>
              <p:nvSpPr>
                <p:cNvPr id="100" name="矩形 99"/>
                <p:cNvSpPr/>
                <p:nvPr/>
              </p:nvSpPr>
              <p:spPr>
                <a:xfrm>
                  <a:off x="911225" y="1045634"/>
                  <a:ext cx="4199467" cy="872066"/>
                </a:xfrm>
                <a:prstGeom prst="rect">
                  <a:avLst/>
                </a:prstGeom>
                <a:noFill/>
                <a:ln w="12700" cap="flat" cmpd="sng" algn="ctr">
                  <a:solidFill>
                    <a:sysClr val="window" lastClr="FFFFFF">
                      <a:lumMod val="75000"/>
                    </a:sys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defRPr/>
                  </a:pPr>
                  <a:endParaRPr lang="zh-CN" altLang="en-US" kern="0">
                    <a:solidFill>
                      <a:prstClr val="white"/>
                    </a:solidFill>
                    <a:latin typeface="Segoe UI"/>
                    <a:ea typeface="微软雅黑"/>
                  </a:endParaRPr>
                </a:p>
              </p:txBody>
            </p:sp>
            <p:sp>
              <p:nvSpPr>
                <p:cNvPr id="101" name="椭圆 100"/>
                <p:cNvSpPr/>
                <p:nvPr/>
              </p:nvSpPr>
              <p:spPr>
                <a:xfrm>
                  <a:off x="888096" y="1000203"/>
                  <a:ext cx="72000" cy="72000"/>
                </a:xfrm>
                <a:prstGeom prst="ellipse">
                  <a:avLst/>
                </a:prstGeom>
                <a:solidFill>
                  <a:sysClr val="windowText" lastClr="000000">
                    <a:lumMod val="65000"/>
                    <a:lumOff val="35000"/>
                  </a:sysClr>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defRPr/>
                  </a:pPr>
                  <a:endParaRPr lang="zh-CN" altLang="en-US" kern="0">
                    <a:solidFill>
                      <a:prstClr val="white"/>
                    </a:solidFill>
                    <a:latin typeface="Segoe UI"/>
                    <a:ea typeface="微软雅黑"/>
                  </a:endParaRPr>
                </a:p>
              </p:txBody>
            </p:sp>
            <p:sp>
              <p:nvSpPr>
                <p:cNvPr id="102" name="椭圆 101"/>
                <p:cNvSpPr/>
                <p:nvPr/>
              </p:nvSpPr>
              <p:spPr>
                <a:xfrm>
                  <a:off x="888096" y="1872269"/>
                  <a:ext cx="72000" cy="72000"/>
                </a:xfrm>
                <a:prstGeom prst="ellipse">
                  <a:avLst/>
                </a:prstGeom>
                <a:solidFill>
                  <a:sysClr val="windowText" lastClr="000000">
                    <a:lumMod val="65000"/>
                    <a:lumOff val="35000"/>
                  </a:sysClr>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defRPr/>
                  </a:pPr>
                  <a:endParaRPr lang="zh-CN" altLang="en-US" kern="0">
                    <a:solidFill>
                      <a:prstClr val="white"/>
                    </a:solidFill>
                    <a:latin typeface="Segoe UI"/>
                    <a:ea typeface="微软雅黑"/>
                  </a:endParaRPr>
                </a:p>
              </p:txBody>
            </p:sp>
            <p:sp>
              <p:nvSpPr>
                <p:cNvPr id="103" name="椭圆 102"/>
                <p:cNvSpPr/>
                <p:nvPr/>
              </p:nvSpPr>
              <p:spPr>
                <a:xfrm>
                  <a:off x="5075921" y="1872269"/>
                  <a:ext cx="72000" cy="72000"/>
                </a:xfrm>
                <a:prstGeom prst="ellipse">
                  <a:avLst/>
                </a:prstGeom>
                <a:solidFill>
                  <a:sysClr val="windowText" lastClr="000000">
                    <a:lumMod val="65000"/>
                    <a:lumOff val="35000"/>
                  </a:sysClr>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defRPr/>
                  </a:pPr>
                  <a:endParaRPr lang="zh-CN" altLang="en-US" kern="0">
                    <a:solidFill>
                      <a:prstClr val="white"/>
                    </a:solidFill>
                    <a:latin typeface="Segoe UI"/>
                    <a:ea typeface="微软雅黑"/>
                  </a:endParaRPr>
                </a:p>
              </p:txBody>
            </p:sp>
            <p:sp>
              <p:nvSpPr>
                <p:cNvPr id="104" name="椭圆 103"/>
                <p:cNvSpPr/>
                <p:nvPr/>
              </p:nvSpPr>
              <p:spPr>
                <a:xfrm>
                  <a:off x="5074692" y="1009634"/>
                  <a:ext cx="72000" cy="72000"/>
                </a:xfrm>
                <a:prstGeom prst="ellipse">
                  <a:avLst/>
                </a:prstGeom>
                <a:solidFill>
                  <a:sysClr val="windowText" lastClr="000000">
                    <a:lumMod val="65000"/>
                    <a:lumOff val="35000"/>
                  </a:sysClr>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defRPr/>
                  </a:pPr>
                  <a:endParaRPr lang="zh-CN" altLang="en-US" kern="0">
                    <a:solidFill>
                      <a:prstClr val="white"/>
                    </a:solidFill>
                    <a:latin typeface="Segoe UI"/>
                    <a:ea typeface="微软雅黑"/>
                  </a:endParaRPr>
                </a:p>
              </p:txBody>
            </p:sp>
          </p:grpSp>
          <p:sp>
            <p:nvSpPr>
              <p:cNvPr id="99" name="矩形 98"/>
              <p:cNvSpPr/>
              <p:nvPr/>
            </p:nvSpPr>
            <p:spPr>
              <a:xfrm>
                <a:off x="4677733" y="513965"/>
                <a:ext cx="1791582" cy="369332"/>
              </a:xfrm>
              <a:prstGeom prst="rect">
                <a:avLst/>
              </a:prstGeom>
            </p:spPr>
            <p:txBody>
              <a:bodyPr wrap="none">
                <a:spAutoFit/>
              </a:bodyPr>
              <a:lstStyle/>
              <a:p>
                <a:pPr defTabSz="914400">
                  <a:defRPr/>
                </a:pPr>
                <a:r>
                  <a:rPr lang="en-US" altLang="zh-CN" kern="0" dirty="0">
                    <a:solidFill>
                      <a:srgbClr val="000000"/>
                    </a:solidFill>
                    <a:latin typeface="Segoe UI"/>
                    <a:ea typeface="微软雅黑"/>
                  </a:rPr>
                  <a:t>Strategy Introduction</a:t>
                </a:r>
                <a:endParaRPr lang="zh-CN" altLang="en-US" kern="0" dirty="0">
                  <a:solidFill>
                    <a:srgbClr val="000000"/>
                  </a:solidFill>
                  <a:latin typeface="Segoe UI"/>
                  <a:ea typeface="微软雅黑"/>
                </a:endParaRPr>
              </a:p>
            </p:txBody>
          </p:sp>
        </p:grpSp>
        <p:grpSp>
          <p:nvGrpSpPr>
            <p:cNvPr id="158" name="组 157"/>
            <p:cNvGrpSpPr/>
            <p:nvPr/>
          </p:nvGrpSpPr>
          <p:grpSpPr>
            <a:xfrm>
              <a:off x="4568824" y="1526425"/>
              <a:ext cx="4282019" cy="509896"/>
              <a:chOff x="4568825" y="1526425"/>
              <a:chExt cx="2300757" cy="509896"/>
            </a:xfrm>
          </p:grpSpPr>
          <p:grpSp>
            <p:nvGrpSpPr>
              <p:cNvPr id="107" name="组合 80"/>
              <p:cNvGrpSpPr/>
              <p:nvPr/>
            </p:nvGrpSpPr>
            <p:grpSpPr>
              <a:xfrm>
                <a:off x="4568825" y="1526425"/>
                <a:ext cx="2300757" cy="509896"/>
                <a:chOff x="888096" y="1000203"/>
                <a:chExt cx="4259825" cy="944066"/>
              </a:xfrm>
            </p:grpSpPr>
            <p:sp>
              <p:nvSpPr>
                <p:cNvPr id="109" name="矩形 108"/>
                <p:cNvSpPr/>
                <p:nvPr/>
              </p:nvSpPr>
              <p:spPr>
                <a:xfrm>
                  <a:off x="911225" y="1045634"/>
                  <a:ext cx="4199467" cy="872066"/>
                </a:xfrm>
                <a:prstGeom prst="rect">
                  <a:avLst/>
                </a:prstGeom>
                <a:noFill/>
                <a:ln w="12700" cap="flat" cmpd="sng" algn="ctr">
                  <a:solidFill>
                    <a:sysClr val="window" lastClr="FFFFFF">
                      <a:lumMod val="75000"/>
                    </a:sys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defRPr/>
                  </a:pPr>
                  <a:endParaRPr lang="zh-CN" altLang="en-US" kern="0">
                    <a:solidFill>
                      <a:prstClr val="white"/>
                    </a:solidFill>
                    <a:latin typeface="Segoe UI"/>
                    <a:ea typeface="微软雅黑"/>
                  </a:endParaRPr>
                </a:p>
              </p:txBody>
            </p:sp>
            <p:sp>
              <p:nvSpPr>
                <p:cNvPr id="110" name="椭圆 109"/>
                <p:cNvSpPr/>
                <p:nvPr/>
              </p:nvSpPr>
              <p:spPr>
                <a:xfrm>
                  <a:off x="888096" y="1000203"/>
                  <a:ext cx="72000" cy="72000"/>
                </a:xfrm>
                <a:prstGeom prst="ellipse">
                  <a:avLst/>
                </a:prstGeom>
                <a:solidFill>
                  <a:sysClr val="windowText" lastClr="000000">
                    <a:lumMod val="65000"/>
                    <a:lumOff val="35000"/>
                  </a:sysClr>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defRPr/>
                  </a:pPr>
                  <a:endParaRPr lang="zh-CN" altLang="en-US" kern="0">
                    <a:solidFill>
                      <a:prstClr val="white"/>
                    </a:solidFill>
                    <a:latin typeface="Segoe UI"/>
                    <a:ea typeface="微软雅黑"/>
                  </a:endParaRPr>
                </a:p>
              </p:txBody>
            </p:sp>
            <p:sp>
              <p:nvSpPr>
                <p:cNvPr id="111" name="椭圆 110"/>
                <p:cNvSpPr/>
                <p:nvPr/>
              </p:nvSpPr>
              <p:spPr>
                <a:xfrm>
                  <a:off x="888096" y="1872269"/>
                  <a:ext cx="72000" cy="72000"/>
                </a:xfrm>
                <a:prstGeom prst="ellipse">
                  <a:avLst/>
                </a:prstGeom>
                <a:solidFill>
                  <a:sysClr val="windowText" lastClr="000000">
                    <a:lumMod val="65000"/>
                    <a:lumOff val="35000"/>
                  </a:sysClr>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defRPr/>
                  </a:pPr>
                  <a:endParaRPr lang="zh-CN" altLang="en-US" kern="0">
                    <a:solidFill>
                      <a:prstClr val="white"/>
                    </a:solidFill>
                    <a:latin typeface="Segoe UI"/>
                    <a:ea typeface="微软雅黑"/>
                  </a:endParaRPr>
                </a:p>
              </p:txBody>
            </p:sp>
            <p:sp>
              <p:nvSpPr>
                <p:cNvPr id="112" name="椭圆 111"/>
                <p:cNvSpPr/>
                <p:nvPr/>
              </p:nvSpPr>
              <p:spPr>
                <a:xfrm>
                  <a:off x="5075921" y="1872269"/>
                  <a:ext cx="72000" cy="72000"/>
                </a:xfrm>
                <a:prstGeom prst="ellipse">
                  <a:avLst/>
                </a:prstGeom>
                <a:solidFill>
                  <a:sysClr val="windowText" lastClr="000000">
                    <a:lumMod val="65000"/>
                    <a:lumOff val="35000"/>
                  </a:sysClr>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defRPr/>
                  </a:pPr>
                  <a:endParaRPr lang="zh-CN" altLang="en-US" kern="0">
                    <a:solidFill>
                      <a:prstClr val="white"/>
                    </a:solidFill>
                    <a:latin typeface="Segoe UI"/>
                    <a:ea typeface="微软雅黑"/>
                  </a:endParaRPr>
                </a:p>
              </p:txBody>
            </p:sp>
            <p:sp>
              <p:nvSpPr>
                <p:cNvPr id="113" name="椭圆 112"/>
                <p:cNvSpPr/>
                <p:nvPr/>
              </p:nvSpPr>
              <p:spPr>
                <a:xfrm>
                  <a:off x="5074692" y="1009634"/>
                  <a:ext cx="72000" cy="72000"/>
                </a:xfrm>
                <a:prstGeom prst="ellipse">
                  <a:avLst/>
                </a:prstGeom>
                <a:solidFill>
                  <a:sysClr val="windowText" lastClr="000000">
                    <a:lumMod val="65000"/>
                    <a:lumOff val="35000"/>
                  </a:sysClr>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defRPr/>
                  </a:pPr>
                  <a:endParaRPr lang="zh-CN" altLang="en-US" kern="0">
                    <a:solidFill>
                      <a:prstClr val="white"/>
                    </a:solidFill>
                    <a:latin typeface="Segoe UI"/>
                    <a:ea typeface="微软雅黑"/>
                  </a:endParaRPr>
                </a:p>
              </p:txBody>
            </p:sp>
          </p:grpSp>
          <p:sp>
            <p:nvSpPr>
              <p:cNvPr id="108" name="矩形 107"/>
              <p:cNvSpPr/>
              <p:nvPr/>
            </p:nvSpPr>
            <p:spPr>
              <a:xfrm>
                <a:off x="4677733" y="1601801"/>
                <a:ext cx="780514" cy="369332"/>
              </a:xfrm>
              <a:prstGeom prst="rect">
                <a:avLst/>
              </a:prstGeom>
            </p:spPr>
            <p:txBody>
              <a:bodyPr wrap="none">
                <a:spAutoFit/>
              </a:bodyPr>
              <a:lstStyle/>
              <a:p>
                <a:pPr defTabSz="914400">
                  <a:defRPr/>
                </a:pPr>
                <a:r>
                  <a:rPr lang="en-US" altLang="zh-CN" kern="0" dirty="0">
                    <a:solidFill>
                      <a:srgbClr val="000000"/>
                    </a:solidFill>
                    <a:latin typeface="Segoe UI"/>
                    <a:ea typeface="微软雅黑"/>
                  </a:rPr>
                  <a:t>Our strategy</a:t>
                </a:r>
                <a:endParaRPr lang="zh-CN" altLang="en-US" kern="0" dirty="0">
                  <a:solidFill>
                    <a:srgbClr val="000000"/>
                  </a:solidFill>
                  <a:latin typeface="Segoe UI"/>
                  <a:ea typeface="微软雅黑"/>
                </a:endParaRPr>
              </a:p>
            </p:txBody>
          </p:sp>
        </p:grpSp>
        <p:grpSp>
          <p:nvGrpSpPr>
            <p:cNvPr id="116" name="组合 89"/>
            <p:cNvGrpSpPr/>
            <p:nvPr/>
          </p:nvGrpSpPr>
          <p:grpSpPr>
            <a:xfrm>
              <a:off x="4568825" y="2631798"/>
              <a:ext cx="2300757" cy="509896"/>
              <a:chOff x="888096" y="1000203"/>
              <a:chExt cx="4259825" cy="944066"/>
            </a:xfrm>
          </p:grpSpPr>
          <p:sp>
            <p:nvSpPr>
              <p:cNvPr id="118" name="矩形 117"/>
              <p:cNvSpPr/>
              <p:nvPr/>
            </p:nvSpPr>
            <p:spPr>
              <a:xfrm>
                <a:off x="911225" y="1045634"/>
                <a:ext cx="4199467" cy="872066"/>
              </a:xfrm>
              <a:prstGeom prst="rect">
                <a:avLst/>
              </a:prstGeom>
              <a:noFill/>
              <a:ln w="12700" cap="flat" cmpd="sng" algn="ctr">
                <a:solidFill>
                  <a:sysClr val="window" lastClr="FFFFFF">
                    <a:lumMod val="75000"/>
                  </a:sys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defRPr/>
                </a:pPr>
                <a:endParaRPr lang="zh-CN" altLang="en-US" kern="0">
                  <a:solidFill>
                    <a:prstClr val="white"/>
                  </a:solidFill>
                  <a:latin typeface="Segoe UI"/>
                  <a:ea typeface="微软雅黑"/>
                </a:endParaRPr>
              </a:p>
            </p:txBody>
          </p:sp>
          <p:sp>
            <p:nvSpPr>
              <p:cNvPr id="119" name="椭圆 118"/>
              <p:cNvSpPr/>
              <p:nvPr/>
            </p:nvSpPr>
            <p:spPr>
              <a:xfrm>
                <a:off x="888096" y="1000203"/>
                <a:ext cx="72000" cy="72000"/>
              </a:xfrm>
              <a:prstGeom prst="ellipse">
                <a:avLst/>
              </a:prstGeom>
              <a:solidFill>
                <a:sysClr val="windowText" lastClr="000000">
                  <a:lumMod val="65000"/>
                  <a:lumOff val="35000"/>
                </a:sysClr>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defRPr/>
                </a:pPr>
                <a:endParaRPr lang="zh-CN" altLang="en-US" kern="0">
                  <a:solidFill>
                    <a:prstClr val="white"/>
                  </a:solidFill>
                  <a:latin typeface="Segoe UI"/>
                  <a:ea typeface="微软雅黑"/>
                </a:endParaRPr>
              </a:p>
            </p:txBody>
          </p:sp>
          <p:sp>
            <p:nvSpPr>
              <p:cNvPr id="120" name="椭圆 119"/>
              <p:cNvSpPr/>
              <p:nvPr/>
            </p:nvSpPr>
            <p:spPr>
              <a:xfrm>
                <a:off x="888096" y="1872269"/>
                <a:ext cx="72000" cy="72000"/>
              </a:xfrm>
              <a:prstGeom prst="ellipse">
                <a:avLst/>
              </a:prstGeom>
              <a:solidFill>
                <a:sysClr val="windowText" lastClr="000000">
                  <a:lumMod val="65000"/>
                  <a:lumOff val="35000"/>
                </a:sysClr>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defRPr/>
                </a:pPr>
                <a:endParaRPr lang="zh-CN" altLang="en-US" kern="0">
                  <a:solidFill>
                    <a:prstClr val="white"/>
                  </a:solidFill>
                  <a:latin typeface="Segoe UI"/>
                  <a:ea typeface="微软雅黑"/>
                </a:endParaRPr>
              </a:p>
            </p:txBody>
          </p:sp>
          <p:sp>
            <p:nvSpPr>
              <p:cNvPr id="121" name="椭圆 120"/>
              <p:cNvSpPr/>
              <p:nvPr/>
            </p:nvSpPr>
            <p:spPr>
              <a:xfrm>
                <a:off x="5075921" y="1872269"/>
                <a:ext cx="72000" cy="72000"/>
              </a:xfrm>
              <a:prstGeom prst="ellipse">
                <a:avLst/>
              </a:prstGeom>
              <a:solidFill>
                <a:sysClr val="windowText" lastClr="000000">
                  <a:lumMod val="65000"/>
                  <a:lumOff val="35000"/>
                </a:sysClr>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defRPr/>
                </a:pPr>
                <a:endParaRPr lang="zh-CN" altLang="en-US" kern="0">
                  <a:solidFill>
                    <a:prstClr val="white"/>
                  </a:solidFill>
                  <a:latin typeface="Segoe UI"/>
                  <a:ea typeface="微软雅黑"/>
                </a:endParaRPr>
              </a:p>
            </p:txBody>
          </p:sp>
          <p:sp>
            <p:nvSpPr>
              <p:cNvPr id="122" name="椭圆 121"/>
              <p:cNvSpPr/>
              <p:nvPr/>
            </p:nvSpPr>
            <p:spPr>
              <a:xfrm>
                <a:off x="5074692" y="1009634"/>
                <a:ext cx="72000" cy="72000"/>
              </a:xfrm>
              <a:prstGeom prst="ellipse">
                <a:avLst/>
              </a:prstGeom>
              <a:solidFill>
                <a:sysClr val="windowText" lastClr="000000">
                  <a:lumMod val="65000"/>
                  <a:lumOff val="35000"/>
                </a:sysClr>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defRPr/>
                </a:pPr>
                <a:endParaRPr lang="zh-CN" altLang="en-US" kern="0">
                  <a:solidFill>
                    <a:prstClr val="white"/>
                  </a:solidFill>
                  <a:latin typeface="Segoe UI"/>
                  <a:ea typeface="微软雅黑"/>
                </a:endParaRPr>
              </a:p>
            </p:txBody>
          </p:sp>
        </p:grpSp>
        <p:grpSp>
          <p:nvGrpSpPr>
            <p:cNvPr id="125" name="组合 98"/>
            <p:cNvGrpSpPr/>
            <p:nvPr/>
          </p:nvGrpSpPr>
          <p:grpSpPr>
            <a:xfrm>
              <a:off x="4568825" y="3727758"/>
              <a:ext cx="2300757" cy="509896"/>
              <a:chOff x="888096" y="1000203"/>
              <a:chExt cx="4259825" cy="944066"/>
            </a:xfrm>
          </p:grpSpPr>
          <p:sp>
            <p:nvSpPr>
              <p:cNvPr id="128" name="椭圆 127"/>
              <p:cNvSpPr/>
              <p:nvPr/>
            </p:nvSpPr>
            <p:spPr>
              <a:xfrm>
                <a:off x="888096" y="1000203"/>
                <a:ext cx="72000" cy="72000"/>
              </a:xfrm>
              <a:prstGeom prst="ellipse">
                <a:avLst/>
              </a:prstGeom>
              <a:solidFill>
                <a:sysClr val="windowText" lastClr="000000">
                  <a:lumMod val="65000"/>
                  <a:lumOff val="35000"/>
                </a:sysClr>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defRPr/>
                </a:pPr>
                <a:endParaRPr lang="zh-CN" altLang="en-US" kern="0">
                  <a:solidFill>
                    <a:prstClr val="white"/>
                  </a:solidFill>
                  <a:latin typeface="Segoe UI"/>
                  <a:ea typeface="微软雅黑"/>
                </a:endParaRPr>
              </a:p>
            </p:txBody>
          </p:sp>
          <p:sp>
            <p:nvSpPr>
              <p:cNvPr id="129" name="椭圆 128"/>
              <p:cNvSpPr/>
              <p:nvPr/>
            </p:nvSpPr>
            <p:spPr>
              <a:xfrm>
                <a:off x="888096" y="1872269"/>
                <a:ext cx="72000" cy="72000"/>
              </a:xfrm>
              <a:prstGeom prst="ellipse">
                <a:avLst/>
              </a:prstGeom>
              <a:solidFill>
                <a:sysClr val="windowText" lastClr="000000">
                  <a:lumMod val="65000"/>
                  <a:lumOff val="35000"/>
                </a:sysClr>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defRPr/>
                </a:pPr>
                <a:endParaRPr lang="zh-CN" altLang="en-US" kern="0">
                  <a:solidFill>
                    <a:prstClr val="white"/>
                  </a:solidFill>
                  <a:latin typeface="Segoe UI"/>
                  <a:ea typeface="微软雅黑"/>
                </a:endParaRPr>
              </a:p>
            </p:txBody>
          </p:sp>
          <p:sp>
            <p:nvSpPr>
              <p:cNvPr id="130" name="椭圆 129"/>
              <p:cNvSpPr/>
              <p:nvPr/>
            </p:nvSpPr>
            <p:spPr>
              <a:xfrm>
                <a:off x="5075921" y="1872269"/>
                <a:ext cx="72000" cy="72000"/>
              </a:xfrm>
              <a:prstGeom prst="ellipse">
                <a:avLst/>
              </a:prstGeom>
              <a:solidFill>
                <a:sysClr val="windowText" lastClr="000000">
                  <a:lumMod val="65000"/>
                  <a:lumOff val="35000"/>
                </a:sysClr>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defRPr/>
                </a:pPr>
                <a:endParaRPr lang="zh-CN" altLang="en-US" kern="0">
                  <a:solidFill>
                    <a:prstClr val="white"/>
                  </a:solidFill>
                  <a:latin typeface="Segoe UI"/>
                  <a:ea typeface="微软雅黑"/>
                </a:endParaRPr>
              </a:p>
            </p:txBody>
          </p:sp>
          <p:sp>
            <p:nvSpPr>
              <p:cNvPr id="131" name="椭圆 130"/>
              <p:cNvSpPr/>
              <p:nvPr/>
            </p:nvSpPr>
            <p:spPr>
              <a:xfrm>
                <a:off x="5074692" y="1009634"/>
                <a:ext cx="72000" cy="72000"/>
              </a:xfrm>
              <a:prstGeom prst="ellipse">
                <a:avLst/>
              </a:prstGeom>
              <a:solidFill>
                <a:sysClr val="windowText" lastClr="000000">
                  <a:lumMod val="65000"/>
                  <a:lumOff val="35000"/>
                </a:sysClr>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defRPr/>
                </a:pPr>
                <a:endParaRPr lang="zh-CN" altLang="en-US" kern="0">
                  <a:solidFill>
                    <a:prstClr val="white"/>
                  </a:solidFill>
                  <a:latin typeface="Segoe UI"/>
                  <a:ea typeface="微软雅黑"/>
                </a:endParaRPr>
              </a:p>
            </p:txBody>
          </p:sp>
        </p:grpSp>
        <p:grpSp>
          <p:nvGrpSpPr>
            <p:cNvPr id="161" name="组 160"/>
            <p:cNvGrpSpPr/>
            <p:nvPr/>
          </p:nvGrpSpPr>
          <p:grpSpPr>
            <a:xfrm>
              <a:off x="4568825" y="2733474"/>
              <a:ext cx="2300757" cy="2591808"/>
              <a:chOff x="4568825" y="2733474"/>
              <a:chExt cx="2300757" cy="2591808"/>
            </a:xfrm>
          </p:grpSpPr>
          <p:grpSp>
            <p:nvGrpSpPr>
              <p:cNvPr id="134" name="组合 107"/>
              <p:cNvGrpSpPr/>
              <p:nvPr/>
            </p:nvGrpSpPr>
            <p:grpSpPr>
              <a:xfrm>
                <a:off x="4568825" y="4815386"/>
                <a:ext cx="2300757" cy="509896"/>
                <a:chOff x="888096" y="1000203"/>
                <a:chExt cx="4259825" cy="944066"/>
              </a:xfrm>
            </p:grpSpPr>
            <p:sp>
              <p:nvSpPr>
                <p:cNvPr id="137" name="椭圆 136"/>
                <p:cNvSpPr/>
                <p:nvPr/>
              </p:nvSpPr>
              <p:spPr>
                <a:xfrm>
                  <a:off x="888096" y="1000203"/>
                  <a:ext cx="72000" cy="72000"/>
                </a:xfrm>
                <a:prstGeom prst="ellipse">
                  <a:avLst/>
                </a:prstGeom>
                <a:solidFill>
                  <a:sysClr val="windowText" lastClr="000000">
                    <a:lumMod val="65000"/>
                    <a:lumOff val="35000"/>
                  </a:sysClr>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defRPr/>
                  </a:pPr>
                  <a:endParaRPr lang="zh-CN" altLang="en-US" kern="0">
                    <a:solidFill>
                      <a:prstClr val="white"/>
                    </a:solidFill>
                    <a:latin typeface="Segoe UI"/>
                    <a:ea typeface="微软雅黑"/>
                  </a:endParaRPr>
                </a:p>
              </p:txBody>
            </p:sp>
            <p:sp>
              <p:nvSpPr>
                <p:cNvPr id="138" name="椭圆 137"/>
                <p:cNvSpPr/>
                <p:nvPr/>
              </p:nvSpPr>
              <p:spPr>
                <a:xfrm>
                  <a:off x="888096" y="1872269"/>
                  <a:ext cx="72000" cy="72000"/>
                </a:xfrm>
                <a:prstGeom prst="ellipse">
                  <a:avLst/>
                </a:prstGeom>
                <a:solidFill>
                  <a:sysClr val="windowText" lastClr="000000">
                    <a:lumMod val="65000"/>
                    <a:lumOff val="35000"/>
                  </a:sysClr>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defRPr/>
                  </a:pPr>
                  <a:endParaRPr lang="zh-CN" altLang="en-US" kern="0">
                    <a:solidFill>
                      <a:prstClr val="white"/>
                    </a:solidFill>
                    <a:latin typeface="Segoe UI"/>
                    <a:ea typeface="微软雅黑"/>
                  </a:endParaRPr>
                </a:p>
              </p:txBody>
            </p:sp>
            <p:sp>
              <p:nvSpPr>
                <p:cNvPr id="139" name="椭圆 138"/>
                <p:cNvSpPr/>
                <p:nvPr/>
              </p:nvSpPr>
              <p:spPr>
                <a:xfrm>
                  <a:off x="5075921" y="1872269"/>
                  <a:ext cx="72000" cy="72000"/>
                </a:xfrm>
                <a:prstGeom prst="ellipse">
                  <a:avLst/>
                </a:prstGeom>
                <a:solidFill>
                  <a:sysClr val="windowText" lastClr="000000">
                    <a:lumMod val="65000"/>
                    <a:lumOff val="35000"/>
                  </a:sysClr>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defRPr/>
                  </a:pPr>
                  <a:endParaRPr lang="zh-CN" altLang="en-US" kern="0">
                    <a:solidFill>
                      <a:prstClr val="white"/>
                    </a:solidFill>
                    <a:latin typeface="Segoe UI"/>
                    <a:ea typeface="微软雅黑"/>
                  </a:endParaRPr>
                </a:p>
              </p:txBody>
            </p:sp>
            <p:sp>
              <p:nvSpPr>
                <p:cNvPr id="140" name="椭圆 139"/>
                <p:cNvSpPr/>
                <p:nvPr/>
              </p:nvSpPr>
              <p:spPr>
                <a:xfrm>
                  <a:off x="5074692" y="1009634"/>
                  <a:ext cx="72000" cy="72000"/>
                </a:xfrm>
                <a:prstGeom prst="ellipse">
                  <a:avLst/>
                </a:prstGeom>
                <a:solidFill>
                  <a:sysClr val="windowText" lastClr="000000">
                    <a:lumMod val="65000"/>
                    <a:lumOff val="35000"/>
                  </a:sysClr>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defRPr/>
                  </a:pPr>
                  <a:endParaRPr lang="zh-CN" altLang="en-US" kern="0">
                    <a:solidFill>
                      <a:prstClr val="white"/>
                    </a:solidFill>
                    <a:latin typeface="Segoe UI"/>
                    <a:ea typeface="微软雅黑"/>
                  </a:endParaRPr>
                </a:p>
              </p:txBody>
            </p:sp>
          </p:grpSp>
          <p:sp>
            <p:nvSpPr>
              <p:cNvPr id="135" name="矩形 134"/>
              <p:cNvSpPr/>
              <p:nvPr/>
            </p:nvSpPr>
            <p:spPr>
              <a:xfrm>
                <a:off x="4711781" y="2733474"/>
                <a:ext cx="1401346" cy="369332"/>
              </a:xfrm>
              <a:prstGeom prst="rect">
                <a:avLst/>
              </a:prstGeom>
            </p:spPr>
            <p:txBody>
              <a:bodyPr wrap="none">
                <a:spAutoFit/>
              </a:bodyPr>
              <a:lstStyle/>
              <a:p>
                <a:pPr defTabSz="914400">
                  <a:defRPr/>
                </a:pPr>
                <a:r>
                  <a:rPr lang="en-US" altLang="zh-CN" kern="0" dirty="0">
                    <a:solidFill>
                      <a:srgbClr val="000000"/>
                    </a:solidFill>
                    <a:latin typeface="Segoe UI"/>
                  </a:rPr>
                  <a:t>Performance</a:t>
                </a:r>
                <a:endParaRPr lang="zh-CN" altLang="en-US" kern="0" dirty="0">
                  <a:solidFill>
                    <a:srgbClr val="000000"/>
                  </a:solidFill>
                  <a:latin typeface="Segoe UI"/>
                </a:endParaRPr>
              </a:p>
            </p:txBody>
          </p:sp>
        </p:grpSp>
        <p:sp>
          <p:nvSpPr>
            <p:cNvPr id="150" name="文本框 149"/>
            <p:cNvSpPr txBox="1"/>
            <p:nvPr/>
          </p:nvSpPr>
          <p:spPr>
            <a:xfrm>
              <a:off x="4007126" y="434252"/>
              <a:ext cx="378630" cy="523220"/>
            </a:xfrm>
            <a:prstGeom prst="rect">
              <a:avLst/>
            </a:prstGeom>
            <a:noFill/>
          </p:spPr>
          <p:txBody>
            <a:bodyPr wrap="none" rtlCol="0">
              <a:spAutoFit/>
            </a:bodyPr>
            <a:lstStyle/>
            <a:p>
              <a:r>
                <a:rPr lang="en-US" altLang="zh-CN" sz="2800" dirty="0">
                  <a:solidFill>
                    <a:srgbClr val="000000"/>
                  </a:solidFill>
                  <a:latin typeface="Segoe UI"/>
                  <a:ea typeface="微软雅黑"/>
                </a:rPr>
                <a:t>1</a:t>
              </a:r>
              <a:endParaRPr lang="zh-CN" altLang="en-US" sz="2800" dirty="0">
                <a:solidFill>
                  <a:srgbClr val="000000"/>
                </a:solidFill>
                <a:latin typeface="Segoe UI"/>
                <a:ea typeface="微软雅黑"/>
              </a:endParaRPr>
            </a:p>
          </p:txBody>
        </p:sp>
        <p:sp>
          <p:nvSpPr>
            <p:cNvPr id="151" name="文本框 150"/>
            <p:cNvSpPr txBox="1"/>
            <p:nvPr/>
          </p:nvSpPr>
          <p:spPr>
            <a:xfrm>
              <a:off x="4013200" y="1524000"/>
              <a:ext cx="378630" cy="523220"/>
            </a:xfrm>
            <a:prstGeom prst="rect">
              <a:avLst/>
            </a:prstGeom>
            <a:noFill/>
          </p:spPr>
          <p:txBody>
            <a:bodyPr wrap="none" rtlCol="0">
              <a:spAutoFit/>
            </a:bodyPr>
            <a:lstStyle/>
            <a:p>
              <a:r>
                <a:rPr lang="en-US" altLang="zh-CN" sz="2800" dirty="0">
                  <a:solidFill>
                    <a:srgbClr val="000000"/>
                  </a:solidFill>
                  <a:latin typeface="Segoe UI"/>
                  <a:ea typeface="微软雅黑"/>
                </a:rPr>
                <a:t>2</a:t>
              </a:r>
              <a:endParaRPr lang="zh-CN" altLang="en-US" sz="2800" dirty="0">
                <a:solidFill>
                  <a:srgbClr val="000000"/>
                </a:solidFill>
                <a:latin typeface="Segoe UI"/>
                <a:ea typeface="微软雅黑"/>
              </a:endParaRPr>
            </a:p>
          </p:txBody>
        </p:sp>
        <p:sp>
          <p:nvSpPr>
            <p:cNvPr id="152" name="文本框 151"/>
            <p:cNvSpPr txBox="1"/>
            <p:nvPr/>
          </p:nvSpPr>
          <p:spPr>
            <a:xfrm>
              <a:off x="4013200" y="2616200"/>
              <a:ext cx="378630" cy="523220"/>
            </a:xfrm>
            <a:prstGeom prst="rect">
              <a:avLst/>
            </a:prstGeom>
            <a:noFill/>
          </p:spPr>
          <p:txBody>
            <a:bodyPr wrap="none" rtlCol="0">
              <a:spAutoFit/>
            </a:bodyPr>
            <a:lstStyle/>
            <a:p>
              <a:r>
                <a:rPr lang="en-US" altLang="zh-CN" sz="2800" dirty="0">
                  <a:solidFill>
                    <a:srgbClr val="000000"/>
                  </a:solidFill>
                  <a:latin typeface="Segoe UI"/>
                  <a:ea typeface="微软雅黑"/>
                </a:rPr>
                <a:t>3</a:t>
              </a:r>
              <a:endParaRPr lang="zh-CN" altLang="en-US" sz="2800" dirty="0">
                <a:solidFill>
                  <a:srgbClr val="000000"/>
                </a:solidFill>
                <a:latin typeface="Segoe UI"/>
                <a:ea typeface="微软雅黑"/>
              </a:endParaRPr>
            </a:p>
          </p:txBody>
        </p:sp>
      </p:grpSp>
      <p:pic>
        <p:nvPicPr>
          <p:cNvPr id="156" name="图片 155"/>
          <p:cNvPicPr>
            <a:picLocks noChangeAspect="1"/>
          </p:cNvPicPr>
          <p:nvPr/>
        </p:nvPicPr>
        <p:blipFill rotWithShape="1">
          <a:blip r:embed="rId3"/>
          <a:srcRect l="49574"/>
          <a:stretch/>
        </p:blipFill>
        <p:spPr>
          <a:xfrm>
            <a:off x="56481" y="2571482"/>
            <a:ext cx="1002201" cy="1987468"/>
          </a:xfrm>
          <a:prstGeom prst="rect">
            <a:avLst/>
          </a:prstGeom>
        </p:spPr>
      </p:pic>
    </p:spTree>
    <p:extLst>
      <p:ext uri="{BB962C8B-B14F-4D97-AF65-F5344CB8AC3E}">
        <p14:creationId xmlns:p14="http://schemas.microsoft.com/office/powerpoint/2010/main" val="426982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234728" y="220133"/>
            <a:ext cx="5281254" cy="389467"/>
          </a:xfrm>
        </p:spPr>
        <p:txBody>
          <a:bodyPr/>
          <a:lstStyle/>
          <a:p>
            <a:r>
              <a:rPr kumimoji="1" lang="en-US" altLang="zh-CN" dirty="0"/>
              <a:t>PART</a:t>
            </a:r>
            <a:r>
              <a:rPr kumimoji="1" lang="zh-CN" altLang="en-US" dirty="0"/>
              <a:t> </a:t>
            </a:r>
            <a:r>
              <a:rPr kumimoji="1" lang="en-US" altLang="zh-CN" dirty="0"/>
              <a:t>ONE: Strategy Introduction</a:t>
            </a:r>
            <a:endParaRPr kumimoji="1" lang="zh-CN" altLang="en-US" dirty="0"/>
          </a:p>
        </p:txBody>
      </p:sp>
      <p:sp>
        <p:nvSpPr>
          <p:cNvPr id="9" name="矩形 8"/>
          <p:cNvSpPr/>
          <p:nvPr/>
        </p:nvSpPr>
        <p:spPr>
          <a:xfrm>
            <a:off x="805070" y="2076193"/>
            <a:ext cx="4582473" cy="523220"/>
          </a:xfrm>
          <a:prstGeom prst="rect">
            <a:avLst/>
          </a:prstGeom>
        </p:spPr>
        <p:txBody>
          <a:bodyPr wrap="none">
            <a:spAutoFit/>
          </a:bodyPr>
          <a:lstStyle/>
          <a:p>
            <a:r>
              <a:rPr lang="en-US" altLang="zh-CN" sz="2800" b="1" dirty="0">
                <a:solidFill>
                  <a:srgbClr val="000000"/>
                </a:solidFill>
                <a:latin typeface="Segoe UI"/>
                <a:ea typeface="微软雅黑"/>
              </a:rPr>
              <a:t>Control Leverage Strategy</a:t>
            </a:r>
          </a:p>
        </p:txBody>
      </p:sp>
      <p:sp>
        <p:nvSpPr>
          <p:cNvPr id="10" name="文本框 9">
            <a:extLst>
              <a:ext uri="{FF2B5EF4-FFF2-40B4-BE49-F238E27FC236}">
                <a16:creationId xmlns:a16="http://schemas.microsoft.com/office/drawing/2014/main" id="{D6DC9DF4-8BE8-4BD4-8477-BA7580380129}"/>
              </a:ext>
            </a:extLst>
          </p:cNvPr>
          <p:cNvSpPr txBox="1"/>
          <p:nvPr/>
        </p:nvSpPr>
        <p:spPr>
          <a:xfrm>
            <a:off x="619875" y="3146766"/>
            <a:ext cx="7679173" cy="954107"/>
          </a:xfrm>
          <a:prstGeom prst="rect">
            <a:avLst/>
          </a:prstGeom>
          <a:noFill/>
        </p:spPr>
        <p:txBody>
          <a:bodyPr wrap="square">
            <a:spAutoFit/>
          </a:bodyPr>
          <a:lstStyle/>
          <a:p>
            <a:pPr algn="just">
              <a:spcBef>
                <a:spcPts val="920"/>
              </a:spcBef>
              <a:spcAft>
                <a:spcPts val="0"/>
              </a:spcAft>
              <a:tabLst>
                <a:tab pos="191770" algn="l"/>
              </a:tabLst>
            </a:pPr>
            <a:r>
              <a:rPr lang="en-US" altLang="zh-CN" sz="2800" kern="0" dirty="0">
                <a:effectLst/>
                <a:latin typeface="Times New Roman" panose="02020603050405020304" pitchFamily="18" charset="0"/>
                <a:ea typeface="Times New Roman" panose="02020603050405020304" pitchFamily="18" charset="0"/>
                <a:cs typeface="Times New Roman" panose="02020603050405020304" pitchFamily="18" charset="0"/>
              </a:rPr>
              <a:t>The main idea of the strategy is doing momentum strategy while keep account leverage limited to 2.5x.</a:t>
            </a:r>
            <a:endParaRPr lang="zh-CN" altLang="zh-CN" sz="24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844465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265304" y="220133"/>
            <a:ext cx="5281254" cy="389467"/>
          </a:xfrm>
        </p:spPr>
        <p:txBody>
          <a:bodyPr/>
          <a:lstStyle/>
          <a:p>
            <a:r>
              <a:rPr kumimoji="1" lang="en-US" altLang="zh-CN" dirty="0"/>
              <a:t>PART</a:t>
            </a:r>
            <a:r>
              <a:rPr kumimoji="1" lang="zh-CN" altLang="en-US" dirty="0"/>
              <a:t> </a:t>
            </a:r>
            <a:r>
              <a:rPr kumimoji="1" lang="en-US" altLang="zh-CN" dirty="0"/>
              <a:t>TWO: Our strategy</a:t>
            </a:r>
          </a:p>
        </p:txBody>
      </p:sp>
      <p:pic>
        <p:nvPicPr>
          <p:cNvPr id="6" name="图片 5">
            <a:extLst>
              <a:ext uri="{FF2B5EF4-FFF2-40B4-BE49-F238E27FC236}">
                <a16:creationId xmlns:a16="http://schemas.microsoft.com/office/drawing/2014/main" id="{02738251-13C5-4FB7-A7AE-F2FEA98FA33B}"/>
              </a:ext>
            </a:extLst>
          </p:cNvPr>
          <p:cNvPicPr>
            <a:picLocks noChangeAspect="1"/>
          </p:cNvPicPr>
          <p:nvPr/>
        </p:nvPicPr>
        <p:blipFill rotWithShape="1">
          <a:blip r:embed="rId2"/>
          <a:srcRect t="2344"/>
          <a:stretch/>
        </p:blipFill>
        <p:spPr>
          <a:xfrm>
            <a:off x="826953" y="680499"/>
            <a:ext cx="8709294" cy="5584229"/>
          </a:xfrm>
          <a:prstGeom prst="rect">
            <a:avLst/>
          </a:prstGeom>
        </p:spPr>
      </p:pic>
    </p:spTree>
    <p:extLst>
      <p:ext uri="{BB962C8B-B14F-4D97-AF65-F5344CB8AC3E}">
        <p14:creationId xmlns:p14="http://schemas.microsoft.com/office/powerpoint/2010/main" val="6784679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265304" y="220133"/>
            <a:ext cx="5281254" cy="389467"/>
          </a:xfrm>
        </p:spPr>
        <p:txBody>
          <a:bodyPr/>
          <a:lstStyle/>
          <a:p>
            <a:r>
              <a:rPr kumimoji="1" lang="en-US" altLang="zh-CN" dirty="0"/>
              <a:t>PART</a:t>
            </a:r>
            <a:r>
              <a:rPr kumimoji="1" lang="zh-CN" altLang="en-US" dirty="0"/>
              <a:t> </a:t>
            </a:r>
            <a:r>
              <a:rPr kumimoji="1" lang="en-US" altLang="zh-CN" dirty="0"/>
              <a:t>Three: Performance</a:t>
            </a:r>
          </a:p>
        </p:txBody>
      </p:sp>
      <p:sp>
        <p:nvSpPr>
          <p:cNvPr id="4" name="文本框 3">
            <a:extLst>
              <a:ext uri="{FF2B5EF4-FFF2-40B4-BE49-F238E27FC236}">
                <a16:creationId xmlns:a16="http://schemas.microsoft.com/office/drawing/2014/main" id="{091A772F-E427-4CA3-A09B-2F0720BA7FB1}"/>
              </a:ext>
            </a:extLst>
          </p:cNvPr>
          <p:cNvSpPr txBox="1"/>
          <p:nvPr/>
        </p:nvSpPr>
        <p:spPr>
          <a:xfrm>
            <a:off x="1192694" y="1009947"/>
            <a:ext cx="6301409" cy="1154162"/>
          </a:xfrm>
          <a:prstGeom prst="rect">
            <a:avLst/>
          </a:prstGeom>
          <a:noFill/>
        </p:spPr>
        <p:txBody>
          <a:bodyPr wrap="square" rtlCol="0">
            <a:spAutoFit/>
          </a:bodyPr>
          <a:lstStyle/>
          <a:p>
            <a:pPr algn="just">
              <a:spcBef>
                <a:spcPts val="935"/>
              </a:spcBef>
              <a:spcAft>
                <a:spcPts val="0"/>
              </a:spcAft>
            </a:pPr>
            <a:r>
              <a:rPr lang="en-US" altLang="zh-CN" sz="1800" b="1" dirty="0">
                <a:effectLst/>
                <a:latin typeface="Times New Roman" panose="02020603050405020304" pitchFamily="18" charset="0"/>
                <a:ea typeface="宋体" panose="02010600030101010101" pitchFamily="2" charset="-122"/>
              </a:rPr>
              <a:t>Data used: ‘FSLR', 'CREE', 'GRPN', 'NFLX', 'GMCR'</a:t>
            </a:r>
          </a:p>
          <a:p>
            <a:pPr algn="just">
              <a:spcBef>
                <a:spcPts val="935"/>
              </a:spcBef>
              <a:spcAft>
                <a:spcPts val="0"/>
              </a:spcAft>
            </a:pPr>
            <a:endParaRPr lang="en-US" altLang="zh-CN" sz="1800" b="1" dirty="0">
              <a:effectLst/>
              <a:latin typeface="Times New Roman" panose="02020603050405020304" pitchFamily="18" charset="0"/>
              <a:ea typeface="宋体" panose="02010600030101010101" pitchFamily="2" charset="-122"/>
            </a:endParaRPr>
          </a:p>
          <a:p>
            <a:pPr algn="just">
              <a:spcBef>
                <a:spcPts val="935"/>
              </a:spcBef>
              <a:spcAft>
                <a:spcPts val="0"/>
              </a:spcAft>
            </a:pPr>
            <a:endParaRPr lang="zh-CN" altLang="zh-CN" sz="1800" dirty="0">
              <a:effectLst/>
              <a:latin typeface="Times New Roman" panose="02020603050405020304" pitchFamily="18" charset="0"/>
              <a:ea typeface="Times New Roman" panose="02020603050405020304" pitchFamily="18" charset="0"/>
            </a:endParaRPr>
          </a:p>
        </p:txBody>
      </p:sp>
      <p:pic>
        <p:nvPicPr>
          <p:cNvPr id="6" name="图片 5">
            <a:extLst>
              <a:ext uri="{FF2B5EF4-FFF2-40B4-BE49-F238E27FC236}">
                <a16:creationId xmlns:a16="http://schemas.microsoft.com/office/drawing/2014/main" id="{C044D32E-6687-4C84-9A9A-6E56D0BE9283}"/>
              </a:ext>
            </a:extLst>
          </p:cNvPr>
          <p:cNvPicPr/>
          <p:nvPr/>
        </p:nvPicPr>
        <p:blipFill>
          <a:blip r:embed="rId2"/>
          <a:stretch>
            <a:fillRect/>
          </a:stretch>
        </p:blipFill>
        <p:spPr>
          <a:xfrm>
            <a:off x="863904" y="1726177"/>
            <a:ext cx="6749470" cy="4247239"/>
          </a:xfrm>
          <a:prstGeom prst="rect">
            <a:avLst/>
          </a:prstGeom>
        </p:spPr>
      </p:pic>
    </p:spTree>
    <p:extLst>
      <p:ext uri="{BB962C8B-B14F-4D97-AF65-F5344CB8AC3E}">
        <p14:creationId xmlns:p14="http://schemas.microsoft.com/office/powerpoint/2010/main" val="33844019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1"/>
          </p:nvPr>
        </p:nvSpPr>
        <p:spPr>
          <a:xfrm>
            <a:off x="2326105" y="2073490"/>
            <a:ext cx="7539792" cy="1074822"/>
          </a:xfrm>
        </p:spPr>
        <p:txBody>
          <a:bodyPr/>
          <a:lstStyle/>
          <a:p>
            <a:r>
              <a:rPr lang="en-US" altLang="zh-CN" dirty="0"/>
              <a:t>Turtle Trading Strategy</a:t>
            </a:r>
            <a:endParaRPr kumimoji="1" lang="zh-CN" altLang="en-US" dirty="0"/>
          </a:p>
        </p:txBody>
      </p:sp>
      <p:sp>
        <p:nvSpPr>
          <p:cNvPr id="4" name="文本占位符 3"/>
          <p:cNvSpPr>
            <a:spLocks noGrp="1"/>
          </p:cNvSpPr>
          <p:nvPr>
            <p:ph type="body" sz="quarter" idx="12"/>
          </p:nvPr>
        </p:nvSpPr>
        <p:spPr/>
        <p:txBody>
          <a:bodyPr/>
          <a:lstStyle/>
          <a:p>
            <a:r>
              <a:rPr kumimoji="1" lang="en-US" altLang="zh-CN" sz="2800" dirty="0"/>
              <a:t>Du Yushu</a:t>
            </a:r>
            <a:endParaRPr kumimoji="1" lang="zh-CN" altLang="en-US" sz="2800" dirty="0"/>
          </a:p>
        </p:txBody>
      </p:sp>
      <p:sp>
        <p:nvSpPr>
          <p:cNvPr id="7" name="矩形 6"/>
          <p:cNvSpPr/>
          <p:nvPr/>
        </p:nvSpPr>
        <p:spPr>
          <a:xfrm>
            <a:off x="4889817" y="4381144"/>
            <a:ext cx="2412366" cy="11334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4400">
              <a:solidFill>
                <a:srgbClr val="FFFFFF"/>
              </a:solidFill>
            </a:endParaRPr>
          </a:p>
        </p:txBody>
      </p:sp>
    </p:spTree>
    <p:extLst>
      <p:ext uri="{BB962C8B-B14F-4D97-AF65-F5344CB8AC3E}">
        <p14:creationId xmlns:p14="http://schemas.microsoft.com/office/powerpoint/2010/main" val="2420310377"/>
      </p:ext>
    </p:extLst>
  </p:cSld>
  <p:clrMapOvr>
    <a:masterClrMapping/>
  </p:clrMapOvr>
  <p:transition spd="med">
    <p:pull/>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0" name="组 99"/>
          <p:cNvGrpSpPr/>
          <p:nvPr/>
        </p:nvGrpSpPr>
        <p:grpSpPr>
          <a:xfrm>
            <a:off x="454438" y="593386"/>
            <a:ext cx="4486530" cy="728045"/>
            <a:chOff x="910794" y="928946"/>
            <a:chExt cx="2300757" cy="509896"/>
          </a:xfrm>
        </p:grpSpPr>
        <p:sp>
          <p:nvSpPr>
            <p:cNvPr id="69" name="矩形 68"/>
            <p:cNvSpPr/>
            <p:nvPr/>
          </p:nvSpPr>
          <p:spPr>
            <a:xfrm>
              <a:off x="923286" y="953484"/>
              <a:ext cx="2268157" cy="471008"/>
            </a:xfrm>
            <a:prstGeom prst="rect">
              <a:avLst/>
            </a:prstGeom>
            <a:noFill/>
            <a:ln w="12700" cap="flat" cmpd="sng" algn="ctr">
              <a:solidFill>
                <a:schemeClr val="bg1">
                  <a:lumMod val="75000"/>
                </a:scheme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defRPr/>
              </a:pPr>
              <a:endParaRPr lang="zh-CN" altLang="en-US" kern="0">
                <a:solidFill>
                  <a:prstClr val="white"/>
                </a:solidFill>
                <a:latin typeface="Segoe UI"/>
                <a:ea typeface="微软雅黑"/>
              </a:endParaRPr>
            </a:p>
          </p:txBody>
        </p:sp>
        <p:sp>
          <p:nvSpPr>
            <p:cNvPr id="70" name="椭圆 69"/>
            <p:cNvSpPr/>
            <p:nvPr/>
          </p:nvSpPr>
          <p:spPr>
            <a:xfrm>
              <a:off x="910794" y="928946"/>
              <a:ext cx="38888" cy="38888"/>
            </a:xfrm>
            <a:prstGeom prst="ellipse">
              <a:avLst/>
            </a:prstGeom>
            <a:solidFill>
              <a:schemeClr val="accent1"/>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defRPr/>
              </a:pPr>
              <a:endParaRPr lang="zh-CN" altLang="en-US" kern="0">
                <a:solidFill>
                  <a:prstClr val="white"/>
                </a:solidFill>
                <a:latin typeface="Segoe UI"/>
                <a:ea typeface="微软雅黑"/>
              </a:endParaRPr>
            </a:p>
          </p:txBody>
        </p:sp>
        <p:sp>
          <p:nvSpPr>
            <p:cNvPr id="71" name="椭圆 70"/>
            <p:cNvSpPr/>
            <p:nvPr/>
          </p:nvSpPr>
          <p:spPr>
            <a:xfrm>
              <a:off x="910794" y="1399954"/>
              <a:ext cx="38888" cy="38888"/>
            </a:xfrm>
            <a:prstGeom prst="ellipse">
              <a:avLst/>
            </a:prstGeom>
            <a:solidFill>
              <a:schemeClr val="accent1"/>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defRPr/>
              </a:pPr>
              <a:endParaRPr lang="zh-CN" altLang="en-US" kern="0">
                <a:solidFill>
                  <a:prstClr val="white"/>
                </a:solidFill>
                <a:latin typeface="Segoe UI"/>
                <a:ea typeface="微软雅黑"/>
              </a:endParaRPr>
            </a:p>
          </p:txBody>
        </p:sp>
        <p:sp>
          <p:nvSpPr>
            <p:cNvPr id="72" name="椭圆 71"/>
            <p:cNvSpPr/>
            <p:nvPr/>
          </p:nvSpPr>
          <p:spPr>
            <a:xfrm>
              <a:off x="3172663" y="1399954"/>
              <a:ext cx="38888" cy="38888"/>
            </a:xfrm>
            <a:prstGeom prst="ellipse">
              <a:avLst/>
            </a:prstGeom>
            <a:solidFill>
              <a:schemeClr val="accent1"/>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defRPr/>
              </a:pPr>
              <a:endParaRPr lang="zh-CN" altLang="en-US" kern="0">
                <a:solidFill>
                  <a:prstClr val="white"/>
                </a:solidFill>
                <a:latin typeface="Segoe UI"/>
                <a:ea typeface="微软雅黑"/>
              </a:endParaRPr>
            </a:p>
          </p:txBody>
        </p:sp>
        <p:sp>
          <p:nvSpPr>
            <p:cNvPr id="73" name="椭圆 72"/>
            <p:cNvSpPr/>
            <p:nvPr/>
          </p:nvSpPr>
          <p:spPr>
            <a:xfrm>
              <a:off x="3172000" y="934040"/>
              <a:ext cx="38888" cy="38888"/>
            </a:xfrm>
            <a:prstGeom prst="ellipse">
              <a:avLst/>
            </a:prstGeom>
            <a:solidFill>
              <a:schemeClr val="accent1"/>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defRPr/>
              </a:pPr>
              <a:endParaRPr lang="zh-CN" altLang="en-US" kern="0">
                <a:solidFill>
                  <a:prstClr val="white"/>
                </a:solidFill>
                <a:latin typeface="Segoe UI"/>
                <a:ea typeface="微软雅黑"/>
              </a:endParaRPr>
            </a:p>
          </p:txBody>
        </p:sp>
      </p:grpSp>
      <p:sp>
        <p:nvSpPr>
          <p:cNvPr id="74" name="矩形 73"/>
          <p:cNvSpPr/>
          <p:nvPr/>
        </p:nvSpPr>
        <p:spPr>
          <a:xfrm>
            <a:off x="488340" y="663668"/>
            <a:ext cx="4452628" cy="523220"/>
          </a:xfrm>
          <a:prstGeom prst="rect">
            <a:avLst/>
          </a:prstGeom>
        </p:spPr>
        <p:txBody>
          <a:bodyPr wrap="square">
            <a:spAutoFit/>
          </a:bodyPr>
          <a:lstStyle/>
          <a:p>
            <a:r>
              <a:rPr lang="en-US" altLang="zh-CN" sz="2800" b="1" dirty="0"/>
              <a:t>Turtle Trading Strategy</a:t>
            </a:r>
            <a:endParaRPr kumimoji="1" lang="zh-CN" altLang="en-US" sz="2800" b="1" dirty="0"/>
          </a:p>
        </p:txBody>
      </p:sp>
      <p:sp>
        <p:nvSpPr>
          <p:cNvPr id="2" name="矩形 1">
            <a:extLst>
              <a:ext uri="{FF2B5EF4-FFF2-40B4-BE49-F238E27FC236}">
                <a16:creationId xmlns:a16="http://schemas.microsoft.com/office/drawing/2014/main" id="{7914539F-AABF-4CA8-B2D8-512A5A14CF23}"/>
              </a:ext>
            </a:extLst>
          </p:cNvPr>
          <p:cNvSpPr/>
          <p:nvPr/>
        </p:nvSpPr>
        <p:spPr>
          <a:xfrm>
            <a:off x="454438" y="1785958"/>
            <a:ext cx="10146631" cy="3539430"/>
          </a:xfrm>
          <a:prstGeom prst="rect">
            <a:avLst/>
          </a:prstGeom>
        </p:spPr>
        <p:txBody>
          <a:bodyPr wrap="square">
            <a:spAutoFit/>
          </a:bodyPr>
          <a:lstStyle/>
          <a:p>
            <a:r>
              <a:rPr lang="en-US" altLang="zh-CN" sz="2800" dirty="0"/>
              <a:t>Turtle trading is a well known trend following strategy that was originally taught by Richard Dennis. </a:t>
            </a:r>
          </a:p>
          <a:p>
            <a:r>
              <a:rPr lang="en-US" altLang="zh-CN" sz="2800" dirty="0"/>
              <a:t>The basic strategy is to buy futures on a 20-day high (breakout) and sell on a 20-day low.</a:t>
            </a:r>
          </a:p>
          <a:p>
            <a:endParaRPr lang="en-US" altLang="zh-CN" sz="2800" dirty="0"/>
          </a:p>
          <a:p>
            <a:r>
              <a:rPr lang="en-US" altLang="zh-CN" sz="2800" dirty="0"/>
              <a:t>Basic method: when the price breaks the upper rail, it is a buy signal; conversely, when the price breaks the lower rail, it is a sell signal.</a:t>
            </a:r>
            <a:endParaRPr lang="zh-CN" altLang="zh-CN" sz="2800" dirty="0"/>
          </a:p>
        </p:txBody>
      </p:sp>
    </p:spTree>
    <p:extLst>
      <p:ext uri="{BB962C8B-B14F-4D97-AF65-F5344CB8AC3E}">
        <p14:creationId xmlns:p14="http://schemas.microsoft.com/office/powerpoint/2010/main" val="1087609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0" name="组 99"/>
          <p:cNvGrpSpPr/>
          <p:nvPr/>
        </p:nvGrpSpPr>
        <p:grpSpPr>
          <a:xfrm>
            <a:off x="454438" y="593386"/>
            <a:ext cx="4486530" cy="728045"/>
            <a:chOff x="910794" y="928946"/>
            <a:chExt cx="2300757" cy="509896"/>
          </a:xfrm>
        </p:grpSpPr>
        <p:sp>
          <p:nvSpPr>
            <p:cNvPr id="69" name="矩形 68"/>
            <p:cNvSpPr/>
            <p:nvPr/>
          </p:nvSpPr>
          <p:spPr>
            <a:xfrm>
              <a:off x="923286" y="953484"/>
              <a:ext cx="2268157" cy="471008"/>
            </a:xfrm>
            <a:prstGeom prst="rect">
              <a:avLst/>
            </a:prstGeom>
            <a:noFill/>
            <a:ln w="12700" cap="flat" cmpd="sng" algn="ctr">
              <a:solidFill>
                <a:schemeClr val="bg1">
                  <a:lumMod val="75000"/>
                </a:scheme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defRPr/>
              </a:pPr>
              <a:endParaRPr lang="zh-CN" altLang="en-US" kern="0">
                <a:solidFill>
                  <a:prstClr val="white"/>
                </a:solidFill>
                <a:latin typeface="Segoe UI"/>
                <a:ea typeface="微软雅黑"/>
              </a:endParaRPr>
            </a:p>
          </p:txBody>
        </p:sp>
        <p:sp>
          <p:nvSpPr>
            <p:cNvPr id="70" name="椭圆 69"/>
            <p:cNvSpPr/>
            <p:nvPr/>
          </p:nvSpPr>
          <p:spPr>
            <a:xfrm>
              <a:off x="910794" y="928946"/>
              <a:ext cx="38888" cy="38888"/>
            </a:xfrm>
            <a:prstGeom prst="ellipse">
              <a:avLst/>
            </a:prstGeom>
            <a:solidFill>
              <a:schemeClr val="accent1"/>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defRPr/>
              </a:pPr>
              <a:endParaRPr lang="zh-CN" altLang="en-US" kern="0">
                <a:solidFill>
                  <a:prstClr val="white"/>
                </a:solidFill>
                <a:latin typeface="Segoe UI"/>
                <a:ea typeface="微软雅黑"/>
              </a:endParaRPr>
            </a:p>
          </p:txBody>
        </p:sp>
        <p:sp>
          <p:nvSpPr>
            <p:cNvPr id="71" name="椭圆 70"/>
            <p:cNvSpPr/>
            <p:nvPr/>
          </p:nvSpPr>
          <p:spPr>
            <a:xfrm>
              <a:off x="910794" y="1399954"/>
              <a:ext cx="38888" cy="38888"/>
            </a:xfrm>
            <a:prstGeom prst="ellipse">
              <a:avLst/>
            </a:prstGeom>
            <a:solidFill>
              <a:schemeClr val="accent1"/>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defRPr/>
              </a:pPr>
              <a:endParaRPr lang="zh-CN" altLang="en-US" kern="0">
                <a:solidFill>
                  <a:prstClr val="white"/>
                </a:solidFill>
                <a:latin typeface="Segoe UI"/>
                <a:ea typeface="微软雅黑"/>
              </a:endParaRPr>
            </a:p>
          </p:txBody>
        </p:sp>
        <p:sp>
          <p:nvSpPr>
            <p:cNvPr id="72" name="椭圆 71"/>
            <p:cNvSpPr/>
            <p:nvPr/>
          </p:nvSpPr>
          <p:spPr>
            <a:xfrm>
              <a:off x="3172663" y="1399954"/>
              <a:ext cx="38888" cy="38888"/>
            </a:xfrm>
            <a:prstGeom prst="ellipse">
              <a:avLst/>
            </a:prstGeom>
            <a:solidFill>
              <a:schemeClr val="accent1"/>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defRPr/>
              </a:pPr>
              <a:endParaRPr lang="zh-CN" altLang="en-US" kern="0">
                <a:solidFill>
                  <a:prstClr val="white"/>
                </a:solidFill>
                <a:latin typeface="Segoe UI"/>
                <a:ea typeface="微软雅黑"/>
              </a:endParaRPr>
            </a:p>
          </p:txBody>
        </p:sp>
        <p:sp>
          <p:nvSpPr>
            <p:cNvPr id="73" name="椭圆 72"/>
            <p:cNvSpPr/>
            <p:nvPr/>
          </p:nvSpPr>
          <p:spPr>
            <a:xfrm>
              <a:off x="3172000" y="934040"/>
              <a:ext cx="38888" cy="38888"/>
            </a:xfrm>
            <a:prstGeom prst="ellipse">
              <a:avLst/>
            </a:prstGeom>
            <a:solidFill>
              <a:schemeClr val="accent1"/>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defRPr/>
              </a:pPr>
              <a:endParaRPr lang="zh-CN" altLang="en-US" kern="0">
                <a:solidFill>
                  <a:prstClr val="white"/>
                </a:solidFill>
                <a:latin typeface="Segoe UI"/>
                <a:ea typeface="微软雅黑"/>
              </a:endParaRPr>
            </a:p>
          </p:txBody>
        </p:sp>
      </p:grpSp>
      <p:sp>
        <p:nvSpPr>
          <p:cNvPr id="74" name="矩形 73"/>
          <p:cNvSpPr/>
          <p:nvPr/>
        </p:nvSpPr>
        <p:spPr>
          <a:xfrm>
            <a:off x="488340" y="663668"/>
            <a:ext cx="4452628" cy="523220"/>
          </a:xfrm>
          <a:prstGeom prst="rect">
            <a:avLst/>
          </a:prstGeom>
        </p:spPr>
        <p:txBody>
          <a:bodyPr wrap="square">
            <a:spAutoFit/>
          </a:bodyPr>
          <a:lstStyle/>
          <a:p>
            <a:r>
              <a:rPr lang="en-US" altLang="zh-CN" sz="2800" b="1" dirty="0"/>
              <a:t>Turtle Trading Strategy</a:t>
            </a:r>
            <a:endParaRPr kumimoji="1" lang="zh-CN" altLang="en-US" sz="2800" b="1" dirty="0"/>
          </a:p>
        </p:txBody>
      </p:sp>
      <p:sp>
        <p:nvSpPr>
          <p:cNvPr id="2" name="矩形 1">
            <a:extLst>
              <a:ext uri="{FF2B5EF4-FFF2-40B4-BE49-F238E27FC236}">
                <a16:creationId xmlns:a16="http://schemas.microsoft.com/office/drawing/2014/main" id="{7914539F-AABF-4CA8-B2D8-512A5A14CF23}"/>
              </a:ext>
            </a:extLst>
          </p:cNvPr>
          <p:cNvSpPr/>
          <p:nvPr/>
        </p:nvSpPr>
        <p:spPr>
          <a:xfrm>
            <a:off x="454438" y="1785958"/>
            <a:ext cx="10146631" cy="4832092"/>
          </a:xfrm>
          <a:prstGeom prst="rect">
            <a:avLst/>
          </a:prstGeom>
        </p:spPr>
        <p:txBody>
          <a:bodyPr wrap="square">
            <a:spAutoFit/>
          </a:bodyPr>
          <a:lstStyle/>
          <a:p>
            <a:r>
              <a:rPr lang="en-US" altLang="zh-CN" sz="2800" dirty="0"/>
              <a:t>The calculation method of this indicator is: upper line = Max (highest price, n) lower line = Min (lowest price, n) midline = (upper line + lower line) / 2</a:t>
            </a:r>
          </a:p>
          <a:p>
            <a:endParaRPr lang="en-US" altLang="zh-CN" sz="2800" dirty="0"/>
          </a:p>
          <a:p>
            <a:r>
              <a:rPr lang="en-US" altLang="zh-CN" sz="2800" dirty="0"/>
              <a:t>Position: When opening a position for the first time, that is, when the price breaks through </a:t>
            </a:r>
            <a:r>
              <a:rPr lang="en-US" altLang="zh-CN" sz="2800" dirty="0" err="1"/>
              <a:t>Donchian</a:t>
            </a:r>
            <a:r>
              <a:rPr lang="en-US" altLang="zh-CN" sz="2800" dirty="0"/>
              <a:t> </a:t>
            </a:r>
            <a:r>
              <a:rPr lang="en-US" altLang="zh-CN" sz="2800" dirty="0" err="1"/>
              <a:t>Chennel</a:t>
            </a:r>
            <a:r>
              <a:rPr lang="en-US" altLang="zh-CN" sz="2800" dirty="0"/>
              <a:t>, buy 1 Unit. The significance is to make a fluctuation of N value correspond to the fluctuation of 1% of the total funds held. If you buy 1 Unit (unit) of assets, the amplitude of the day makes the change of total assets not exceed 1%. </a:t>
            </a:r>
          </a:p>
          <a:p>
            <a:endParaRPr lang="zh-CN" altLang="zh-CN" sz="2800" dirty="0"/>
          </a:p>
        </p:txBody>
      </p:sp>
    </p:spTree>
    <p:extLst>
      <p:ext uri="{BB962C8B-B14F-4D97-AF65-F5344CB8AC3E}">
        <p14:creationId xmlns:p14="http://schemas.microsoft.com/office/powerpoint/2010/main" val="3189698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0" name="组 99"/>
          <p:cNvGrpSpPr/>
          <p:nvPr/>
        </p:nvGrpSpPr>
        <p:grpSpPr>
          <a:xfrm>
            <a:off x="454438" y="593386"/>
            <a:ext cx="4486530" cy="728045"/>
            <a:chOff x="910794" y="928946"/>
            <a:chExt cx="2300757" cy="509896"/>
          </a:xfrm>
        </p:grpSpPr>
        <p:sp>
          <p:nvSpPr>
            <p:cNvPr id="69" name="矩形 68"/>
            <p:cNvSpPr/>
            <p:nvPr/>
          </p:nvSpPr>
          <p:spPr>
            <a:xfrm>
              <a:off x="923286" y="953484"/>
              <a:ext cx="2268157" cy="471008"/>
            </a:xfrm>
            <a:prstGeom prst="rect">
              <a:avLst/>
            </a:prstGeom>
            <a:noFill/>
            <a:ln w="12700" cap="flat" cmpd="sng" algn="ctr">
              <a:solidFill>
                <a:schemeClr val="bg1">
                  <a:lumMod val="75000"/>
                </a:scheme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defRPr/>
              </a:pPr>
              <a:endParaRPr lang="zh-CN" altLang="en-US" kern="0">
                <a:solidFill>
                  <a:prstClr val="white"/>
                </a:solidFill>
                <a:latin typeface="Segoe UI"/>
                <a:ea typeface="微软雅黑"/>
              </a:endParaRPr>
            </a:p>
          </p:txBody>
        </p:sp>
        <p:sp>
          <p:nvSpPr>
            <p:cNvPr id="70" name="椭圆 69"/>
            <p:cNvSpPr/>
            <p:nvPr/>
          </p:nvSpPr>
          <p:spPr>
            <a:xfrm>
              <a:off x="910794" y="928946"/>
              <a:ext cx="38888" cy="38888"/>
            </a:xfrm>
            <a:prstGeom prst="ellipse">
              <a:avLst/>
            </a:prstGeom>
            <a:solidFill>
              <a:schemeClr val="accent1"/>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defRPr/>
              </a:pPr>
              <a:endParaRPr lang="zh-CN" altLang="en-US" kern="0">
                <a:solidFill>
                  <a:prstClr val="white"/>
                </a:solidFill>
                <a:latin typeface="Segoe UI"/>
                <a:ea typeface="微软雅黑"/>
              </a:endParaRPr>
            </a:p>
          </p:txBody>
        </p:sp>
        <p:sp>
          <p:nvSpPr>
            <p:cNvPr id="71" name="椭圆 70"/>
            <p:cNvSpPr/>
            <p:nvPr/>
          </p:nvSpPr>
          <p:spPr>
            <a:xfrm>
              <a:off x="910794" y="1399954"/>
              <a:ext cx="38888" cy="38888"/>
            </a:xfrm>
            <a:prstGeom prst="ellipse">
              <a:avLst/>
            </a:prstGeom>
            <a:solidFill>
              <a:schemeClr val="accent1"/>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defRPr/>
              </a:pPr>
              <a:endParaRPr lang="zh-CN" altLang="en-US" kern="0">
                <a:solidFill>
                  <a:prstClr val="white"/>
                </a:solidFill>
                <a:latin typeface="Segoe UI"/>
                <a:ea typeface="微软雅黑"/>
              </a:endParaRPr>
            </a:p>
          </p:txBody>
        </p:sp>
        <p:sp>
          <p:nvSpPr>
            <p:cNvPr id="72" name="椭圆 71"/>
            <p:cNvSpPr/>
            <p:nvPr/>
          </p:nvSpPr>
          <p:spPr>
            <a:xfrm>
              <a:off x="3172663" y="1399954"/>
              <a:ext cx="38888" cy="38888"/>
            </a:xfrm>
            <a:prstGeom prst="ellipse">
              <a:avLst/>
            </a:prstGeom>
            <a:solidFill>
              <a:schemeClr val="accent1"/>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defRPr/>
              </a:pPr>
              <a:endParaRPr lang="zh-CN" altLang="en-US" kern="0">
                <a:solidFill>
                  <a:prstClr val="white"/>
                </a:solidFill>
                <a:latin typeface="Segoe UI"/>
                <a:ea typeface="微软雅黑"/>
              </a:endParaRPr>
            </a:p>
          </p:txBody>
        </p:sp>
        <p:sp>
          <p:nvSpPr>
            <p:cNvPr id="73" name="椭圆 72"/>
            <p:cNvSpPr/>
            <p:nvPr/>
          </p:nvSpPr>
          <p:spPr>
            <a:xfrm>
              <a:off x="3172000" y="934040"/>
              <a:ext cx="38888" cy="38888"/>
            </a:xfrm>
            <a:prstGeom prst="ellipse">
              <a:avLst/>
            </a:prstGeom>
            <a:solidFill>
              <a:schemeClr val="accent1"/>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defRPr/>
              </a:pPr>
              <a:endParaRPr lang="zh-CN" altLang="en-US" kern="0">
                <a:solidFill>
                  <a:prstClr val="white"/>
                </a:solidFill>
                <a:latin typeface="Segoe UI"/>
                <a:ea typeface="微软雅黑"/>
              </a:endParaRPr>
            </a:p>
          </p:txBody>
        </p:sp>
      </p:grpSp>
      <p:sp>
        <p:nvSpPr>
          <p:cNvPr id="74" name="矩形 73"/>
          <p:cNvSpPr/>
          <p:nvPr/>
        </p:nvSpPr>
        <p:spPr>
          <a:xfrm>
            <a:off x="488340" y="663668"/>
            <a:ext cx="4452628" cy="523220"/>
          </a:xfrm>
          <a:prstGeom prst="rect">
            <a:avLst/>
          </a:prstGeom>
        </p:spPr>
        <p:txBody>
          <a:bodyPr wrap="square">
            <a:spAutoFit/>
          </a:bodyPr>
          <a:lstStyle/>
          <a:p>
            <a:r>
              <a:rPr lang="en-US" altLang="zh-CN" sz="2800" b="1" dirty="0"/>
              <a:t>Results</a:t>
            </a:r>
            <a:endParaRPr kumimoji="1" lang="zh-CN" altLang="en-US" sz="2800" b="1" dirty="0"/>
          </a:p>
        </p:txBody>
      </p:sp>
      <p:pic>
        <p:nvPicPr>
          <p:cNvPr id="10" name="图片 9">
            <a:extLst>
              <a:ext uri="{FF2B5EF4-FFF2-40B4-BE49-F238E27FC236}">
                <a16:creationId xmlns:a16="http://schemas.microsoft.com/office/drawing/2014/main" id="{05E05A92-BEA9-440F-9C4E-C622FD5512F8}"/>
              </a:ext>
            </a:extLst>
          </p:cNvPr>
          <p:cNvPicPr/>
          <p:nvPr/>
        </p:nvPicPr>
        <p:blipFill rotWithShape="1">
          <a:blip r:embed="rId2">
            <a:extLst>
              <a:ext uri="{28A0092B-C50C-407E-A947-70E740481C1C}">
                <a14:useLocalDpi xmlns:a14="http://schemas.microsoft.com/office/drawing/2010/main" val="0"/>
              </a:ext>
            </a:extLst>
          </a:blip>
          <a:srcRect l="50504" t="5741" b="36105"/>
          <a:stretch/>
        </p:blipFill>
        <p:spPr bwMode="auto">
          <a:xfrm>
            <a:off x="1371117" y="1599635"/>
            <a:ext cx="9856126" cy="495224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0511244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0" name="组 99"/>
          <p:cNvGrpSpPr/>
          <p:nvPr/>
        </p:nvGrpSpPr>
        <p:grpSpPr>
          <a:xfrm>
            <a:off x="454438" y="593386"/>
            <a:ext cx="4486530" cy="728045"/>
            <a:chOff x="910794" y="928946"/>
            <a:chExt cx="2300757" cy="509896"/>
          </a:xfrm>
        </p:grpSpPr>
        <p:sp>
          <p:nvSpPr>
            <p:cNvPr id="69" name="矩形 68"/>
            <p:cNvSpPr/>
            <p:nvPr/>
          </p:nvSpPr>
          <p:spPr>
            <a:xfrm>
              <a:off x="923286" y="953484"/>
              <a:ext cx="2268157" cy="471008"/>
            </a:xfrm>
            <a:prstGeom prst="rect">
              <a:avLst/>
            </a:prstGeom>
            <a:noFill/>
            <a:ln w="12700" cap="flat" cmpd="sng" algn="ctr">
              <a:solidFill>
                <a:schemeClr val="bg1">
                  <a:lumMod val="75000"/>
                </a:scheme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defRPr/>
              </a:pPr>
              <a:endParaRPr lang="zh-CN" altLang="en-US" kern="0">
                <a:solidFill>
                  <a:prstClr val="white"/>
                </a:solidFill>
                <a:latin typeface="Segoe UI"/>
                <a:ea typeface="微软雅黑"/>
              </a:endParaRPr>
            </a:p>
          </p:txBody>
        </p:sp>
        <p:sp>
          <p:nvSpPr>
            <p:cNvPr id="70" name="椭圆 69"/>
            <p:cNvSpPr/>
            <p:nvPr/>
          </p:nvSpPr>
          <p:spPr>
            <a:xfrm>
              <a:off x="910794" y="928946"/>
              <a:ext cx="38888" cy="38888"/>
            </a:xfrm>
            <a:prstGeom prst="ellipse">
              <a:avLst/>
            </a:prstGeom>
            <a:solidFill>
              <a:schemeClr val="accent1"/>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defRPr/>
              </a:pPr>
              <a:endParaRPr lang="zh-CN" altLang="en-US" kern="0">
                <a:solidFill>
                  <a:prstClr val="white"/>
                </a:solidFill>
                <a:latin typeface="Segoe UI"/>
                <a:ea typeface="微软雅黑"/>
              </a:endParaRPr>
            </a:p>
          </p:txBody>
        </p:sp>
        <p:sp>
          <p:nvSpPr>
            <p:cNvPr id="71" name="椭圆 70"/>
            <p:cNvSpPr/>
            <p:nvPr/>
          </p:nvSpPr>
          <p:spPr>
            <a:xfrm>
              <a:off x="910794" y="1399954"/>
              <a:ext cx="38888" cy="38888"/>
            </a:xfrm>
            <a:prstGeom prst="ellipse">
              <a:avLst/>
            </a:prstGeom>
            <a:solidFill>
              <a:schemeClr val="accent1"/>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defRPr/>
              </a:pPr>
              <a:endParaRPr lang="zh-CN" altLang="en-US" kern="0">
                <a:solidFill>
                  <a:prstClr val="white"/>
                </a:solidFill>
                <a:latin typeface="Segoe UI"/>
                <a:ea typeface="微软雅黑"/>
              </a:endParaRPr>
            </a:p>
          </p:txBody>
        </p:sp>
        <p:sp>
          <p:nvSpPr>
            <p:cNvPr id="72" name="椭圆 71"/>
            <p:cNvSpPr/>
            <p:nvPr/>
          </p:nvSpPr>
          <p:spPr>
            <a:xfrm>
              <a:off x="3172663" y="1399954"/>
              <a:ext cx="38888" cy="38888"/>
            </a:xfrm>
            <a:prstGeom prst="ellipse">
              <a:avLst/>
            </a:prstGeom>
            <a:solidFill>
              <a:schemeClr val="accent1"/>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defRPr/>
              </a:pPr>
              <a:endParaRPr lang="zh-CN" altLang="en-US" kern="0">
                <a:solidFill>
                  <a:prstClr val="white"/>
                </a:solidFill>
                <a:latin typeface="Segoe UI"/>
                <a:ea typeface="微软雅黑"/>
              </a:endParaRPr>
            </a:p>
          </p:txBody>
        </p:sp>
        <p:sp>
          <p:nvSpPr>
            <p:cNvPr id="73" name="椭圆 72"/>
            <p:cNvSpPr/>
            <p:nvPr/>
          </p:nvSpPr>
          <p:spPr>
            <a:xfrm>
              <a:off x="3172000" y="934040"/>
              <a:ext cx="38888" cy="38888"/>
            </a:xfrm>
            <a:prstGeom prst="ellipse">
              <a:avLst/>
            </a:prstGeom>
            <a:solidFill>
              <a:schemeClr val="accent1"/>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defRPr/>
              </a:pPr>
              <a:endParaRPr lang="zh-CN" altLang="en-US" kern="0">
                <a:solidFill>
                  <a:prstClr val="white"/>
                </a:solidFill>
                <a:latin typeface="Segoe UI"/>
                <a:ea typeface="微软雅黑"/>
              </a:endParaRPr>
            </a:p>
          </p:txBody>
        </p:sp>
      </p:grpSp>
      <p:sp>
        <p:nvSpPr>
          <p:cNvPr id="74" name="矩形 73"/>
          <p:cNvSpPr/>
          <p:nvPr/>
        </p:nvSpPr>
        <p:spPr>
          <a:xfrm>
            <a:off x="488340" y="663668"/>
            <a:ext cx="4452628" cy="523220"/>
          </a:xfrm>
          <a:prstGeom prst="rect">
            <a:avLst/>
          </a:prstGeom>
        </p:spPr>
        <p:txBody>
          <a:bodyPr wrap="square">
            <a:spAutoFit/>
          </a:bodyPr>
          <a:lstStyle/>
          <a:p>
            <a:r>
              <a:rPr lang="en-US" altLang="zh-CN" sz="2800" b="1" dirty="0"/>
              <a:t>Results</a:t>
            </a:r>
            <a:endParaRPr kumimoji="1" lang="zh-CN" altLang="en-US" sz="2800" b="1" dirty="0"/>
          </a:p>
        </p:txBody>
      </p:sp>
      <p:pic>
        <p:nvPicPr>
          <p:cNvPr id="11" name="图片 10">
            <a:extLst>
              <a:ext uri="{FF2B5EF4-FFF2-40B4-BE49-F238E27FC236}">
                <a16:creationId xmlns:a16="http://schemas.microsoft.com/office/drawing/2014/main" id="{FE076949-90AD-4011-8F8D-4030F2A294D4}"/>
              </a:ext>
            </a:extLst>
          </p:cNvPr>
          <p:cNvPicPr/>
          <p:nvPr/>
        </p:nvPicPr>
        <p:blipFill>
          <a:blip r:embed="rId2"/>
          <a:stretch>
            <a:fillRect/>
          </a:stretch>
        </p:blipFill>
        <p:spPr>
          <a:xfrm>
            <a:off x="675860" y="1534602"/>
            <a:ext cx="9684689" cy="4858381"/>
          </a:xfrm>
          <a:prstGeom prst="rect">
            <a:avLst/>
          </a:prstGeom>
        </p:spPr>
      </p:pic>
    </p:spTree>
    <p:extLst>
      <p:ext uri="{BB962C8B-B14F-4D97-AF65-F5344CB8AC3E}">
        <p14:creationId xmlns:p14="http://schemas.microsoft.com/office/powerpoint/2010/main" val="1607021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1"/>
          </p:nvPr>
        </p:nvSpPr>
        <p:spPr>
          <a:xfrm>
            <a:off x="1990740" y="908570"/>
            <a:ext cx="7358243" cy="888855"/>
          </a:xfrm>
        </p:spPr>
        <p:txBody>
          <a:bodyPr/>
          <a:lstStyle/>
          <a:p>
            <a:r>
              <a:rPr kumimoji="1" lang="en-US" altLang="zh-CN" dirty="0"/>
              <a:t>Strategy Overview</a:t>
            </a:r>
            <a:endParaRPr kumimoji="1" lang="zh-CN" altLang="en-US" dirty="0"/>
          </a:p>
        </p:txBody>
      </p:sp>
      <p:sp>
        <p:nvSpPr>
          <p:cNvPr id="6" name="文本占位符 5"/>
          <p:cNvSpPr>
            <a:spLocks noGrp="1"/>
          </p:cNvSpPr>
          <p:nvPr>
            <p:ph type="body" sz="quarter" idx="14"/>
          </p:nvPr>
        </p:nvSpPr>
        <p:spPr>
          <a:xfrm>
            <a:off x="2030217" y="2495018"/>
            <a:ext cx="1846774" cy="455476"/>
          </a:xfrm>
        </p:spPr>
        <p:txBody>
          <a:bodyPr anchor="t"/>
          <a:lstStyle/>
          <a:p>
            <a:pPr algn="l"/>
            <a:r>
              <a:rPr lang="en-US" altLang="zh-CN" dirty="0">
                <a:solidFill>
                  <a:srgbClr val="000000"/>
                </a:solidFill>
                <a:latin typeface="Segoe UI"/>
                <a:ea typeface="微软雅黑" charset="0"/>
              </a:rPr>
              <a:t>RSI Strategy</a:t>
            </a:r>
            <a:endParaRPr lang="zh-CN" altLang="en-US" dirty="0">
              <a:solidFill>
                <a:srgbClr val="000000"/>
              </a:solidFill>
              <a:latin typeface="Segoe UI"/>
              <a:ea typeface="微软雅黑" charset="0"/>
            </a:endParaRPr>
          </a:p>
        </p:txBody>
      </p:sp>
      <p:sp>
        <p:nvSpPr>
          <p:cNvPr id="8" name="文本占位符 7"/>
          <p:cNvSpPr>
            <a:spLocks noGrp="1"/>
          </p:cNvSpPr>
          <p:nvPr>
            <p:ph type="body" sz="quarter" idx="16"/>
          </p:nvPr>
        </p:nvSpPr>
        <p:spPr>
          <a:xfrm>
            <a:off x="6926040" y="2494888"/>
            <a:ext cx="3576629" cy="455476"/>
          </a:xfrm>
        </p:spPr>
        <p:txBody>
          <a:bodyPr anchor="t"/>
          <a:lstStyle/>
          <a:p>
            <a:pPr algn="l"/>
            <a:r>
              <a:rPr lang="en-US" altLang="zh-CN" dirty="0">
                <a:solidFill>
                  <a:srgbClr val="000000"/>
                </a:solidFill>
                <a:latin typeface="Segoe UI"/>
                <a:ea typeface="微软雅黑" charset="0"/>
              </a:rPr>
              <a:t>Control Leverage Strategy</a:t>
            </a:r>
            <a:endParaRPr lang="zh-CN" altLang="en-US" dirty="0">
              <a:solidFill>
                <a:srgbClr val="000000"/>
              </a:solidFill>
              <a:latin typeface="Segoe UI"/>
              <a:ea typeface="微软雅黑" charset="0"/>
            </a:endParaRPr>
          </a:p>
        </p:txBody>
      </p:sp>
      <p:sp>
        <p:nvSpPr>
          <p:cNvPr id="10" name="文本占位符 9"/>
          <p:cNvSpPr>
            <a:spLocks noGrp="1"/>
          </p:cNvSpPr>
          <p:nvPr>
            <p:ph type="body" sz="quarter" idx="18"/>
          </p:nvPr>
        </p:nvSpPr>
        <p:spPr>
          <a:xfrm>
            <a:off x="2004550" y="3417024"/>
            <a:ext cx="3303394" cy="455476"/>
          </a:xfrm>
        </p:spPr>
        <p:txBody>
          <a:bodyPr anchor="t"/>
          <a:lstStyle/>
          <a:p>
            <a:pPr algn="l"/>
            <a:r>
              <a:rPr lang="en-US" altLang="zh-CN" dirty="0">
                <a:solidFill>
                  <a:srgbClr val="000000"/>
                </a:solidFill>
                <a:latin typeface="Segoe UI"/>
                <a:ea typeface="微软雅黑" charset="0"/>
              </a:rPr>
              <a:t>Turtle Trading Strategy</a:t>
            </a:r>
            <a:endParaRPr lang="zh-CN" altLang="en-US" dirty="0">
              <a:solidFill>
                <a:srgbClr val="000000"/>
              </a:solidFill>
              <a:latin typeface="Segoe UI"/>
              <a:ea typeface="微软雅黑" charset="0"/>
            </a:endParaRPr>
          </a:p>
        </p:txBody>
      </p:sp>
      <p:sp>
        <p:nvSpPr>
          <p:cNvPr id="12" name="文本占位符 11"/>
          <p:cNvSpPr>
            <a:spLocks noGrp="1"/>
          </p:cNvSpPr>
          <p:nvPr>
            <p:ph type="body" sz="quarter" idx="20"/>
          </p:nvPr>
        </p:nvSpPr>
        <p:spPr>
          <a:xfrm>
            <a:off x="1912306" y="4456710"/>
            <a:ext cx="4838347" cy="455476"/>
          </a:xfrm>
        </p:spPr>
        <p:txBody>
          <a:bodyPr anchor="t"/>
          <a:lstStyle/>
          <a:p>
            <a:pPr algn="l"/>
            <a:r>
              <a:rPr lang="en-US" altLang="zh-CN" dirty="0">
                <a:solidFill>
                  <a:srgbClr val="000000"/>
                </a:solidFill>
                <a:latin typeface="Segoe UI"/>
                <a:ea typeface="微软雅黑" charset="0"/>
              </a:rPr>
              <a:t>Differential Trend Motion Strategy</a:t>
            </a:r>
            <a:endParaRPr kumimoji="1" lang="zh-CN" altLang="en-US" dirty="0">
              <a:solidFill>
                <a:srgbClr val="000000"/>
              </a:solidFill>
              <a:latin typeface="Segoe UI"/>
              <a:ea typeface="微软雅黑" charset="0"/>
            </a:endParaRPr>
          </a:p>
        </p:txBody>
      </p:sp>
      <p:sp>
        <p:nvSpPr>
          <p:cNvPr id="14" name="文本占位符 13"/>
          <p:cNvSpPr>
            <a:spLocks noGrp="1"/>
          </p:cNvSpPr>
          <p:nvPr>
            <p:ph type="body" sz="quarter" idx="22"/>
          </p:nvPr>
        </p:nvSpPr>
        <p:spPr>
          <a:xfrm>
            <a:off x="6983065" y="4434732"/>
            <a:ext cx="1846774" cy="455476"/>
          </a:xfrm>
        </p:spPr>
        <p:txBody>
          <a:bodyPr anchor="t"/>
          <a:lstStyle/>
          <a:p>
            <a:pPr algn="l"/>
            <a:r>
              <a:rPr lang="en-US" altLang="zh-CN" dirty="0">
                <a:solidFill>
                  <a:srgbClr val="000000"/>
                </a:solidFill>
                <a:latin typeface="Segoe UI"/>
                <a:ea typeface="微软雅黑" charset="0"/>
              </a:rPr>
              <a:t> </a:t>
            </a:r>
            <a:r>
              <a:rPr lang="en-US" altLang="zh-CN" dirty="0" err="1">
                <a:solidFill>
                  <a:srgbClr val="000000"/>
                </a:solidFill>
                <a:latin typeface="Segoe UI"/>
                <a:ea typeface="微软雅黑" charset="0"/>
              </a:rPr>
              <a:t>Psy</a:t>
            </a:r>
            <a:r>
              <a:rPr lang="en-US" altLang="zh-CN" dirty="0">
                <a:solidFill>
                  <a:srgbClr val="000000"/>
                </a:solidFill>
                <a:latin typeface="Segoe UI"/>
                <a:ea typeface="微软雅黑" charset="0"/>
              </a:rPr>
              <a:t> Strategy</a:t>
            </a:r>
            <a:endParaRPr kumimoji="1" lang="zh-CN" altLang="en-US" dirty="0">
              <a:solidFill>
                <a:srgbClr val="000000"/>
              </a:solidFill>
              <a:latin typeface="Segoe UI"/>
              <a:ea typeface="微软雅黑" charset="0"/>
            </a:endParaRPr>
          </a:p>
        </p:txBody>
      </p:sp>
      <p:sp>
        <p:nvSpPr>
          <p:cNvPr id="16" name="文本占位符 15"/>
          <p:cNvSpPr>
            <a:spLocks noGrp="1"/>
          </p:cNvSpPr>
          <p:nvPr>
            <p:ph type="body" sz="quarter" idx="24"/>
          </p:nvPr>
        </p:nvSpPr>
        <p:spPr>
          <a:xfrm>
            <a:off x="6926040" y="3417244"/>
            <a:ext cx="3927227" cy="455476"/>
          </a:xfrm>
        </p:spPr>
        <p:txBody>
          <a:bodyPr anchor="t"/>
          <a:lstStyle/>
          <a:p>
            <a:pPr algn="l"/>
            <a:r>
              <a:rPr lang="en-US" altLang="zh-CN" dirty="0">
                <a:solidFill>
                  <a:srgbClr val="000000"/>
                </a:solidFill>
                <a:latin typeface="Segoe UI"/>
                <a:ea typeface="微软雅黑" charset="0"/>
              </a:rPr>
              <a:t>Momentum Trading Strategy</a:t>
            </a:r>
            <a:endParaRPr kumimoji="1" lang="zh-CN" altLang="en-US" dirty="0">
              <a:solidFill>
                <a:srgbClr val="000000"/>
              </a:solidFill>
              <a:latin typeface="Segoe UI"/>
              <a:ea typeface="微软雅黑" charset="0"/>
            </a:endParaRPr>
          </a:p>
        </p:txBody>
      </p:sp>
      <p:sp>
        <p:nvSpPr>
          <p:cNvPr id="18" name="矩形 17"/>
          <p:cNvSpPr/>
          <p:nvPr/>
        </p:nvSpPr>
        <p:spPr>
          <a:xfrm>
            <a:off x="2066056" y="2950494"/>
            <a:ext cx="1549143" cy="45719"/>
          </a:xfrm>
          <a:prstGeom prst="rect">
            <a:avLst/>
          </a:prstGeom>
          <a:solidFill>
            <a:schemeClr val="accent1"/>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914400">
              <a:defRPr/>
            </a:pPr>
            <a:endParaRPr lang="zh-CN" altLang="en-US" kern="0">
              <a:solidFill>
                <a:prstClr val="white"/>
              </a:solidFill>
              <a:latin typeface="Segoe UI"/>
              <a:ea typeface="微软雅黑"/>
            </a:endParaRPr>
          </a:p>
        </p:txBody>
      </p:sp>
      <p:sp>
        <p:nvSpPr>
          <p:cNvPr id="19" name="矩形 18"/>
          <p:cNvSpPr/>
          <p:nvPr/>
        </p:nvSpPr>
        <p:spPr>
          <a:xfrm>
            <a:off x="6983065" y="2918656"/>
            <a:ext cx="3202113" cy="45719"/>
          </a:xfrm>
          <a:prstGeom prst="rect">
            <a:avLst/>
          </a:prstGeom>
          <a:solidFill>
            <a:schemeClr val="accent2"/>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914400">
              <a:defRPr/>
            </a:pPr>
            <a:endParaRPr lang="zh-CN" altLang="en-US" kern="0">
              <a:solidFill>
                <a:prstClr val="white"/>
              </a:solidFill>
              <a:latin typeface="Segoe UI"/>
              <a:ea typeface="微软雅黑"/>
            </a:endParaRPr>
          </a:p>
        </p:txBody>
      </p:sp>
      <p:sp>
        <p:nvSpPr>
          <p:cNvPr id="20" name="矩形 19"/>
          <p:cNvSpPr/>
          <p:nvPr/>
        </p:nvSpPr>
        <p:spPr>
          <a:xfrm flipV="1">
            <a:off x="2030217" y="3826781"/>
            <a:ext cx="2817173" cy="45719"/>
          </a:xfrm>
          <a:prstGeom prst="rect">
            <a:avLst/>
          </a:prstGeom>
          <a:solidFill>
            <a:schemeClr val="accent3"/>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914400">
              <a:defRPr/>
            </a:pPr>
            <a:endParaRPr lang="zh-CN" altLang="en-US" kern="0">
              <a:solidFill>
                <a:prstClr val="white"/>
              </a:solidFill>
              <a:latin typeface="Segoe UI"/>
              <a:ea typeface="微软雅黑"/>
            </a:endParaRPr>
          </a:p>
        </p:txBody>
      </p:sp>
      <p:sp>
        <p:nvSpPr>
          <p:cNvPr id="21" name="矩形 20"/>
          <p:cNvSpPr/>
          <p:nvPr/>
        </p:nvSpPr>
        <p:spPr>
          <a:xfrm>
            <a:off x="7006972" y="3826780"/>
            <a:ext cx="3583513" cy="45719"/>
          </a:xfrm>
          <a:prstGeom prst="rect">
            <a:avLst/>
          </a:prstGeom>
          <a:solidFill>
            <a:schemeClr val="accent4"/>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914400">
              <a:defRPr/>
            </a:pPr>
            <a:endParaRPr lang="zh-CN" altLang="en-US" kern="0">
              <a:solidFill>
                <a:prstClr val="white"/>
              </a:solidFill>
              <a:latin typeface="Segoe UI"/>
              <a:ea typeface="微软雅黑"/>
            </a:endParaRPr>
          </a:p>
        </p:txBody>
      </p:sp>
      <p:sp>
        <p:nvSpPr>
          <p:cNvPr id="22" name="矩形 21"/>
          <p:cNvSpPr/>
          <p:nvPr/>
        </p:nvSpPr>
        <p:spPr>
          <a:xfrm flipV="1">
            <a:off x="2030217" y="4867348"/>
            <a:ext cx="4191858" cy="45719"/>
          </a:xfrm>
          <a:prstGeom prst="rect">
            <a:avLst/>
          </a:prstGeom>
          <a:solidFill>
            <a:schemeClr val="accent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914400">
              <a:defRPr/>
            </a:pPr>
            <a:endParaRPr lang="zh-CN" altLang="en-US" kern="0">
              <a:solidFill>
                <a:prstClr val="white"/>
              </a:solidFill>
              <a:latin typeface="Segoe UI"/>
              <a:ea typeface="微软雅黑"/>
            </a:endParaRPr>
          </a:p>
        </p:txBody>
      </p:sp>
      <p:sp>
        <p:nvSpPr>
          <p:cNvPr id="23" name="矩形 22"/>
          <p:cNvSpPr/>
          <p:nvPr/>
        </p:nvSpPr>
        <p:spPr>
          <a:xfrm flipV="1">
            <a:off x="7069408" y="4836591"/>
            <a:ext cx="1680475" cy="53617"/>
          </a:xfrm>
          <a:prstGeom prst="rect">
            <a:avLst/>
          </a:prstGeom>
          <a:solidFill>
            <a:schemeClr val="accent6"/>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914400">
              <a:defRPr/>
            </a:pPr>
            <a:endParaRPr lang="zh-CN" altLang="en-US" kern="0">
              <a:solidFill>
                <a:prstClr val="white"/>
              </a:solidFill>
              <a:latin typeface="Segoe UI"/>
              <a:ea typeface="微软雅黑"/>
            </a:endParaRPr>
          </a:p>
        </p:txBody>
      </p:sp>
      <p:sp>
        <p:nvSpPr>
          <p:cNvPr id="43" name="文本占位符 13">
            <a:extLst>
              <a:ext uri="{FF2B5EF4-FFF2-40B4-BE49-F238E27FC236}">
                <a16:creationId xmlns:a16="http://schemas.microsoft.com/office/drawing/2014/main" id="{6B424066-ECA4-45F5-85E9-EDF54E526FD5}"/>
              </a:ext>
            </a:extLst>
          </p:cNvPr>
          <p:cNvSpPr txBox="1">
            <a:spLocks/>
          </p:cNvSpPr>
          <p:nvPr/>
        </p:nvSpPr>
        <p:spPr>
          <a:xfrm>
            <a:off x="1818321" y="5490985"/>
            <a:ext cx="2679352" cy="425247"/>
          </a:xfrm>
          <a:prstGeom prst="rect">
            <a:avLst/>
          </a:prstGeom>
        </p:spPr>
        <p:txBody>
          <a:bodyPr anchor="t"/>
          <a:lstStyle>
            <a:lvl1pPr marL="0" indent="0" algn="ctr" defTabSz="914400" rtl="0" eaLnBrk="1" latinLnBrk="0" hangingPunct="1">
              <a:lnSpc>
                <a:spcPct val="90000"/>
              </a:lnSpc>
              <a:spcBef>
                <a:spcPts val="1000"/>
              </a:spcBef>
              <a:buFont typeface="Arial" panose="020B0604020202020204" pitchFamily="34" charset="0"/>
              <a:buNone/>
              <a:defRPr sz="2000" b="1"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US" altLang="zh-CN" dirty="0">
                <a:solidFill>
                  <a:srgbClr val="000000"/>
                </a:solidFill>
                <a:latin typeface="Segoe UI"/>
                <a:ea typeface="微软雅黑" charset="0"/>
              </a:rPr>
              <a:t>  Pairs trading</a:t>
            </a:r>
            <a:endParaRPr kumimoji="1" lang="zh-CN" altLang="en-US" dirty="0">
              <a:solidFill>
                <a:srgbClr val="000000"/>
              </a:solidFill>
              <a:latin typeface="Segoe UI"/>
              <a:ea typeface="微软雅黑" charset="0"/>
            </a:endParaRPr>
          </a:p>
        </p:txBody>
      </p:sp>
      <p:sp>
        <p:nvSpPr>
          <p:cNvPr id="44" name="矩形 43">
            <a:extLst>
              <a:ext uri="{FF2B5EF4-FFF2-40B4-BE49-F238E27FC236}">
                <a16:creationId xmlns:a16="http://schemas.microsoft.com/office/drawing/2014/main" id="{B0539AEA-819A-46DA-87AD-DBA346D66146}"/>
              </a:ext>
            </a:extLst>
          </p:cNvPr>
          <p:cNvSpPr/>
          <p:nvPr/>
        </p:nvSpPr>
        <p:spPr>
          <a:xfrm flipV="1">
            <a:off x="1985508" y="5864859"/>
            <a:ext cx="1680475" cy="53617"/>
          </a:xfrm>
          <a:prstGeom prst="rect">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914400">
              <a:defRPr/>
            </a:pPr>
            <a:endParaRPr lang="zh-CN" altLang="en-US" kern="0">
              <a:solidFill>
                <a:prstClr val="white"/>
              </a:solidFill>
              <a:latin typeface="Segoe UI"/>
              <a:ea typeface="微软雅黑"/>
            </a:endParaRPr>
          </a:p>
        </p:txBody>
      </p:sp>
    </p:spTree>
    <p:extLst>
      <p:ext uri="{BB962C8B-B14F-4D97-AF65-F5344CB8AC3E}">
        <p14:creationId xmlns:p14="http://schemas.microsoft.com/office/powerpoint/2010/main" val="16798954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1"/>
          </p:nvPr>
        </p:nvSpPr>
        <p:spPr>
          <a:xfrm>
            <a:off x="2326105" y="2073490"/>
            <a:ext cx="7539792" cy="1074822"/>
          </a:xfrm>
        </p:spPr>
        <p:txBody>
          <a:bodyPr/>
          <a:lstStyle/>
          <a:p>
            <a:r>
              <a:rPr lang="en-US" altLang="zh-CN" dirty="0"/>
              <a:t>Momentum Trading Strategy</a:t>
            </a:r>
            <a:endParaRPr kumimoji="1" lang="zh-CN" altLang="en-US" dirty="0"/>
          </a:p>
        </p:txBody>
      </p:sp>
      <p:sp>
        <p:nvSpPr>
          <p:cNvPr id="4" name="文本占位符 3"/>
          <p:cNvSpPr>
            <a:spLocks noGrp="1"/>
          </p:cNvSpPr>
          <p:nvPr>
            <p:ph type="body" sz="quarter" idx="12"/>
          </p:nvPr>
        </p:nvSpPr>
        <p:spPr/>
        <p:txBody>
          <a:bodyPr/>
          <a:lstStyle/>
          <a:p>
            <a:r>
              <a:rPr kumimoji="1" lang="en-US" altLang="zh-CN" sz="2800" dirty="0"/>
              <a:t>Du Yushu</a:t>
            </a:r>
            <a:endParaRPr kumimoji="1" lang="zh-CN" altLang="en-US" sz="2800" dirty="0"/>
          </a:p>
        </p:txBody>
      </p:sp>
      <p:sp>
        <p:nvSpPr>
          <p:cNvPr id="7" name="矩形 6"/>
          <p:cNvSpPr/>
          <p:nvPr/>
        </p:nvSpPr>
        <p:spPr>
          <a:xfrm>
            <a:off x="4889817" y="4381144"/>
            <a:ext cx="2412366" cy="11334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4400">
              <a:solidFill>
                <a:srgbClr val="FFFFFF"/>
              </a:solidFill>
            </a:endParaRPr>
          </a:p>
        </p:txBody>
      </p:sp>
    </p:spTree>
    <p:extLst>
      <p:ext uri="{BB962C8B-B14F-4D97-AF65-F5344CB8AC3E}">
        <p14:creationId xmlns:p14="http://schemas.microsoft.com/office/powerpoint/2010/main" val="2042776605"/>
      </p:ext>
    </p:extLst>
  </p:cSld>
  <p:clrMapOvr>
    <a:masterClrMapping/>
  </p:clrMapOvr>
  <p:transition spd="med">
    <p:pull/>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0" name="组 99"/>
          <p:cNvGrpSpPr/>
          <p:nvPr/>
        </p:nvGrpSpPr>
        <p:grpSpPr>
          <a:xfrm>
            <a:off x="454438" y="593386"/>
            <a:ext cx="5544581" cy="728045"/>
            <a:chOff x="910794" y="928946"/>
            <a:chExt cx="2300757" cy="509896"/>
          </a:xfrm>
        </p:grpSpPr>
        <p:sp>
          <p:nvSpPr>
            <p:cNvPr id="69" name="矩形 68"/>
            <p:cNvSpPr/>
            <p:nvPr/>
          </p:nvSpPr>
          <p:spPr>
            <a:xfrm>
              <a:off x="923286" y="953484"/>
              <a:ext cx="2268157" cy="471008"/>
            </a:xfrm>
            <a:prstGeom prst="rect">
              <a:avLst/>
            </a:prstGeom>
            <a:noFill/>
            <a:ln w="12700" cap="flat" cmpd="sng" algn="ctr">
              <a:solidFill>
                <a:schemeClr val="bg1">
                  <a:lumMod val="75000"/>
                </a:scheme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defRPr/>
              </a:pPr>
              <a:endParaRPr lang="zh-CN" altLang="en-US" kern="0">
                <a:solidFill>
                  <a:prstClr val="white"/>
                </a:solidFill>
                <a:latin typeface="Segoe UI"/>
                <a:ea typeface="微软雅黑"/>
              </a:endParaRPr>
            </a:p>
          </p:txBody>
        </p:sp>
        <p:sp>
          <p:nvSpPr>
            <p:cNvPr id="70" name="椭圆 69"/>
            <p:cNvSpPr/>
            <p:nvPr/>
          </p:nvSpPr>
          <p:spPr>
            <a:xfrm>
              <a:off x="910794" y="928946"/>
              <a:ext cx="38888" cy="38888"/>
            </a:xfrm>
            <a:prstGeom prst="ellipse">
              <a:avLst/>
            </a:prstGeom>
            <a:solidFill>
              <a:schemeClr val="accent1"/>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defRPr/>
              </a:pPr>
              <a:endParaRPr lang="zh-CN" altLang="en-US" kern="0">
                <a:solidFill>
                  <a:prstClr val="white"/>
                </a:solidFill>
                <a:latin typeface="Segoe UI"/>
                <a:ea typeface="微软雅黑"/>
              </a:endParaRPr>
            </a:p>
          </p:txBody>
        </p:sp>
        <p:sp>
          <p:nvSpPr>
            <p:cNvPr id="71" name="椭圆 70"/>
            <p:cNvSpPr/>
            <p:nvPr/>
          </p:nvSpPr>
          <p:spPr>
            <a:xfrm>
              <a:off x="910794" y="1399954"/>
              <a:ext cx="38888" cy="38888"/>
            </a:xfrm>
            <a:prstGeom prst="ellipse">
              <a:avLst/>
            </a:prstGeom>
            <a:solidFill>
              <a:schemeClr val="accent1"/>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defRPr/>
              </a:pPr>
              <a:endParaRPr lang="zh-CN" altLang="en-US" kern="0">
                <a:solidFill>
                  <a:prstClr val="white"/>
                </a:solidFill>
                <a:latin typeface="Segoe UI"/>
                <a:ea typeface="微软雅黑"/>
              </a:endParaRPr>
            </a:p>
          </p:txBody>
        </p:sp>
        <p:sp>
          <p:nvSpPr>
            <p:cNvPr id="72" name="椭圆 71"/>
            <p:cNvSpPr/>
            <p:nvPr/>
          </p:nvSpPr>
          <p:spPr>
            <a:xfrm>
              <a:off x="3172663" y="1399954"/>
              <a:ext cx="38888" cy="38888"/>
            </a:xfrm>
            <a:prstGeom prst="ellipse">
              <a:avLst/>
            </a:prstGeom>
            <a:solidFill>
              <a:schemeClr val="accent1"/>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defRPr/>
              </a:pPr>
              <a:endParaRPr lang="zh-CN" altLang="en-US" kern="0">
                <a:solidFill>
                  <a:prstClr val="white"/>
                </a:solidFill>
                <a:latin typeface="Segoe UI"/>
                <a:ea typeface="微软雅黑"/>
              </a:endParaRPr>
            </a:p>
          </p:txBody>
        </p:sp>
        <p:sp>
          <p:nvSpPr>
            <p:cNvPr id="73" name="椭圆 72"/>
            <p:cNvSpPr/>
            <p:nvPr/>
          </p:nvSpPr>
          <p:spPr>
            <a:xfrm>
              <a:off x="3172000" y="934040"/>
              <a:ext cx="38888" cy="38888"/>
            </a:xfrm>
            <a:prstGeom prst="ellipse">
              <a:avLst/>
            </a:prstGeom>
            <a:solidFill>
              <a:schemeClr val="accent1"/>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defRPr/>
              </a:pPr>
              <a:endParaRPr lang="zh-CN" altLang="en-US" kern="0">
                <a:solidFill>
                  <a:prstClr val="white"/>
                </a:solidFill>
                <a:latin typeface="Segoe UI"/>
                <a:ea typeface="微软雅黑"/>
              </a:endParaRPr>
            </a:p>
          </p:txBody>
        </p:sp>
      </p:grpSp>
      <p:sp>
        <p:nvSpPr>
          <p:cNvPr id="74" name="矩形 73"/>
          <p:cNvSpPr/>
          <p:nvPr/>
        </p:nvSpPr>
        <p:spPr>
          <a:xfrm>
            <a:off x="488339" y="663668"/>
            <a:ext cx="6198707" cy="523220"/>
          </a:xfrm>
          <a:prstGeom prst="rect">
            <a:avLst/>
          </a:prstGeom>
        </p:spPr>
        <p:txBody>
          <a:bodyPr wrap="square">
            <a:spAutoFit/>
          </a:bodyPr>
          <a:lstStyle/>
          <a:p>
            <a:r>
              <a:rPr lang="en-US" altLang="zh-CN" sz="2800" b="1" dirty="0"/>
              <a:t>Momentum Trading Strategy</a:t>
            </a:r>
          </a:p>
        </p:txBody>
      </p:sp>
      <p:sp>
        <p:nvSpPr>
          <p:cNvPr id="2" name="矩形 1">
            <a:extLst>
              <a:ext uri="{FF2B5EF4-FFF2-40B4-BE49-F238E27FC236}">
                <a16:creationId xmlns:a16="http://schemas.microsoft.com/office/drawing/2014/main" id="{7914539F-AABF-4CA8-B2D8-512A5A14CF23}"/>
              </a:ext>
            </a:extLst>
          </p:cNvPr>
          <p:cNvSpPr/>
          <p:nvPr/>
        </p:nvSpPr>
        <p:spPr>
          <a:xfrm>
            <a:off x="454438" y="1785958"/>
            <a:ext cx="10146631" cy="3416320"/>
          </a:xfrm>
          <a:prstGeom prst="rect">
            <a:avLst/>
          </a:prstGeom>
        </p:spPr>
        <p:txBody>
          <a:bodyPr wrap="square">
            <a:spAutoFit/>
          </a:bodyPr>
          <a:lstStyle/>
          <a:p>
            <a:r>
              <a:rPr lang="en-US" altLang="zh-CN" sz="2400" dirty="0"/>
              <a:t>Momentum effect refers to assets with higher returns in the past, which will still obtain higher returns in the future, and assets with lower returns in the past will still receive lower returns in the future. Momentum effect was proposed by </a:t>
            </a:r>
            <a:r>
              <a:rPr lang="en-US" altLang="zh-CN" sz="2400" dirty="0" err="1"/>
              <a:t>Jegadeesh</a:t>
            </a:r>
            <a:r>
              <a:rPr lang="en-US" altLang="zh-CN" sz="2400" dirty="0"/>
              <a:t> and Titman (1993). They believe that the return of stocks has a tendency to continue the original direction of movement, that is, stocks with higher returns in the past period will still achieve higher than average returns in the future. Momentum effect is to study the past historical market and predict that the past market will continue.</a:t>
            </a:r>
            <a:endParaRPr lang="zh-CN" altLang="zh-CN" sz="2400" dirty="0"/>
          </a:p>
        </p:txBody>
      </p:sp>
    </p:spTree>
    <p:extLst>
      <p:ext uri="{BB962C8B-B14F-4D97-AF65-F5344CB8AC3E}">
        <p14:creationId xmlns:p14="http://schemas.microsoft.com/office/powerpoint/2010/main" val="2797452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0" name="组 99"/>
          <p:cNvGrpSpPr/>
          <p:nvPr/>
        </p:nvGrpSpPr>
        <p:grpSpPr>
          <a:xfrm>
            <a:off x="454438" y="593386"/>
            <a:ext cx="4486530" cy="728045"/>
            <a:chOff x="910794" y="928946"/>
            <a:chExt cx="2300757" cy="509896"/>
          </a:xfrm>
        </p:grpSpPr>
        <p:sp>
          <p:nvSpPr>
            <p:cNvPr id="69" name="矩形 68"/>
            <p:cNvSpPr/>
            <p:nvPr/>
          </p:nvSpPr>
          <p:spPr>
            <a:xfrm>
              <a:off x="923286" y="953484"/>
              <a:ext cx="2268157" cy="471008"/>
            </a:xfrm>
            <a:prstGeom prst="rect">
              <a:avLst/>
            </a:prstGeom>
            <a:noFill/>
            <a:ln w="12700" cap="flat" cmpd="sng" algn="ctr">
              <a:solidFill>
                <a:schemeClr val="bg1">
                  <a:lumMod val="75000"/>
                </a:scheme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defRPr/>
              </a:pPr>
              <a:endParaRPr lang="zh-CN" altLang="en-US" kern="0">
                <a:solidFill>
                  <a:prstClr val="white"/>
                </a:solidFill>
                <a:latin typeface="Segoe UI"/>
                <a:ea typeface="微软雅黑"/>
              </a:endParaRPr>
            </a:p>
          </p:txBody>
        </p:sp>
        <p:sp>
          <p:nvSpPr>
            <p:cNvPr id="70" name="椭圆 69"/>
            <p:cNvSpPr/>
            <p:nvPr/>
          </p:nvSpPr>
          <p:spPr>
            <a:xfrm>
              <a:off x="910794" y="928946"/>
              <a:ext cx="38888" cy="38888"/>
            </a:xfrm>
            <a:prstGeom prst="ellipse">
              <a:avLst/>
            </a:prstGeom>
            <a:solidFill>
              <a:schemeClr val="accent1"/>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defRPr/>
              </a:pPr>
              <a:endParaRPr lang="zh-CN" altLang="en-US" kern="0">
                <a:solidFill>
                  <a:prstClr val="white"/>
                </a:solidFill>
                <a:latin typeface="Segoe UI"/>
                <a:ea typeface="微软雅黑"/>
              </a:endParaRPr>
            </a:p>
          </p:txBody>
        </p:sp>
        <p:sp>
          <p:nvSpPr>
            <p:cNvPr id="71" name="椭圆 70"/>
            <p:cNvSpPr/>
            <p:nvPr/>
          </p:nvSpPr>
          <p:spPr>
            <a:xfrm>
              <a:off x="910794" y="1399954"/>
              <a:ext cx="38888" cy="38888"/>
            </a:xfrm>
            <a:prstGeom prst="ellipse">
              <a:avLst/>
            </a:prstGeom>
            <a:solidFill>
              <a:schemeClr val="accent1"/>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defRPr/>
              </a:pPr>
              <a:endParaRPr lang="zh-CN" altLang="en-US" kern="0">
                <a:solidFill>
                  <a:prstClr val="white"/>
                </a:solidFill>
                <a:latin typeface="Segoe UI"/>
                <a:ea typeface="微软雅黑"/>
              </a:endParaRPr>
            </a:p>
          </p:txBody>
        </p:sp>
        <p:sp>
          <p:nvSpPr>
            <p:cNvPr id="72" name="椭圆 71"/>
            <p:cNvSpPr/>
            <p:nvPr/>
          </p:nvSpPr>
          <p:spPr>
            <a:xfrm>
              <a:off x="3172663" y="1399954"/>
              <a:ext cx="38888" cy="38888"/>
            </a:xfrm>
            <a:prstGeom prst="ellipse">
              <a:avLst/>
            </a:prstGeom>
            <a:solidFill>
              <a:schemeClr val="accent1"/>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defRPr/>
              </a:pPr>
              <a:endParaRPr lang="zh-CN" altLang="en-US" kern="0">
                <a:solidFill>
                  <a:prstClr val="white"/>
                </a:solidFill>
                <a:latin typeface="Segoe UI"/>
                <a:ea typeface="微软雅黑"/>
              </a:endParaRPr>
            </a:p>
          </p:txBody>
        </p:sp>
        <p:sp>
          <p:nvSpPr>
            <p:cNvPr id="73" name="椭圆 72"/>
            <p:cNvSpPr/>
            <p:nvPr/>
          </p:nvSpPr>
          <p:spPr>
            <a:xfrm>
              <a:off x="3172000" y="934040"/>
              <a:ext cx="38888" cy="38888"/>
            </a:xfrm>
            <a:prstGeom prst="ellipse">
              <a:avLst/>
            </a:prstGeom>
            <a:solidFill>
              <a:schemeClr val="accent1"/>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defRPr/>
              </a:pPr>
              <a:endParaRPr lang="zh-CN" altLang="en-US" kern="0">
                <a:solidFill>
                  <a:prstClr val="white"/>
                </a:solidFill>
                <a:latin typeface="Segoe UI"/>
                <a:ea typeface="微软雅黑"/>
              </a:endParaRPr>
            </a:p>
          </p:txBody>
        </p:sp>
      </p:grpSp>
      <p:sp>
        <p:nvSpPr>
          <p:cNvPr id="74" name="矩形 73"/>
          <p:cNvSpPr/>
          <p:nvPr/>
        </p:nvSpPr>
        <p:spPr>
          <a:xfrm>
            <a:off x="488340" y="663668"/>
            <a:ext cx="4452628" cy="523220"/>
          </a:xfrm>
          <a:prstGeom prst="rect">
            <a:avLst/>
          </a:prstGeom>
        </p:spPr>
        <p:txBody>
          <a:bodyPr wrap="square">
            <a:spAutoFit/>
          </a:bodyPr>
          <a:lstStyle/>
          <a:p>
            <a:r>
              <a:rPr lang="en-US" altLang="zh-CN" sz="2800" b="1" dirty="0"/>
              <a:t>Results</a:t>
            </a:r>
            <a:endParaRPr kumimoji="1" lang="zh-CN" altLang="en-US" sz="2800" b="1" dirty="0"/>
          </a:p>
        </p:txBody>
      </p:sp>
      <p:pic>
        <p:nvPicPr>
          <p:cNvPr id="11" name="图片 10">
            <a:extLst>
              <a:ext uri="{FF2B5EF4-FFF2-40B4-BE49-F238E27FC236}">
                <a16:creationId xmlns:a16="http://schemas.microsoft.com/office/drawing/2014/main" id="{7AF43927-C6E8-4E59-AD41-43CF6F281CCC}"/>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922351" y="1590261"/>
            <a:ext cx="10058399" cy="4834525"/>
          </a:xfrm>
          <a:prstGeom prst="rect">
            <a:avLst/>
          </a:prstGeom>
        </p:spPr>
      </p:pic>
    </p:spTree>
    <p:extLst>
      <p:ext uri="{BB962C8B-B14F-4D97-AF65-F5344CB8AC3E}">
        <p14:creationId xmlns:p14="http://schemas.microsoft.com/office/powerpoint/2010/main" val="2853906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1"/>
          </p:nvPr>
        </p:nvSpPr>
        <p:spPr>
          <a:xfrm>
            <a:off x="2326105" y="2073490"/>
            <a:ext cx="7539792" cy="1074822"/>
          </a:xfrm>
        </p:spPr>
        <p:txBody>
          <a:bodyPr/>
          <a:lstStyle/>
          <a:p>
            <a:r>
              <a:rPr lang="en-US" dirty="0"/>
              <a:t>Differential Trend Motion Strategy</a:t>
            </a:r>
            <a:endParaRPr kumimoji="1" lang="zh-CN" altLang="en-US" dirty="0"/>
          </a:p>
        </p:txBody>
      </p:sp>
      <p:sp>
        <p:nvSpPr>
          <p:cNvPr id="4" name="文本占位符 3"/>
          <p:cNvSpPr>
            <a:spLocks noGrp="1"/>
          </p:cNvSpPr>
          <p:nvPr>
            <p:ph type="body" sz="quarter" idx="12"/>
          </p:nvPr>
        </p:nvSpPr>
        <p:spPr/>
        <p:txBody>
          <a:bodyPr/>
          <a:lstStyle/>
          <a:p>
            <a:r>
              <a:rPr kumimoji="1" lang="en-US" altLang="zh-CN" sz="2800" dirty="0"/>
              <a:t>HUANG, Jian</a:t>
            </a:r>
            <a:endParaRPr kumimoji="1" lang="zh-CN" altLang="en-US" sz="2800" dirty="0"/>
          </a:p>
        </p:txBody>
      </p:sp>
      <p:sp>
        <p:nvSpPr>
          <p:cNvPr id="7" name="矩形 6"/>
          <p:cNvSpPr/>
          <p:nvPr/>
        </p:nvSpPr>
        <p:spPr>
          <a:xfrm>
            <a:off x="4889817" y="4381144"/>
            <a:ext cx="2412366" cy="11334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4400">
              <a:solidFill>
                <a:srgbClr val="FFFFFF"/>
              </a:solidFill>
            </a:endParaRPr>
          </a:p>
        </p:txBody>
      </p:sp>
    </p:spTree>
    <p:extLst>
      <p:ext uri="{BB962C8B-B14F-4D97-AF65-F5344CB8AC3E}">
        <p14:creationId xmlns:p14="http://schemas.microsoft.com/office/powerpoint/2010/main" val="2767018972"/>
      </p:ext>
    </p:extLst>
  </p:cSld>
  <p:clrMapOvr>
    <a:masterClrMapping/>
  </p:clrMapOvr>
  <p:transition spd="med">
    <p:pull/>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0" name="组 99"/>
          <p:cNvGrpSpPr/>
          <p:nvPr/>
        </p:nvGrpSpPr>
        <p:grpSpPr>
          <a:xfrm>
            <a:off x="454438" y="593386"/>
            <a:ext cx="5641562" cy="728045"/>
            <a:chOff x="910794" y="928946"/>
            <a:chExt cx="2300757" cy="509896"/>
          </a:xfrm>
        </p:grpSpPr>
        <p:sp>
          <p:nvSpPr>
            <p:cNvPr id="69" name="矩形 68"/>
            <p:cNvSpPr/>
            <p:nvPr/>
          </p:nvSpPr>
          <p:spPr>
            <a:xfrm>
              <a:off x="923286" y="953484"/>
              <a:ext cx="2268157" cy="471008"/>
            </a:xfrm>
            <a:prstGeom prst="rect">
              <a:avLst/>
            </a:prstGeom>
            <a:noFill/>
            <a:ln w="12700" cap="flat" cmpd="sng" algn="ctr">
              <a:solidFill>
                <a:schemeClr val="bg1">
                  <a:lumMod val="75000"/>
                </a:scheme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defRPr/>
              </a:pPr>
              <a:endParaRPr lang="zh-CN" altLang="en-US" kern="0">
                <a:solidFill>
                  <a:prstClr val="white"/>
                </a:solidFill>
                <a:latin typeface="Segoe UI"/>
                <a:ea typeface="微软雅黑"/>
              </a:endParaRPr>
            </a:p>
          </p:txBody>
        </p:sp>
        <p:sp>
          <p:nvSpPr>
            <p:cNvPr id="70" name="椭圆 69"/>
            <p:cNvSpPr/>
            <p:nvPr/>
          </p:nvSpPr>
          <p:spPr>
            <a:xfrm>
              <a:off x="910794" y="928946"/>
              <a:ext cx="38888" cy="38888"/>
            </a:xfrm>
            <a:prstGeom prst="ellipse">
              <a:avLst/>
            </a:prstGeom>
            <a:solidFill>
              <a:schemeClr val="accent1"/>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defRPr/>
              </a:pPr>
              <a:endParaRPr lang="zh-CN" altLang="en-US" kern="0">
                <a:solidFill>
                  <a:prstClr val="white"/>
                </a:solidFill>
                <a:latin typeface="Segoe UI"/>
                <a:ea typeface="微软雅黑"/>
              </a:endParaRPr>
            </a:p>
          </p:txBody>
        </p:sp>
        <p:sp>
          <p:nvSpPr>
            <p:cNvPr id="71" name="椭圆 70"/>
            <p:cNvSpPr/>
            <p:nvPr/>
          </p:nvSpPr>
          <p:spPr>
            <a:xfrm>
              <a:off x="910794" y="1399954"/>
              <a:ext cx="38888" cy="38888"/>
            </a:xfrm>
            <a:prstGeom prst="ellipse">
              <a:avLst/>
            </a:prstGeom>
            <a:solidFill>
              <a:schemeClr val="accent1"/>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defRPr/>
              </a:pPr>
              <a:endParaRPr lang="zh-CN" altLang="en-US" kern="0">
                <a:solidFill>
                  <a:prstClr val="white"/>
                </a:solidFill>
                <a:latin typeface="Segoe UI"/>
                <a:ea typeface="微软雅黑"/>
              </a:endParaRPr>
            </a:p>
          </p:txBody>
        </p:sp>
        <p:sp>
          <p:nvSpPr>
            <p:cNvPr id="72" name="椭圆 71"/>
            <p:cNvSpPr/>
            <p:nvPr/>
          </p:nvSpPr>
          <p:spPr>
            <a:xfrm>
              <a:off x="3172663" y="1399954"/>
              <a:ext cx="38888" cy="38888"/>
            </a:xfrm>
            <a:prstGeom prst="ellipse">
              <a:avLst/>
            </a:prstGeom>
            <a:solidFill>
              <a:schemeClr val="accent1"/>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defRPr/>
              </a:pPr>
              <a:endParaRPr lang="zh-CN" altLang="en-US" kern="0">
                <a:solidFill>
                  <a:prstClr val="white"/>
                </a:solidFill>
                <a:latin typeface="Segoe UI"/>
                <a:ea typeface="微软雅黑"/>
              </a:endParaRPr>
            </a:p>
          </p:txBody>
        </p:sp>
        <p:sp>
          <p:nvSpPr>
            <p:cNvPr id="73" name="椭圆 72"/>
            <p:cNvSpPr/>
            <p:nvPr/>
          </p:nvSpPr>
          <p:spPr>
            <a:xfrm>
              <a:off x="3172000" y="934040"/>
              <a:ext cx="38888" cy="38888"/>
            </a:xfrm>
            <a:prstGeom prst="ellipse">
              <a:avLst/>
            </a:prstGeom>
            <a:solidFill>
              <a:schemeClr val="accent1"/>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defRPr/>
              </a:pPr>
              <a:endParaRPr lang="zh-CN" altLang="en-US" kern="0">
                <a:solidFill>
                  <a:prstClr val="white"/>
                </a:solidFill>
                <a:latin typeface="Segoe UI"/>
                <a:ea typeface="微软雅黑"/>
              </a:endParaRPr>
            </a:p>
          </p:txBody>
        </p:sp>
      </p:grpSp>
      <p:sp>
        <p:nvSpPr>
          <p:cNvPr id="74" name="矩形 73"/>
          <p:cNvSpPr/>
          <p:nvPr/>
        </p:nvSpPr>
        <p:spPr>
          <a:xfrm>
            <a:off x="488340" y="663668"/>
            <a:ext cx="5607660" cy="523220"/>
          </a:xfrm>
          <a:prstGeom prst="rect">
            <a:avLst/>
          </a:prstGeom>
        </p:spPr>
        <p:txBody>
          <a:bodyPr wrap="square">
            <a:spAutoFit/>
          </a:bodyPr>
          <a:lstStyle/>
          <a:p>
            <a:r>
              <a:rPr lang="en-US" altLang="zh-CN" sz="2800" b="1" dirty="0">
                <a:solidFill>
                  <a:srgbClr val="000000"/>
                </a:solidFill>
                <a:latin typeface="Segoe UI"/>
                <a:ea typeface="微软雅黑"/>
              </a:rPr>
              <a:t>Data Selection and introduction </a:t>
            </a:r>
            <a:endParaRPr lang="zh-CN" altLang="en-US" sz="2800" b="1" dirty="0">
              <a:solidFill>
                <a:srgbClr val="000000"/>
              </a:solidFill>
              <a:latin typeface="Segoe UI"/>
              <a:ea typeface="微软雅黑"/>
            </a:endParaRPr>
          </a:p>
        </p:txBody>
      </p:sp>
      <p:sp>
        <p:nvSpPr>
          <p:cNvPr id="3" name="矩形 2">
            <a:extLst>
              <a:ext uri="{FF2B5EF4-FFF2-40B4-BE49-F238E27FC236}">
                <a16:creationId xmlns:a16="http://schemas.microsoft.com/office/drawing/2014/main" id="{8C4EC9D6-74D8-4138-A50D-8EBBE797AC27}"/>
              </a:ext>
            </a:extLst>
          </p:cNvPr>
          <p:cNvSpPr/>
          <p:nvPr/>
        </p:nvSpPr>
        <p:spPr>
          <a:xfrm>
            <a:off x="2502570" y="1942110"/>
            <a:ext cx="5166602" cy="1200329"/>
          </a:xfrm>
          <a:prstGeom prst="rect">
            <a:avLst/>
          </a:prstGeom>
        </p:spPr>
        <p:txBody>
          <a:bodyPr wrap="square">
            <a:spAutoFit/>
          </a:bodyPr>
          <a:lstStyle/>
          <a:p>
            <a:r>
              <a:rPr lang="en-US" sz="2400" dirty="0">
                <a:latin typeface="Times New Roman" panose="02020603050405020304" pitchFamily="18" charset="0"/>
                <a:cs typeface="Times New Roman" panose="02020603050405020304" pitchFamily="18" charset="0"/>
              </a:rPr>
              <a:t>AINV (Apollo Investment Corporation)</a:t>
            </a:r>
          </a:p>
          <a:p>
            <a:r>
              <a:rPr lang="en-US" sz="2400" dirty="0">
                <a:latin typeface="Times New Roman" panose="02020603050405020304" pitchFamily="18" charset="0"/>
                <a:cs typeface="Times New Roman" panose="02020603050405020304" pitchFamily="18" charset="0"/>
              </a:rPr>
              <a:t> </a:t>
            </a:r>
          </a:p>
          <a:p>
            <a:r>
              <a:rPr lang="en-US" sz="2400" dirty="0">
                <a:latin typeface="Times New Roman" panose="02020603050405020304" pitchFamily="18" charset="0"/>
                <a:cs typeface="Times New Roman" panose="02020603050405020304" pitchFamily="18" charset="0"/>
              </a:rPr>
              <a:t> ANF. (Abercrombie &amp; Fitch Co.)</a:t>
            </a:r>
          </a:p>
        </p:txBody>
      </p:sp>
      <p:sp>
        <p:nvSpPr>
          <p:cNvPr id="4" name="左大括号 3">
            <a:extLst>
              <a:ext uri="{FF2B5EF4-FFF2-40B4-BE49-F238E27FC236}">
                <a16:creationId xmlns:a16="http://schemas.microsoft.com/office/drawing/2014/main" id="{E79226F3-A14B-4F53-8F0B-9EC199A4BB00}"/>
              </a:ext>
            </a:extLst>
          </p:cNvPr>
          <p:cNvSpPr/>
          <p:nvPr/>
        </p:nvSpPr>
        <p:spPr>
          <a:xfrm>
            <a:off x="2133601" y="2028652"/>
            <a:ext cx="368969" cy="986590"/>
          </a:xfrm>
          <a:prstGeom prst="leftBrace">
            <a:avLst/>
          </a:prstGeom>
          <a:ln w="381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38" name="矩形 37">
            <a:extLst>
              <a:ext uri="{FF2B5EF4-FFF2-40B4-BE49-F238E27FC236}">
                <a16:creationId xmlns:a16="http://schemas.microsoft.com/office/drawing/2014/main" id="{8321AD5A-55AC-485B-982D-42E246E2ACFC}"/>
              </a:ext>
            </a:extLst>
          </p:cNvPr>
          <p:cNvSpPr/>
          <p:nvPr/>
        </p:nvSpPr>
        <p:spPr>
          <a:xfrm>
            <a:off x="350976" y="2230358"/>
            <a:ext cx="1782625" cy="461665"/>
          </a:xfrm>
          <a:prstGeom prst="rect">
            <a:avLst/>
          </a:prstGeom>
        </p:spPr>
        <p:txBody>
          <a:bodyPr wrap="square">
            <a:spAutoFit/>
          </a:bodyPr>
          <a:lstStyle/>
          <a:p>
            <a:r>
              <a:rPr lang="en-US" sz="2400" b="1" dirty="0">
                <a:latin typeface="Times New Roman" panose="02020603050405020304" pitchFamily="18" charset="0"/>
                <a:cs typeface="Times New Roman" panose="02020603050405020304" pitchFamily="18" charset="0"/>
              </a:rPr>
              <a:t>Two stocks</a:t>
            </a:r>
          </a:p>
        </p:txBody>
      </p:sp>
      <p:sp>
        <p:nvSpPr>
          <p:cNvPr id="5" name="矩形 4">
            <a:extLst>
              <a:ext uri="{FF2B5EF4-FFF2-40B4-BE49-F238E27FC236}">
                <a16:creationId xmlns:a16="http://schemas.microsoft.com/office/drawing/2014/main" id="{8AC9F506-B0D6-4DB4-BE07-FEBD6DC83782}"/>
              </a:ext>
            </a:extLst>
          </p:cNvPr>
          <p:cNvSpPr/>
          <p:nvPr/>
        </p:nvSpPr>
        <p:spPr>
          <a:xfrm>
            <a:off x="453246" y="3461481"/>
            <a:ext cx="9265249" cy="579967"/>
          </a:xfrm>
          <a:prstGeom prst="rect">
            <a:avLst/>
          </a:prstGeom>
        </p:spPr>
        <p:txBody>
          <a:bodyPr wrap="square">
            <a:spAutoFit/>
          </a:bodyPr>
          <a:lstStyle/>
          <a:p>
            <a:pPr>
              <a:lnSpc>
                <a:spcPct val="150000"/>
              </a:lnSpc>
            </a:pPr>
            <a:r>
              <a:rPr lang="en-US" sz="2400" b="1" kern="0" dirty="0">
                <a:latin typeface="Times New Roman" panose="02020603050405020304" pitchFamily="18" charset="0"/>
                <a:ea typeface="等线" panose="02010600030101010101" pitchFamily="2" charset="-122"/>
              </a:rPr>
              <a:t>Back-testing system: </a:t>
            </a:r>
            <a:r>
              <a:rPr lang="en-US" sz="2400" kern="0" dirty="0">
                <a:latin typeface="Times New Roman" panose="02020603050405020304" pitchFamily="18" charset="0"/>
                <a:ea typeface="等线" panose="02010600030101010101" pitchFamily="2" charset="-122"/>
              </a:rPr>
              <a:t>at the </a:t>
            </a:r>
            <a:r>
              <a:rPr lang="en-US" sz="2400" kern="0" dirty="0" err="1">
                <a:latin typeface="Times New Roman" panose="02020603050405020304" pitchFamily="18" charset="0"/>
                <a:ea typeface="等线" panose="02010600030101010101" pitchFamily="2" charset="-122"/>
              </a:rPr>
              <a:t>Jupyter</a:t>
            </a:r>
            <a:r>
              <a:rPr lang="en-US" sz="2400" kern="0" dirty="0">
                <a:latin typeface="Times New Roman" panose="02020603050405020304" pitchFamily="18" charset="0"/>
                <a:ea typeface="等线" panose="02010600030101010101" pitchFamily="2" charset="-122"/>
              </a:rPr>
              <a:t>-notebook platform of </a:t>
            </a:r>
            <a:r>
              <a:rPr lang="en-US" sz="2400" kern="0" dirty="0" err="1">
                <a:latin typeface="Times New Roman" panose="02020603050405020304" pitchFamily="18" charset="0"/>
                <a:ea typeface="等线" panose="02010600030101010101" pitchFamily="2" charset="-122"/>
              </a:rPr>
              <a:t>Quantopian</a:t>
            </a:r>
            <a:r>
              <a:rPr lang="en-US" sz="2400" kern="0" dirty="0">
                <a:latin typeface="Times New Roman" panose="02020603050405020304" pitchFamily="18" charset="0"/>
                <a:ea typeface="等线" panose="02010600030101010101" pitchFamily="2" charset="-122"/>
              </a:rPr>
              <a:t>. </a:t>
            </a:r>
          </a:p>
        </p:txBody>
      </p:sp>
      <p:cxnSp>
        <p:nvCxnSpPr>
          <p:cNvPr id="40" name="直接箭头连接符 39">
            <a:extLst>
              <a:ext uri="{FF2B5EF4-FFF2-40B4-BE49-F238E27FC236}">
                <a16:creationId xmlns:a16="http://schemas.microsoft.com/office/drawing/2014/main" id="{83DCC864-CAA4-4D5F-B5FE-BC942FAA2593}"/>
              </a:ext>
            </a:extLst>
          </p:cNvPr>
          <p:cNvCxnSpPr/>
          <p:nvPr/>
        </p:nvCxnSpPr>
        <p:spPr>
          <a:xfrm>
            <a:off x="981318" y="4916337"/>
            <a:ext cx="6202326" cy="0"/>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p:sp>
        <p:nvSpPr>
          <p:cNvPr id="42" name="文本框 41">
            <a:extLst>
              <a:ext uri="{FF2B5EF4-FFF2-40B4-BE49-F238E27FC236}">
                <a16:creationId xmlns:a16="http://schemas.microsoft.com/office/drawing/2014/main" id="{09F1987E-5830-4221-BD7A-72AD5CAFB00D}"/>
              </a:ext>
            </a:extLst>
          </p:cNvPr>
          <p:cNvSpPr txBox="1"/>
          <p:nvPr/>
        </p:nvSpPr>
        <p:spPr>
          <a:xfrm>
            <a:off x="1779576" y="5345557"/>
            <a:ext cx="2013098" cy="461665"/>
          </a:xfrm>
          <a:prstGeom prst="rect">
            <a:avLst/>
          </a:prstGeom>
          <a:noFill/>
        </p:spPr>
        <p:txBody>
          <a:bodyPr wrap="square" rtlCol="0">
            <a:spAutoFit/>
          </a:bodyPr>
          <a:lstStyle/>
          <a:p>
            <a:r>
              <a:rPr lang="en-US" sz="2400" b="1" dirty="0"/>
              <a:t>Training set </a:t>
            </a:r>
          </a:p>
        </p:txBody>
      </p:sp>
      <p:sp>
        <p:nvSpPr>
          <p:cNvPr id="43" name="左大括号 42">
            <a:extLst>
              <a:ext uri="{FF2B5EF4-FFF2-40B4-BE49-F238E27FC236}">
                <a16:creationId xmlns:a16="http://schemas.microsoft.com/office/drawing/2014/main" id="{3A330B0D-B101-409F-A692-17FF665BE43C}"/>
              </a:ext>
            </a:extLst>
          </p:cNvPr>
          <p:cNvSpPr/>
          <p:nvPr/>
        </p:nvSpPr>
        <p:spPr>
          <a:xfrm rot="16200000">
            <a:off x="2730501" y="3262122"/>
            <a:ext cx="230745" cy="3700756"/>
          </a:xfrm>
          <a:prstGeom prst="leftBrace">
            <a:avLst/>
          </a:prstGeom>
          <a:ln w="57150">
            <a:solidFill>
              <a:srgbClr val="92D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4" name="文本框 43">
            <a:extLst>
              <a:ext uri="{FF2B5EF4-FFF2-40B4-BE49-F238E27FC236}">
                <a16:creationId xmlns:a16="http://schemas.microsoft.com/office/drawing/2014/main" id="{59D0C00B-AA97-4BF7-9CD7-315C797F617F}"/>
              </a:ext>
            </a:extLst>
          </p:cNvPr>
          <p:cNvSpPr txBox="1"/>
          <p:nvPr/>
        </p:nvSpPr>
        <p:spPr>
          <a:xfrm>
            <a:off x="5105606" y="4061709"/>
            <a:ext cx="2018415" cy="461665"/>
          </a:xfrm>
          <a:prstGeom prst="rect">
            <a:avLst/>
          </a:prstGeom>
          <a:noFill/>
        </p:spPr>
        <p:txBody>
          <a:bodyPr wrap="square" rtlCol="0">
            <a:spAutoFit/>
          </a:bodyPr>
          <a:lstStyle/>
          <a:p>
            <a:r>
              <a:rPr lang="en-US" sz="2400" b="1" dirty="0"/>
              <a:t>Testing set </a:t>
            </a:r>
          </a:p>
        </p:txBody>
      </p:sp>
      <p:sp>
        <p:nvSpPr>
          <p:cNvPr id="45" name="左大括号 44">
            <a:extLst>
              <a:ext uri="{FF2B5EF4-FFF2-40B4-BE49-F238E27FC236}">
                <a16:creationId xmlns:a16="http://schemas.microsoft.com/office/drawing/2014/main" id="{1A507E73-072D-4F7A-9D0C-6BB3DEEA478E}"/>
              </a:ext>
            </a:extLst>
          </p:cNvPr>
          <p:cNvSpPr/>
          <p:nvPr/>
        </p:nvSpPr>
        <p:spPr>
          <a:xfrm rot="5400000">
            <a:off x="5676219" y="3652797"/>
            <a:ext cx="269360" cy="2229297"/>
          </a:xfrm>
          <a:prstGeom prst="leftBrace">
            <a:avLst/>
          </a:prstGeom>
          <a:ln w="5715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7" name="矩形 46">
            <a:extLst>
              <a:ext uri="{FF2B5EF4-FFF2-40B4-BE49-F238E27FC236}">
                <a16:creationId xmlns:a16="http://schemas.microsoft.com/office/drawing/2014/main" id="{883DD2F8-9041-4D6D-96FE-2A99DE3F207A}"/>
              </a:ext>
            </a:extLst>
          </p:cNvPr>
          <p:cNvSpPr/>
          <p:nvPr/>
        </p:nvSpPr>
        <p:spPr>
          <a:xfrm>
            <a:off x="1144769" y="6183356"/>
            <a:ext cx="5617307" cy="461665"/>
          </a:xfrm>
          <a:prstGeom prst="rect">
            <a:avLst/>
          </a:prstGeom>
        </p:spPr>
        <p:txBody>
          <a:bodyPr wrap="none">
            <a:spAutoFit/>
          </a:bodyPr>
          <a:lstStyle/>
          <a:p>
            <a:r>
              <a:rPr lang="en-US" sz="2400" b="1" dirty="0">
                <a:solidFill>
                  <a:srgbClr val="FF0000"/>
                </a:solidFill>
                <a:latin typeface="Times New Roman" panose="02020603050405020304" pitchFamily="18" charset="0"/>
                <a:ea typeface="等线" panose="02010600030101010101" pitchFamily="2" charset="-122"/>
              </a:rPr>
              <a:t>Time line: </a:t>
            </a:r>
            <a:r>
              <a:rPr lang="en-US" sz="2400" dirty="0">
                <a:latin typeface="Times New Roman" panose="02020603050405020304" pitchFamily="18" charset="0"/>
                <a:ea typeface="等线" panose="02010600030101010101" pitchFamily="2" charset="-122"/>
              </a:rPr>
              <a:t>Jan. 2</a:t>
            </a:r>
            <a:r>
              <a:rPr lang="en-US" sz="2400" baseline="30000" dirty="0">
                <a:latin typeface="Times New Roman" panose="02020603050405020304" pitchFamily="18" charset="0"/>
                <a:ea typeface="等线" panose="02010600030101010101" pitchFamily="2" charset="-122"/>
              </a:rPr>
              <a:t>nd</a:t>
            </a:r>
            <a:r>
              <a:rPr lang="en-US" sz="2400" dirty="0">
                <a:latin typeface="Times New Roman" panose="02020603050405020304" pitchFamily="18" charset="0"/>
                <a:ea typeface="等线" panose="02010600030101010101" pitchFamily="2" charset="-122"/>
              </a:rPr>
              <a:t>, 2004 to May. 22</a:t>
            </a:r>
            <a:r>
              <a:rPr lang="en-US" sz="2400" baseline="30000" dirty="0">
                <a:latin typeface="Times New Roman" panose="02020603050405020304" pitchFamily="18" charset="0"/>
                <a:ea typeface="等线" panose="02010600030101010101" pitchFamily="2" charset="-122"/>
              </a:rPr>
              <a:t>th</a:t>
            </a:r>
            <a:r>
              <a:rPr lang="en-US" sz="2400" dirty="0">
                <a:latin typeface="Times New Roman" panose="02020603050405020304" pitchFamily="18" charset="0"/>
                <a:ea typeface="等线" panose="02010600030101010101" pitchFamily="2" charset="-122"/>
              </a:rPr>
              <a:t>, 2020</a:t>
            </a:r>
            <a:endParaRPr lang="en-US" sz="2400" dirty="0"/>
          </a:p>
        </p:txBody>
      </p:sp>
      <p:sp>
        <p:nvSpPr>
          <p:cNvPr id="49" name="文本框 48">
            <a:extLst>
              <a:ext uri="{FF2B5EF4-FFF2-40B4-BE49-F238E27FC236}">
                <a16:creationId xmlns:a16="http://schemas.microsoft.com/office/drawing/2014/main" id="{E8742F34-CCDB-4915-A029-EFABF8B97C0D}"/>
              </a:ext>
            </a:extLst>
          </p:cNvPr>
          <p:cNvSpPr txBox="1"/>
          <p:nvPr/>
        </p:nvSpPr>
        <p:spPr>
          <a:xfrm>
            <a:off x="2579747" y="5800624"/>
            <a:ext cx="793898" cy="369332"/>
          </a:xfrm>
          <a:prstGeom prst="rect">
            <a:avLst/>
          </a:prstGeom>
          <a:noFill/>
        </p:spPr>
        <p:txBody>
          <a:bodyPr wrap="square" rtlCol="0">
            <a:spAutoFit/>
          </a:bodyPr>
          <a:lstStyle/>
          <a:p>
            <a:r>
              <a:rPr lang="en-US" b="1" dirty="0">
                <a:solidFill>
                  <a:srgbClr val="FF0000"/>
                </a:solidFill>
              </a:rPr>
              <a:t>80%</a:t>
            </a:r>
          </a:p>
        </p:txBody>
      </p:sp>
      <p:sp>
        <p:nvSpPr>
          <p:cNvPr id="51" name="文本框 50">
            <a:extLst>
              <a:ext uri="{FF2B5EF4-FFF2-40B4-BE49-F238E27FC236}">
                <a16:creationId xmlns:a16="http://schemas.microsoft.com/office/drawing/2014/main" id="{9592BD5F-DA45-4CD9-B07A-A640D1382A44}"/>
              </a:ext>
            </a:extLst>
          </p:cNvPr>
          <p:cNvSpPr txBox="1"/>
          <p:nvPr/>
        </p:nvSpPr>
        <p:spPr>
          <a:xfrm>
            <a:off x="6925548" y="4149721"/>
            <a:ext cx="793898" cy="369332"/>
          </a:xfrm>
          <a:prstGeom prst="rect">
            <a:avLst/>
          </a:prstGeom>
          <a:noFill/>
        </p:spPr>
        <p:txBody>
          <a:bodyPr wrap="square" rtlCol="0">
            <a:spAutoFit/>
          </a:bodyPr>
          <a:lstStyle/>
          <a:p>
            <a:r>
              <a:rPr lang="en-US" b="1" dirty="0">
                <a:solidFill>
                  <a:srgbClr val="FF0000"/>
                </a:solidFill>
              </a:rPr>
              <a:t>20%</a:t>
            </a:r>
          </a:p>
        </p:txBody>
      </p:sp>
    </p:spTree>
    <p:extLst>
      <p:ext uri="{BB962C8B-B14F-4D97-AF65-F5344CB8AC3E}">
        <p14:creationId xmlns:p14="http://schemas.microsoft.com/office/powerpoint/2010/main" val="3062702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0" name="组 99"/>
          <p:cNvGrpSpPr/>
          <p:nvPr/>
        </p:nvGrpSpPr>
        <p:grpSpPr>
          <a:xfrm>
            <a:off x="454438" y="593386"/>
            <a:ext cx="4486530" cy="728045"/>
            <a:chOff x="910794" y="928946"/>
            <a:chExt cx="2300757" cy="509896"/>
          </a:xfrm>
        </p:grpSpPr>
        <p:sp>
          <p:nvSpPr>
            <p:cNvPr id="69" name="矩形 68"/>
            <p:cNvSpPr/>
            <p:nvPr/>
          </p:nvSpPr>
          <p:spPr>
            <a:xfrm>
              <a:off x="923286" y="953484"/>
              <a:ext cx="2268157" cy="471008"/>
            </a:xfrm>
            <a:prstGeom prst="rect">
              <a:avLst/>
            </a:prstGeom>
            <a:noFill/>
            <a:ln w="12700" cap="flat" cmpd="sng" algn="ctr">
              <a:solidFill>
                <a:schemeClr val="bg1">
                  <a:lumMod val="75000"/>
                </a:scheme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defRPr/>
              </a:pPr>
              <a:endParaRPr lang="zh-CN" altLang="en-US" kern="0">
                <a:solidFill>
                  <a:prstClr val="white"/>
                </a:solidFill>
                <a:latin typeface="Segoe UI"/>
                <a:ea typeface="微软雅黑"/>
              </a:endParaRPr>
            </a:p>
          </p:txBody>
        </p:sp>
        <p:sp>
          <p:nvSpPr>
            <p:cNvPr id="70" name="椭圆 69"/>
            <p:cNvSpPr/>
            <p:nvPr/>
          </p:nvSpPr>
          <p:spPr>
            <a:xfrm>
              <a:off x="910794" y="928946"/>
              <a:ext cx="38888" cy="38888"/>
            </a:xfrm>
            <a:prstGeom prst="ellipse">
              <a:avLst/>
            </a:prstGeom>
            <a:solidFill>
              <a:schemeClr val="accent1"/>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defRPr/>
              </a:pPr>
              <a:endParaRPr lang="zh-CN" altLang="en-US" kern="0">
                <a:solidFill>
                  <a:prstClr val="white"/>
                </a:solidFill>
                <a:latin typeface="Segoe UI"/>
                <a:ea typeface="微软雅黑"/>
              </a:endParaRPr>
            </a:p>
          </p:txBody>
        </p:sp>
        <p:sp>
          <p:nvSpPr>
            <p:cNvPr id="71" name="椭圆 70"/>
            <p:cNvSpPr/>
            <p:nvPr/>
          </p:nvSpPr>
          <p:spPr>
            <a:xfrm>
              <a:off x="910794" y="1399954"/>
              <a:ext cx="38888" cy="38888"/>
            </a:xfrm>
            <a:prstGeom prst="ellipse">
              <a:avLst/>
            </a:prstGeom>
            <a:solidFill>
              <a:schemeClr val="accent1"/>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defRPr/>
              </a:pPr>
              <a:endParaRPr lang="zh-CN" altLang="en-US" kern="0">
                <a:solidFill>
                  <a:prstClr val="white"/>
                </a:solidFill>
                <a:latin typeface="Segoe UI"/>
                <a:ea typeface="微软雅黑"/>
              </a:endParaRPr>
            </a:p>
          </p:txBody>
        </p:sp>
        <p:sp>
          <p:nvSpPr>
            <p:cNvPr id="72" name="椭圆 71"/>
            <p:cNvSpPr/>
            <p:nvPr/>
          </p:nvSpPr>
          <p:spPr>
            <a:xfrm>
              <a:off x="3172663" y="1399954"/>
              <a:ext cx="38888" cy="38888"/>
            </a:xfrm>
            <a:prstGeom prst="ellipse">
              <a:avLst/>
            </a:prstGeom>
            <a:solidFill>
              <a:schemeClr val="accent1"/>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defRPr/>
              </a:pPr>
              <a:endParaRPr lang="zh-CN" altLang="en-US" kern="0">
                <a:solidFill>
                  <a:prstClr val="white"/>
                </a:solidFill>
                <a:latin typeface="Segoe UI"/>
                <a:ea typeface="微软雅黑"/>
              </a:endParaRPr>
            </a:p>
          </p:txBody>
        </p:sp>
        <p:sp>
          <p:nvSpPr>
            <p:cNvPr id="73" name="椭圆 72"/>
            <p:cNvSpPr/>
            <p:nvPr/>
          </p:nvSpPr>
          <p:spPr>
            <a:xfrm>
              <a:off x="3172000" y="934040"/>
              <a:ext cx="38888" cy="38888"/>
            </a:xfrm>
            <a:prstGeom prst="ellipse">
              <a:avLst/>
            </a:prstGeom>
            <a:solidFill>
              <a:schemeClr val="accent1"/>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defRPr/>
              </a:pPr>
              <a:endParaRPr lang="zh-CN" altLang="en-US" kern="0">
                <a:solidFill>
                  <a:prstClr val="white"/>
                </a:solidFill>
                <a:latin typeface="Segoe UI"/>
                <a:ea typeface="微软雅黑"/>
              </a:endParaRPr>
            </a:p>
          </p:txBody>
        </p:sp>
      </p:grpSp>
      <p:sp>
        <p:nvSpPr>
          <p:cNvPr id="74" name="矩形 73"/>
          <p:cNvSpPr/>
          <p:nvPr/>
        </p:nvSpPr>
        <p:spPr>
          <a:xfrm>
            <a:off x="488340" y="663668"/>
            <a:ext cx="4452628" cy="523220"/>
          </a:xfrm>
          <a:prstGeom prst="rect">
            <a:avLst/>
          </a:prstGeom>
        </p:spPr>
        <p:txBody>
          <a:bodyPr wrap="square">
            <a:spAutoFit/>
          </a:bodyPr>
          <a:lstStyle/>
          <a:p>
            <a:r>
              <a:rPr lang="en-US" sz="2800" b="1" dirty="0"/>
              <a:t>Least square regression </a:t>
            </a:r>
            <a:endParaRPr lang="zh-CN" altLang="en-US" sz="4000" b="1" dirty="0">
              <a:solidFill>
                <a:srgbClr val="000000"/>
              </a:solidFill>
              <a:latin typeface="Segoe UI"/>
              <a:ea typeface="微软雅黑"/>
            </a:endParaRPr>
          </a:p>
        </p:txBody>
      </p:sp>
      <mc:AlternateContent xmlns:mc="http://schemas.openxmlformats.org/markup-compatibility/2006" xmlns:a14="http://schemas.microsoft.com/office/drawing/2010/main">
        <mc:Choice Requires="a14">
          <p:sp>
            <p:nvSpPr>
              <p:cNvPr id="2" name="矩形 1">
                <a:extLst>
                  <a:ext uri="{FF2B5EF4-FFF2-40B4-BE49-F238E27FC236}">
                    <a16:creationId xmlns:a16="http://schemas.microsoft.com/office/drawing/2014/main" id="{7914539F-AABF-4CA8-B2D8-512A5A14CF23}"/>
                  </a:ext>
                </a:extLst>
              </p:cNvPr>
              <p:cNvSpPr/>
              <p:nvPr/>
            </p:nvSpPr>
            <p:spPr>
              <a:xfrm>
                <a:off x="454438" y="1785958"/>
                <a:ext cx="10146631" cy="4530215"/>
              </a:xfrm>
              <a:prstGeom prst="rect">
                <a:avLst/>
              </a:prstGeom>
            </p:spPr>
            <p:txBody>
              <a:bodyPr wrap="square">
                <a:spAutoFit/>
              </a:bodyPr>
              <a:lstStyle/>
              <a:p>
                <a:pPr>
                  <a:lnSpc>
                    <a:spcPct val="150000"/>
                  </a:lnSpc>
                  <a:spcAft>
                    <a:spcPts val="800"/>
                  </a:spcAft>
                </a:pPr>
                <a:r>
                  <a:rPr lang="en-US" sz="2800" dirty="0">
                    <a:latin typeface="Times New Roman" panose="02020603050405020304" pitchFamily="18" charset="0"/>
                    <a:ea typeface="等线" panose="02010600030101010101" pitchFamily="2" charset="-122"/>
                    <a:cs typeface="Arial" panose="020B0604020202020204" pitchFamily="34" charset="0"/>
                  </a:rPr>
                  <a:t>The </a:t>
                </a:r>
                <a:r>
                  <a:rPr lang="en-US" sz="2800" b="1" dirty="0">
                    <a:latin typeface="Times New Roman" panose="02020603050405020304" pitchFamily="18" charset="0"/>
                    <a:ea typeface="等线" panose="02010600030101010101" pitchFamily="2" charset="-122"/>
                    <a:cs typeface="Arial" panose="020B0604020202020204" pitchFamily="34" charset="0"/>
                  </a:rPr>
                  <a:t>objective function </a:t>
                </a:r>
                <a:r>
                  <a:rPr lang="en-US" sz="2800" dirty="0">
                    <a:latin typeface="Times New Roman" panose="02020603050405020304" pitchFamily="18" charset="0"/>
                    <a:ea typeface="等线" panose="02010600030101010101" pitchFamily="2" charset="-122"/>
                    <a:cs typeface="Arial" panose="020B0604020202020204" pitchFamily="34" charset="0"/>
                  </a:rPr>
                  <a:t>is:</a:t>
                </a:r>
                <a:endParaRPr lang="en-US" sz="3600" dirty="0">
                  <a:effectLst/>
                  <a:latin typeface="等线" panose="02010600030101010101" pitchFamily="2" charset="-122"/>
                  <a:ea typeface="等线" panose="02010600030101010101" pitchFamily="2" charset="-122"/>
                  <a:cs typeface="Arial" panose="020B0604020202020204" pitchFamily="34" charset="0"/>
                </a:endParaRPr>
              </a:p>
              <a:p>
                <a:pPr>
                  <a:lnSpc>
                    <a:spcPct val="150000"/>
                  </a:lnSpc>
                  <a:spcAft>
                    <a:spcPts val="800"/>
                  </a:spcAft>
                </a:pPr>
                <a14:m>
                  <m:oMathPara xmlns:m="http://schemas.openxmlformats.org/officeDocument/2006/math">
                    <m:oMathParaPr>
                      <m:jc m:val="centerGroup"/>
                    </m:oMathParaPr>
                    <m:oMath xmlns:m="http://schemas.openxmlformats.org/officeDocument/2006/math">
                      <m:func>
                        <m:funcPr>
                          <m:ctrlPr>
                            <a:rPr lang="en-US" sz="2800" i="1">
                              <a:latin typeface="Cambria Math" panose="02040503050406030204" pitchFamily="18" charset="0"/>
                              <a:ea typeface="等线" panose="02010600030101010101" pitchFamily="2" charset="-122"/>
                              <a:cs typeface="Times New Roman" panose="02020603050405020304" pitchFamily="18" charset="0"/>
                            </a:rPr>
                          </m:ctrlPr>
                        </m:funcPr>
                        <m:fName>
                          <m:limLow>
                            <m:limLowPr>
                              <m:ctrlPr>
                                <a:rPr lang="en-US" sz="2800" i="1">
                                  <a:latin typeface="Cambria Math" panose="02040503050406030204" pitchFamily="18" charset="0"/>
                                  <a:ea typeface="等线" panose="02010600030101010101" pitchFamily="2" charset="-122"/>
                                  <a:cs typeface="Times New Roman" panose="02020603050405020304" pitchFamily="18" charset="0"/>
                                </a:rPr>
                              </m:ctrlPr>
                            </m:limLowPr>
                            <m:e>
                              <m:r>
                                <m:rPr>
                                  <m:sty m:val="p"/>
                                </m:rPr>
                                <a:rPr lang="en-US" sz="2800">
                                  <a:latin typeface="Cambria Math" panose="02040503050406030204" pitchFamily="18" charset="0"/>
                                  <a:ea typeface="等线" panose="02010600030101010101" pitchFamily="2" charset="-122"/>
                                  <a:cs typeface="Times New Roman" panose="02020603050405020304" pitchFamily="18" charset="0"/>
                                </a:rPr>
                                <m:t>min</m:t>
                              </m:r>
                            </m:e>
                            <m:lim>
                              <m:r>
                                <a:rPr lang="en-US" sz="2800" i="1">
                                  <a:latin typeface="Cambria Math" panose="02040503050406030204" pitchFamily="18" charset="0"/>
                                  <a:ea typeface="等线" panose="02010600030101010101" pitchFamily="2" charset="-122"/>
                                  <a:cs typeface="Times New Roman" panose="02020603050405020304" pitchFamily="18" charset="0"/>
                                </a:rPr>
                                <m:t>𝑤</m:t>
                              </m:r>
                            </m:lim>
                          </m:limLow>
                        </m:fName>
                        <m:e>
                          <m:sSubSup>
                            <m:sSubSupPr>
                              <m:ctrlPr>
                                <a:rPr lang="en-US" sz="2800" i="1">
                                  <a:latin typeface="Cambria Math" panose="02040503050406030204" pitchFamily="18" charset="0"/>
                                  <a:ea typeface="等线" panose="02010600030101010101" pitchFamily="2" charset="-122"/>
                                  <a:cs typeface="Times New Roman" panose="02020603050405020304" pitchFamily="18" charset="0"/>
                                </a:rPr>
                              </m:ctrlPr>
                            </m:sSubSupPr>
                            <m:e>
                              <m:d>
                                <m:dPr>
                                  <m:begChr m:val="‖"/>
                                  <m:endChr m:val="‖"/>
                                  <m:ctrlPr>
                                    <a:rPr lang="en-US" sz="2800" i="1">
                                      <a:latin typeface="Cambria Math" panose="02040503050406030204" pitchFamily="18" charset="0"/>
                                      <a:ea typeface="等线" panose="02010600030101010101" pitchFamily="2" charset="-122"/>
                                      <a:cs typeface="Times New Roman" panose="02020603050405020304" pitchFamily="18" charset="0"/>
                                    </a:rPr>
                                  </m:ctrlPr>
                                </m:dPr>
                                <m:e>
                                  <m:r>
                                    <a:rPr lang="en-US" sz="2800" i="1">
                                      <a:latin typeface="Cambria Math" panose="02040503050406030204" pitchFamily="18" charset="0"/>
                                      <a:ea typeface="等线" panose="02010600030101010101" pitchFamily="2" charset="-122"/>
                                      <a:cs typeface="Times New Roman" panose="02020603050405020304" pitchFamily="18" charset="0"/>
                                    </a:rPr>
                                    <m:t>𝑋𝑤</m:t>
                                  </m:r>
                                  <m:r>
                                    <a:rPr lang="en-US" sz="2800" i="1">
                                      <a:latin typeface="Cambria Math" panose="02040503050406030204" pitchFamily="18" charset="0"/>
                                      <a:ea typeface="等线" panose="02010600030101010101" pitchFamily="2" charset="-122"/>
                                      <a:cs typeface="Times New Roman" panose="02020603050405020304" pitchFamily="18" charset="0"/>
                                    </a:rPr>
                                    <m:t>−</m:t>
                                  </m:r>
                                  <m:r>
                                    <a:rPr lang="en-US" sz="2800" i="1">
                                      <a:latin typeface="Cambria Math" panose="02040503050406030204" pitchFamily="18" charset="0"/>
                                      <a:ea typeface="等线" panose="02010600030101010101" pitchFamily="2" charset="-122"/>
                                      <a:cs typeface="Times New Roman" panose="02020603050405020304" pitchFamily="18" charset="0"/>
                                    </a:rPr>
                                    <m:t>𝑦</m:t>
                                  </m:r>
                                </m:e>
                              </m:d>
                            </m:e>
                            <m:sub>
                              <m:r>
                                <a:rPr lang="en-US" sz="2800" i="1">
                                  <a:latin typeface="Cambria Math" panose="02040503050406030204" pitchFamily="18" charset="0"/>
                                  <a:ea typeface="等线" panose="02010600030101010101" pitchFamily="2" charset="-122"/>
                                  <a:cs typeface="Times New Roman" panose="02020603050405020304" pitchFamily="18" charset="0"/>
                                </a:rPr>
                                <m:t>2</m:t>
                              </m:r>
                            </m:sub>
                            <m:sup>
                              <m:r>
                                <a:rPr lang="en-US" sz="2800" i="1">
                                  <a:latin typeface="Cambria Math" panose="02040503050406030204" pitchFamily="18" charset="0"/>
                                  <a:ea typeface="等线" panose="02010600030101010101" pitchFamily="2" charset="-122"/>
                                  <a:cs typeface="Times New Roman" panose="02020603050405020304" pitchFamily="18" charset="0"/>
                                </a:rPr>
                                <m:t>2</m:t>
                              </m:r>
                            </m:sup>
                          </m:sSubSup>
                        </m:e>
                      </m:func>
                    </m:oMath>
                  </m:oMathPara>
                </a14:m>
                <a:endParaRPr lang="en-US" sz="3600" dirty="0">
                  <a:effectLst/>
                  <a:latin typeface="等线" panose="02010600030101010101" pitchFamily="2" charset="-122"/>
                  <a:ea typeface="等线" panose="02010600030101010101" pitchFamily="2" charset="-122"/>
                  <a:cs typeface="Arial" panose="020B0604020202020204" pitchFamily="34" charset="0"/>
                </a:endParaRPr>
              </a:p>
              <a:p>
                <a:pPr>
                  <a:lnSpc>
                    <a:spcPct val="150000"/>
                  </a:lnSpc>
                  <a:spcAft>
                    <a:spcPts val="800"/>
                  </a:spcAft>
                </a:pPr>
                <a:r>
                  <a:rPr lang="en-US" sz="2800" dirty="0">
                    <a:latin typeface="Times New Roman" panose="02020603050405020304" pitchFamily="18" charset="0"/>
                    <a:ea typeface="等线" panose="02010600030101010101" pitchFamily="2" charset="-122"/>
                    <a:cs typeface="Arial" panose="020B0604020202020204" pitchFamily="34" charset="0"/>
                  </a:rPr>
                  <a:t>The </a:t>
                </a:r>
                <a:r>
                  <a:rPr lang="en-US" sz="2800" b="1" dirty="0">
                    <a:latin typeface="Times New Roman" panose="02020603050405020304" pitchFamily="18" charset="0"/>
                    <a:ea typeface="等线" panose="02010600030101010101" pitchFamily="2" charset="-122"/>
                    <a:cs typeface="Arial" panose="020B0604020202020204" pitchFamily="34" charset="0"/>
                  </a:rPr>
                  <a:t>unique solution </a:t>
                </a:r>
                <a:r>
                  <a:rPr lang="en-US" sz="2800" dirty="0">
                    <a:latin typeface="Times New Roman" panose="02020603050405020304" pitchFamily="18" charset="0"/>
                    <a:ea typeface="等线" panose="02010600030101010101" pitchFamily="2" charset="-122"/>
                    <a:cs typeface="Arial" panose="020B0604020202020204" pitchFamily="34" charset="0"/>
                  </a:rPr>
                  <a:t>of it is:</a:t>
                </a:r>
                <a:endParaRPr lang="en-US" sz="3600" dirty="0">
                  <a:effectLst/>
                  <a:latin typeface="等线" panose="02010600030101010101" pitchFamily="2" charset="-122"/>
                  <a:ea typeface="等线" panose="02010600030101010101" pitchFamily="2" charset="-122"/>
                  <a:cs typeface="Arial" panose="020B0604020202020204" pitchFamily="34" charset="0"/>
                </a:endParaRPr>
              </a:p>
              <a:p>
                <a:pPr>
                  <a:lnSpc>
                    <a:spcPct val="150000"/>
                  </a:lnSpc>
                  <a:spcAft>
                    <a:spcPts val="800"/>
                  </a:spcAft>
                </a:pPr>
                <a14:m>
                  <m:oMathPara xmlns:m="http://schemas.openxmlformats.org/officeDocument/2006/math">
                    <m:oMathParaPr>
                      <m:jc m:val="centerGroup"/>
                    </m:oMathParaPr>
                    <m:oMath xmlns:m="http://schemas.openxmlformats.org/officeDocument/2006/math">
                      <m:sSup>
                        <m:sSupPr>
                          <m:ctrlPr>
                            <a:rPr lang="en-US" sz="2800" i="1">
                              <a:latin typeface="Cambria Math" panose="02040503050406030204" pitchFamily="18" charset="0"/>
                              <a:ea typeface="等线" panose="02010600030101010101" pitchFamily="2" charset="-122"/>
                              <a:cs typeface="Times New Roman" panose="02020603050405020304" pitchFamily="18" charset="0"/>
                            </a:rPr>
                          </m:ctrlPr>
                        </m:sSupPr>
                        <m:e>
                          <m:r>
                            <a:rPr lang="en-US" sz="2800" i="1">
                              <a:latin typeface="Cambria Math" panose="02040503050406030204" pitchFamily="18" charset="0"/>
                              <a:ea typeface="等线" panose="02010600030101010101" pitchFamily="2" charset="-122"/>
                              <a:cs typeface="Times New Roman" panose="02020603050405020304" pitchFamily="18" charset="0"/>
                            </a:rPr>
                            <m:t>𝑤</m:t>
                          </m:r>
                        </m:e>
                        <m:sup>
                          <m:r>
                            <a:rPr lang="en-US" sz="2800" i="1">
                              <a:latin typeface="Cambria Math" panose="02040503050406030204" pitchFamily="18" charset="0"/>
                              <a:ea typeface="等线" panose="02010600030101010101" pitchFamily="2" charset="-122"/>
                              <a:cs typeface="Times New Roman" panose="02020603050405020304" pitchFamily="18" charset="0"/>
                            </a:rPr>
                            <m:t>∗</m:t>
                          </m:r>
                        </m:sup>
                      </m:sSup>
                      <m:r>
                        <a:rPr lang="en-US" sz="2800" i="1">
                          <a:latin typeface="Cambria Math" panose="02040503050406030204" pitchFamily="18" charset="0"/>
                          <a:ea typeface="等线" panose="02010600030101010101" pitchFamily="2" charset="-122"/>
                          <a:cs typeface="Times New Roman" panose="02020603050405020304" pitchFamily="18" charset="0"/>
                        </a:rPr>
                        <m:t>=</m:t>
                      </m:r>
                      <m:sSup>
                        <m:sSupPr>
                          <m:ctrlPr>
                            <a:rPr lang="en-US" sz="2800" i="1">
                              <a:latin typeface="Cambria Math" panose="02040503050406030204" pitchFamily="18" charset="0"/>
                              <a:ea typeface="等线" panose="02010600030101010101" pitchFamily="2" charset="-122"/>
                              <a:cs typeface="Times New Roman" panose="02020603050405020304" pitchFamily="18" charset="0"/>
                            </a:rPr>
                          </m:ctrlPr>
                        </m:sSupPr>
                        <m:e>
                          <m:r>
                            <a:rPr lang="en-US" sz="2800" i="1">
                              <a:latin typeface="Cambria Math" panose="02040503050406030204" pitchFamily="18" charset="0"/>
                              <a:ea typeface="等线" panose="02010600030101010101" pitchFamily="2" charset="-122"/>
                              <a:cs typeface="Times New Roman" panose="02020603050405020304" pitchFamily="18" charset="0"/>
                            </a:rPr>
                            <m:t>(</m:t>
                          </m:r>
                          <m:sSup>
                            <m:sSupPr>
                              <m:ctrlPr>
                                <a:rPr lang="en-US" sz="2800" i="1">
                                  <a:latin typeface="Cambria Math" panose="02040503050406030204" pitchFamily="18" charset="0"/>
                                  <a:ea typeface="等线" panose="02010600030101010101" pitchFamily="2" charset="-122"/>
                                  <a:cs typeface="Times New Roman" panose="02020603050405020304" pitchFamily="18" charset="0"/>
                                </a:rPr>
                              </m:ctrlPr>
                            </m:sSupPr>
                            <m:e>
                              <m:r>
                                <a:rPr lang="en-US" sz="2800" i="1">
                                  <a:latin typeface="Cambria Math" panose="02040503050406030204" pitchFamily="18" charset="0"/>
                                  <a:ea typeface="等线" panose="02010600030101010101" pitchFamily="2" charset="-122"/>
                                  <a:cs typeface="Times New Roman" panose="02020603050405020304" pitchFamily="18" charset="0"/>
                                </a:rPr>
                                <m:t>𝑋</m:t>
                              </m:r>
                            </m:e>
                            <m:sup>
                              <m:r>
                                <a:rPr lang="en-US" sz="2800" i="1">
                                  <a:latin typeface="Cambria Math" panose="02040503050406030204" pitchFamily="18" charset="0"/>
                                  <a:ea typeface="等线" panose="02010600030101010101" pitchFamily="2" charset="-122"/>
                                  <a:cs typeface="Times New Roman" panose="02020603050405020304" pitchFamily="18" charset="0"/>
                                </a:rPr>
                                <m:t>𝑇</m:t>
                              </m:r>
                            </m:sup>
                          </m:sSup>
                          <m:r>
                            <a:rPr lang="en-US" sz="2800" i="1">
                              <a:latin typeface="Cambria Math" panose="02040503050406030204" pitchFamily="18" charset="0"/>
                              <a:ea typeface="等线" panose="02010600030101010101" pitchFamily="2" charset="-122"/>
                              <a:cs typeface="Times New Roman" panose="02020603050405020304" pitchFamily="18" charset="0"/>
                            </a:rPr>
                            <m:t>𝑋</m:t>
                          </m:r>
                          <m:r>
                            <a:rPr lang="en-US" sz="2800" i="1">
                              <a:latin typeface="Cambria Math" panose="02040503050406030204" pitchFamily="18" charset="0"/>
                              <a:ea typeface="等线" panose="02010600030101010101" pitchFamily="2" charset="-122"/>
                              <a:cs typeface="Times New Roman" panose="02020603050405020304" pitchFamily="18" charset="0"/>
                            </a:rPr>
                            <m:t>)</m:t>
                          </m:r>
                        </m:e>
                        <m:sup>
                          <m:r>
                            <a:rPr lang="en-US" sz="2800" i="1">
                              <a:latin typeface="Cambria Math" panose="02040503050406030204" pitchFamily="18" charset="0"/>
                              <a:ea typeface="等线" panose="02010600030101010101" pitchFamily="2" charset="-122"/>
                              <a:cs typeface="Times New Roman" panose="02020603050405020304" pitchFamily="18" charset="0"/>
                            </a:rPr>
                            <m:t>−1</m:t>
                          </m:r>
                        </m:sup>
                      </m:sSup>
                      <m:sSup>
                        <m:sSupPr>
                          <m:ctrlPr>
                            <a:rPr lang="en-US" sz="2800" i="1">
                              <a:latin typeface="Cambria Math" panose="02040503050406030204" pitchFamily="18" charset="0"/>
                              <a:ea typeface="等线" panose="02010600030101010101" pitchFamily="2" charset="-122"/>
                              <a:cs typeface="Times New Roman" panose="02020603050405020304" pitchFamily="18" charset="0"/>
                            </a:rPr>
                          </m:ctrlPr>
                        </m:sSupPr>
                        <m:e>
                          <m:r>
                            <a:rPr lang="en-US" sz="2800" i="1">
                              <a:latin typeface="Cambria Math" panose="02040503050406030204" pitchFamily="18" charset="0"/>
                              <a:ea typeface="等线" panose="02010600030101010101" pitchFamily="2" charset="-122"/>
                              <a:cs typeface="Times New Roman" panose="02020603050405020304" pitchFamily="18" charset="0"/>
                            </a:rPr>
                            <m:t>𝑋</m:t>
                          </m:r>
                        </m:e>
                        <m:sup>
                          <m:r>
                            <a:rPr lang="en-US" sz="2800" i="1">
                              <a:latin typeface="Cambria Math" panose="02040503050406030204" pitchFamily="18" charset="0"/>
                              <a:ea typeface="等线" panose="02010600030101010101" pitchFamily="2" charset="-122"/>
                              <a:cs typeface="Times New Roman" panose="02020603050405020304" pitchFamily="18" charset="0"/>
                            </a:rPr>
                            <m:t>𝑇</m:t>
                          </m:r>
                        </m:sup>
                      </m:sSup>
                      <m:r>
                        <a:rPr lang="en-US" sz="2800" i="1">
                          <a:latin typeface="Cambria Math" panose="02040503050406030204" pitchFamily="18" charset="0"/>
                          <a:ea typeface="等线" panose="02010600030101010101" pitchFamily="2" charset="-122"/>
                          <a:cs typeface="Times New Roman" panose="02020603050405020304" pitchFamily="18" charset="0"/>
                        </a:rPr>
                        <m:t>𝑦</m:t>
                      </m:r>
                    </m:oMath>
                  </m:oMathPara>
                </a14:m>
                <a:endParaRPr lang="en-US" sz="3600" dirty="0">
                  <a:effectLst/>
                  <a:latin typeface="等线" panose="02010600030101010101" pitchFamily="2" charset="-122"/>
                  <a:ea typeface="等线" panose="02010600030101010101" pitchFamily="2" charset="-122"/>
                  <a:cs typeface="Arial" panose="020B0604020202020204" pitchFamily="34" charset="0"/>
                </a:endParaRPr>
              </a:p>
              <a:p>
                <a:pPr>
                  <a:lnSpc>
                    <a:spcPct val="150000"/>
                  </a:lnSpc>
                  <a:spcAft>
                    <a:spcPts val="800"/>
                  </a:spcAft>
                </a:pPr>
                <a:r>
                  <a:rPr lang="en-US" sz="2800" dirty="0">
                    <a:latin typeface="Times New Roman" panose="02020603050405020304" pitchFamily="18" charset="0"/>
                    <a:ea typeface="等线" panose="02010600030101010101" pitchFamily="2" charset="-122"/>
                    <a:cs typeface="Arial" panose="020B0604020202020204" pitchFamily="34" charset="0"/>
                  </a:rPr>
                  <a:t>This research we apply it to estimation of differential trend (The moving average of first order differential price)</a:t>
                </a:r>
                <a:endParaRPr lang="en-US" sz="3600" dirty="0">
                  <a:effectLst/>
                  <a:latin typeface="等线" panose="02010600030101010101" pitchFamily="2" charset="-122"/>
                  <a:ea typeface="等线" panose="02010600030101010101" pitchFamily="2" charset="-122"/>
                  <a:cs typeface="Arial" panose="020B0604020202020204" pitchFamily="34" charset="0"/>
                </a:endParaRPr>
              </a:p>
            </p:txBody>
          </p:sp>
        </mc:Choice>
        <mc:Fallback xmlns="">
          <p:sp>
            <p:nvSpPr>
              <p:cNvPr id="2" name="矩形 1">
                <a:extLst>
                  <a:ext uri="{FF2B5EF4-FFF2-40B4-BE49-F238E27FC236}">
                    <a16:creationId xmlns:a16="http://schemas.microsoft.com/office/drawing/2014/main" xmlns="" id="{7914539F-AABF-4CA8-B2D8-512A5A14CF23}"/>
                  </a:ext>
                </a:extLst>
              </p:cNvPr>
              <p:cNvSpPr>
                <a:spLocks noRot="1" noChangeAspect="1" noMove="1" noResize="1" noEditPoints="1" noAdjustHandles="1" noChangeArrowheads="1" noChangeShapeType="1" noTextEdit="1"/>
              </p:cNvSpPr>
              <p:nvPr/>
            </p:nvSpPr>
            <p:spPr>
              <a:xfrm>
                <a:off x="454438" y="1785958"/>
                <a:ext cx="10146631" cy="4530215"/>
              </a:xfrm>
              <a:prstGeom prst="rect">
                <a:avLst/>
              </a:prstGeom>
              <a:blipFill>
                <a:blip r:embed="rId2"/>
                <a:stretch>
                  <a:fillRect l="-1262" b="-269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9343330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圆角 5">
            <a:extLst>
              <a:ext uri="{FF2B5EF4-FFF2-40B4-BE49-F238E27FC236}">
                <a16:creationId xmlns:a16="http://schemas.microsoft.com/office/drawing/2014/main" id="{451F0E30-ABF0-49CA-9B29-6ED833650EC5}"/>
              </a:ext>
            </a:extLst>
          </p:cNvPr>
          <p:cNvSpPr/>
          <p:nvPr/>
        </p:nvSpPr>
        <p:spPr>
          <a:xfrm>
            <a:off x="254855" y="3217608"/>
            <a:ext cx="10892590" cy="3331098"/>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lnSpc>
                <a:spcPct val="130000"/>
              </a:lnSpc>
            </a:pPr>
            <a:endParaRPr lang="en-US" sz="1200" dirty="0">
              <a:latin typeface="微软雅黑" panose="020B0503020204020204" pitchFamily="34" charset="-122"/>
              <a:ea typeface="微软雅黑" panose="020B0503020204020204" pitchFamily="34" charset="-122"/>
            </a:endParaRPr>
          </a:p>
        </p:txBody>
      </p:sp>
      <p:grpSp>
        <p:nvGrpSpPr>
          <p:cNvPr id="100" name="组 99"/>
          <p:cNvGrpSpPr/>
          <p:nvPr/>
        </p:nvGrpSpPr>
        <p:grpSpPr>
          <a:xfrm>
            <a:off x="454437" y="593386"/>
            <a:ext cx="5246713" cy="593730"/>
            <a:chOff x="910794" y="928946"/>
            <a:chExt cx="2300757" cy="509896"/>
          </a:xfrm>
        </p:grpSpPr>
        <p:sp>
          <p:nvSpPr>
            <p:cNvPr id="69" name="矩形 68"/>
            <p:cNvSpPr/>
            <p:nvPr/>
          </p:nvSpPr>
          <p:spPr>
            <a:xfrm>
              <a:off x="923286" y="953484"/>
              <a:ext cx="2268157" cy="471008"/>
            </a:xfrm>
            <a:prstGeom prst="rect">
              <a:avLst/>
            </a:prstGeom>
            <a:noFill/>
            <a:ln w="12700" cap="flat" cmpd="sng" algn="ctr">
              <a:solidFill>
                <a:schemeClr val="bg1">
                  <a:lumMod val="75000"/>
                </a:scheme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defRPr/>
              </a:pPr>
              <a:endParaRPr lang="zh-CN" altLang="en-US" kern="0">
                <a:solidFill>
                  <a:prstClr val="white"/>
                </a:solidFill>
                <a:latin typeface="Segoe UI"/>
                <a:ea typeface="微软雅黑"/>
              </a:endParaRPr>
            </a:p>
          </p:txBody>
        </p:sp>
        <p:sp>
          <p:nvSpPr>
            <p:cNvPr id="70" name="椭圆 69"/>
            <p:cNvSpPr/>
            <p:nvPr/>
          </p:nvSpPr>
          <p:spPr>
            <a:xfrm>
              <a:off x="910794" y="928946"/>
              <a:ext cx="38888" cy="38888"/>
            </a:xfrm>
            <a:prstGeom prst="ellipse">
              <a:avLst/>
            </a:prstGeom>
            <a:solidFill>
              <a:schemeClr val="accent1"/>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defRPr/>
              </a:pPr>
              <a:endParaRPr lang="zh-CN" altLang="en-US" kern="0">
                <a:solidFill>
                  <a:prstClr val="white"/>
                </a:solidFill>
                <a:latin typeface="Segoe UI"/>
                <a:ea typeface="微软雅黑"/>
              </a:endParaRPr>
            </a:p>
          </p:txBody>
        </p:sp>
        <p:sp>
          <p:nvSpPr>
            <p:cNvPr id="71" name="椭圆 70"/>
            <p:cNvSpPr/>
            <p:nvPr/>
          </p:nvSpPr>
          <p:spPr>
            <a:xfrm>
              <a:off x="910794" y="1399954"/>
              <a:ext cx="38888" cy="38888"/>
            </a:xfrm>
            <a:prstGeom prst="ellipse">
              <a:avLst/>
            </a:prstGeom>
            <a:solidFill>
              <a:schemeClr val="accent1"/>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defRPr/>
              </a:pPr>
              <a:endParaRPr lang="zh-CN" altLang="en-US" kern="0">
                <a:solidFill>
                  <a:prstClr val="white"/>
                </a:solidFill>
                <a:latin typeface="Segoe UI"/>
                <a:ea typeface="微软雅黑"/>
              </a:endParaRPr>
            </a:p>
          </p:txBody>
        </p:sp>
        <p:sp>
          <p:nvSpPr>
            <p:cNvPr id="72" name="椭圆 71"/>
            <p:cNvSpPr/>
            <p:nvPr/>
          </p:nvSpPr>
          <p:spPr>
            <a:xfrm>
              <a:off x="3172663" y="1399954"/>
              <a:ext cx="38888" cy="38888"/>
            </a:xfrm>
            <a:prstGeom prst="ellipse">
              <a:avLst/>
            </a:prstGeom>
            <a:solidFill>
              <a:schemeClr val="accent1"/>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defRPr/>
              </a:pPr>
              <a:endParaRPr lang="zh-CN" altLang="en-US" kern="0">
                <a:solidFill>
                  <a:prstClr val="white"/>
                </a:solidFill>
                <a:latin typeface="Segoe UI"/>
                <a:ea typeface="微软雅黑"/>
              </a:endParaRPr>
            </a:p>
          </p:txBody>
        </p:sp>
        <p:sp>
          <p:nvSpPr>
            <p:cNvPr id="73" name="椭圆 72"/>
            <p:cNvSpPr/>
            <p:nvPr/>
          </p:nvSpPr>
          <p:spPr>
            <a:xfrm>
              <a:off x="3172000" y="934040"/>
              <a:ext cx="38888" cy="38888"/>
            </a:xfrm>
            <a:prstGeom prst="ellipse">
              <a:avLst/>
            </a:prstGeom>
            <a:solidFill>
              <a:schemeClr val="accent1"/>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defRPr/>
              </a:pPr>
              <a:endParaRPr lang="zh-CN" altLang="en-US" kern="0">
                <a:solidFill>
                  <a:prstClr val="white"/>
                </a:solidFill>
                <a:latin typeface="Segoe UI"/>
                <a:ea typeface="微软雅黑"/>
              </a:endParaRPr>
            </a:p>
          </p:txBody>
        </p:sp>
      </p:grpSp>
      <p:sp>
        <p:nvSpPr>
          <p:cNvPr id="74" name="矩形 73"/>
          <p:cNvSpPr/>
          <p:nvPr/>
        </p:nvSpPr>
        <p:spPr>
          <a:xfrm>
            <a:off x="488339" y="663668"/>
            <a:ext cx="5246713" cy="461665"/>
          </a:xfrm>
          <a:prstGeom prst="rect">
            <a:avLst/>
          </a:prstGeom>
        </p:spPr>
        <p:txBody>
          <a:bodyPr wrap="square">
            <a:spAutoFit/>
          </a:bodyPr>
          <a:lstStyle/>
          <a:p>
            <a:r>
              <a:rPr lang="en-US" sz="2400" b="1" dirty="0"/>
              <a:t>Differential trend motion model</a:t>
            </a:r>
            <a:endParaRPr lang="zh-CN" altLang="en-US" sz="4800" b="1" dirty="0">
              <a:solidFill>
                <a:srgbClr val="000000"/>
              </a:solidFill>
              <a:latin typeface="Segoe UI"/>
              <a:ea typeface="微软雅黑"/>
            </a:endParaRPr>
          </a:p>
        </p:txBody>
      </p:sp>
      <mc:AlternateContent xmlns:mc="http://schemas.openxmlformats.org/markup-compatibility/2006" xmlns:a14="http://schemas.microsoft.com/office/drawing/2010/main">
        <mc:Choice Requires="a14">
          <p:sp>
            <p:nvSpPr>
              <p:cNvPr id="3" name="矩形 2">
                <a:extLst>
                  <a:ext uri="{FF2B5EF4-FFF2-40B4-BE49-F238E27FC236}">
                    <a16:creationId xmlns:a16="http://schemas.microsoft.com/office/drawing/2014/main" id="{E7DBCCD5-FB70-4197-AF49-08CA47B6658A}"/>
                  </a:ext>
                </a:extLst>
              </p:cNvPr>
              <p:cNvSpPr/>
              <p:nvPr/>
            </p:nvSpPr>
            <p:spPr>
              <a:xfrm>
                <a:off x="454437" y="1465471"/>
                <a:ext cx="10306603" cy="1626086"/>
              </a:xfrm>
              <a:prstGeom prst="rect">
                <a:avLst/>
              </a:prstGeom>
            </p:spPr>
            <p:txBody>
              <a:bodyPr wrap="square">
                <a:spAutoFit/>
              </a:bodyPr>
              <a:lstStyle/>
              <a:p>
                <a:pPr>
                  <a:lnSpc>
                    <a:spcPct val="150000"/>
                  </a:lnSpc>
                  <a:spcAft>
                    <a:spcPts val="800"/>
                  </a:spcAft>
                </a:pPr>
                <a14:m>
                  <m:oMath xmlns:m="http://schemas.openxmlformats.org/officeDocument/2006/math">
                    <m:sSub>
                      <m:sSubPr>
                        <m:ctrlPr>
                          <a:rPr lang="en-US" i="1">
                            <a:latin typeface="Cambria Math" panose="02040503050406030204" pitchFamily="18" charset="0"/>
                            <a:ea typeface="等线" panose="02010600030101010101" pitchFamily="2" charset="-122"/>
                            <a:cs typeface="Times New Roman" panose="02020603050405020304" pitchFamily="18" charset="0"/>
                          </a:rPr>
                        </m:ctrlPr>
                      </m:sSubPr>
                      <m:e>
                        <m:r>
                          <a:rPr lang="en-US" i="1">
                            <a:latin typeface="Cambria Math" panose="02040503050406030204" pitchFamily="18" charset="0"/>
                            <a:ea typeface="等线" panose="02010600030101010101" pitchFamily="2" charset="-122"/>
                            <a:cs typeface="Times New Roman" panose="02020603050405020304" pitchFamily="18" charset="0"/>
                          </a:rPr>
                          <m:t>𝑀𝑉</m:t>
                        </m:r>
                      </m:e>
                      <m:sub>
                        <m:r>
                          <a:rPr lang="en-US" i="1">
                            <a:latin typeface="Cambria Math" panose="02040503050406030204" pitchFamily="18" charset="0"/>
                            <a:ea typeface="等线" panose="02010600030101010101" pitchFamily="2" charset="-122"/>
                            <a:cs typeface="Times New Roman" panose="02020603050405020304" pitchFamily="18" charset="0"/>
                          </a:rPr>
                          <m:t>(</m:t>
                        </m:r>
                        <m:r>
                          <a:rPr lang="en-US" i="1">
                            <a:latin typeface="Cambria Math" panose="02040503050406030204" pitchFamily="18" charset="0"/>
                            <a:ea typeface="等线" panose="02010600030101010101" pitchFamily="2" charset="-122"/>
                            <a:cs typeface="Times New Roman" panose="02020603050405020304" pitchFamily="18" charset="0"/>
                          </a:rPr>
                          <m:t>𝑛</m:t>
                        </m:r>
                        <m:r>
                          <a:rPr lang="en-US" i="1">
                            <a:latin typeface="Cambria Math" panose="02040503050406030204" pitchFamily="18" charset="0"/>
                            <a:ea typeface="等线" panose="02010600030101010101" pitchFamily="2" charset="-122"/>
                            <a:cs typeface="Times New Roman" panose="02020603050405020304" pitchFamily="18" charset="0"/>
                          </a:rPr>
                          <m:t>)</m:t>
                        </m:r>
                      </m:sub>
                    </m:sSub>
                    <m:d>
                      <m:dPr>
                        <m:ctrlPr>
                          <a:rPr lang="en-US" i="1">
                            <a:latin typeface="Cambria Math" panose="02040503050406030204" pitchFamily="18" charset="0"/>
                            <a:ea typeface="等线" panose="02010600030101010101" pitchFamily="2" charset="-122"/>
                            <a:cs typeface="Times New Roman" panose="02020603050405020304" pitchFamily="18" charset="0"/>
                          </a:rPr>
                        </m:ctrlPr>
                      </m:dPr>
                      <m:e>
                        <m:sSubSup>
                          <m:sSubSupPr>
                            <m:ctrlPr>
                              <a:rPr lang="en-US" i="1">
                                <a:latin typeface="Cambria Math" panose="02040503050406030204" pitchFamily="18" charset="0"/>
                                <a:ea typeface="等线" panose="02010600030101010101" pitchFamily="2" charset="-122"/>
                                <a:cs typeface="Times New Roman" panose="02020603050405020304" pitchFamily="18" charset="0"/>
                              </a:rPr>
                            </m:ctrlPr>
                          </m:sSubSupPr>
                          <m:e>
                            <m:r>
                              <a:rPr lang="en-US" i="1">
                                <a:latin typeface="Cambria Math" panose="02040503050406030204" pitchFamily="18" charset="0"/>
                                <a:ea typeface="等线" panose="02010600030101010101" pitchFamily="2" charset="-122"/>
                                <a:cs typeface="Times New Roman" panose="02020603050405020304" pitchFamily="18" charset="0"/>
                              </a:rPr>
                              <m:t>𝑃</m:t>
                            </m:r>
                          </m:e>
                          <m:sub>
                            <m:r>
                              <a:rPr lang="en-US" i="1">
                                <a:latin typeface="Cambria Math" panose="02040503050406030204" pitchFamily="18" charset="0"/>
                                <a:ea typeface="等线" panose="02010600030101010101" pitchFamily="2" charset="-122"/>
                                <a:cs typeface="Times New Roman" panose="02020603050405020304" pitchFamily="18" charset="0"/>
                              </a:rPr>
                              <m:t>𝑡</m:t>
                            </m:r>
                          </m:sub>
                          <m:sup>
                            <m:r>
                              <a:rPr lang="en-US" i="1">
                                <a:latin typeface="Cambria Math" panose="02040503050406030204" pitchFamily="18" charset="0"/>
                                <a:ea typeface="等线" panose="02010600030101010101" pitchFamily="2" charset="-122"/>
                                <a:cs typeface="Times New Roman" panose="02020603050405020304" pitchFamily="18" charset="0"/>
                              </a:rPr>
                              <m:t>∗</m:t>
                            </m:r>
                          </m:sup>
                        </m:sSubSup>
                        <m:r>
                          <a:rPr lang="en-US" i="1">
                            <a:latin typeface="Cambria Math" panose="02040503050406030204" pitchFamily="18" charset="0"/>
                            <a:ea typeface="等线" panose="02010600030101010101" pitchFamily="2" charset="-122"/>
                            <a:cs typeface="Times New Roman" panose="02020603050405020304" pitchFamily="18" charset="0"/>
                          </a:rPr>
                          <m:t>−</m:t>
                        </m:r>
                        <m:sSubSup>
                          <m:sSubSupPr>
                            <m:ctrlPr>
                              <a:rPr lang="en-US" i="1">
                                <a:latin typeface="Cambria Math" panose="02040503050406030204" pitchFamily="18" charset="0"/>
                                <a:ea typeface="等线" panose="02010600030101010101" pitchFamily="2" charset="-122"/>
                                <a:cs typeface="Times New Roman" panose="02020603050405020304" pitchFamily="18" charset="0"/>
                              </a:rPr>
                            </m:ctrlPr>
                          </m:sSubSupPr>
                          <m:e>
                            <m:r>
                              <a:rPr lang="en-US" i="1">
                                <a:latin typeface="Cambria Math" panose="02040503050406030204" pitchFamily="18" charset="0"/>
                                <a:ea typeface="等线" panose="02010600030101010101" pitchFamily="2" charset="-122"/>
                                <a:cs typeface="Times New Roman" panose="02020603050405020304" pitchFamily="18" charset="0"/>
                              </a:rPr>
                              <m:t>𝑃</m:t>
                            </m:r>
                          </m:e>
                          <m:sub>
                            <m:r>
                              <a:rPr lang="en-US" i="1">
                                <a:latin typeface="Cambria Math" panose="02040503050406030204" pitchFamily="18" charset="0"/>
                                <a:ea typeface="等线" panose="02010600030101010101" pitchFamily="2" charset="-122"/>
                                <a:cs typeface="Times New Roman" panose="02020603050405020304" pitchFamily="18" charset="0"/>
                              </a:rPr>
                              <m:t>𝑡</m:t>
                            </m:r>
                            <m:r>
                              <a:rPr lang="en-US" i="1">
                                <a:latin typeface="Cambria Math" panose="02040503050406030204" pitchFamily="18" charset="0"/>
                                <a:ea typeface="等线" panose="02010600030101010101" pitchFamily="2" charset="-122"/>
                                <a:cs typeface="Times New Roman" panose="02020603050405020304" pitchFamily="18" charset="0"/>
                              </a:rPr>
                              <m:t>−1</m:t>
                            </m:r>
                          </m:sub>
                          <m:sup>
                            <m:r>
                              <a:rPr lang="en-US" i="1">
                                <a:latin typeface="Cambria Math" panose="02040503050406030204" pitchFamily="18" charset="0"/>
                                <a:ea typeface="等线" panose="02010600030101010101" pitchFamily="2" charset="-122"/>
                                <a:cs typeface="Times New Roman" panose="02020603050405020304" pitchFamily="18" charset="0"/>
                              </a:rPr>
                              <m:t>∗</m:t>
                            </m:r>
                          </m:sup>
                        </m:sSubSup>
                      </m:e>
                    </m:d>
                  </m:oMath>
                </a14:m>
                <a:r>
                  <a:rPr lang="en-US" dirty="0">
                    <a:latin typeface="Times New Roman" panose="02020603050405020304" pitchFamily="18" charset="0"/>
                    <a:ea typeface="等线" panose="02010600030101010101" pitchFamily="2" charset="-122"/>
                    <a:cs typeface="Arial" panose="020B0604020202020204" pitchFamily="34" charset="0"/>
                  </a:rPr>
                  <a:t> is the differential trend of price and it is </a:t>
                </a:r>
                <a:r>
                  <a:rPr lang="en-US" b="1" dirty="0">
                    <a:latin typeface="Times New Roman" panose="02020603050405020304" pitchFamily="18" charset="0"/>
                    <a:ea typeface="等线" panose="02010600030101010101" pitchFamily="2" charset="-122"/>
                    <a:cs typeface="Arial" panose="020B0604020202020204" pitchFamily="34" charset="0"/>
                  </a:rPr>
                  <a:t>estimated byOLS model</a:t>
                </a:r>
                <a:r>
                  <a:rPr lang="en-US" dirty="0">
                    <a:latin typeface="Times New Roman" panose="02020603050405020304" pitchFamily="18" charset="0"/>
                    <a:ea typeface="等线" panose="02010600030101010101" pitchFamily="2" charset="-122"/>
                    <a:cs typeface="Arial" panose="020B0604020202020204" pitchFamily="34" charset="0"/>
                  </a:rPr>
                  <a:t>. </a:t>
                </a:r>
                <a:endParaRPr lang="en-US" sz="2400" dirty="0">
                  <a:effectLst/>
                  <a:latin typeface="等线" panose="02010600030101010101" pitchFamily="2" charset="-122"/>
                  <a:ea typeface="等线" panose="02010600030101010101" pitchFamily="2" charset="-122"/>
                  <a:cs typeface="Arial" panose="020B0604020202020204" pitchFamily="34" charset="0"/>
                </a:endParaRPr>
              </a:p>
              <a:p>
                <a:pPr>
                  <a:lnSpc>
                    <a:spcPct val="150000"/>
                  </a:lnSpc>
                  <a:spcAft>
                    <a:spcPts val="800"/>
                  </a:spcAft>
                </a:pPr>
                <a14:m>
                  <m:oMath xmlns:m="http://schemas.openxmlformats.org/officeDocument/2006/math">
                    <m:sSub>
                      <m:sSubPr>
                        <m:ctrlPr>
                          <a:rPr lang="en-US" i="1">
                            <a:latin typeface="Cambria Math" panose="02040503050406030204" pitchFamily="18" charset="0"/>
                            <a:ea typeface="等线" panose="02010600030101010101" pitchFamily="2" charset="-122"/>
                            <a:cs typeface="Times New Roman" panose="02020603050405020304" pitchFamily="18" charset="0"/>
                          </a:rPr>
                        </m:ctrlPr>
                      </m:sSubPr>
                      <m:e>
                        <m:r>
                          <a:rPr lang="en-US" i="1">
                            <a:latin typeface="Cambria Math" panose="02040503050406030204" pitchFamily="18" charset="0"/>
                            <a:ea typeface="等线" panose="02010600030101010101" pitchFamily="2" charset="-122"/>
                            <a:cs typeface="Times New Roman" panose="02020603050405020304" pitchFamily="18" charset="0"/>
                          </a:rPr>
                          <m:t>𝑀𝑉</m:t>
                        </m:r>
                      </m:e>
                      <m:sub>
                        <m:r>
                          <a:rPr lang="en-US" i="1">
                            <a:latin typeface="Cambria Math" panose="02040503050406030204" pitchFamily="18" charset="0"/>
                            <a:ea typeface="等线" panose="02010600030101010101" pitchFamily="2" charset="-122"/>
                            <a:cs typeface="Times New Roman" panose="02020603050405020304" pitchFamily="18" charset="0"/>
                          </a:rPr>
                          <m:t>(</m:t>
                        </m:r>
                        <m:r>
                          <a:rPr lang="en-US" i="1">
                            <a:latin typeface="Cambria Math" panose="02040503050406030204" pitchFamily="18" charset="0"/>
                            <a:ea typeface="等线" panose="02010600030101010101" pitchFamily="2" charset="-122"/>
                            <a:cs typeface="Times New Roman" panose="02020603050405020304" pitchFamily="18" charset="0"/>
                          </a:rPr>
                          <m:t>𝑛</m:t>
                        </m:r>
                        <m:r>
                          <a:rPr lang="en-US" i="1">
                            <a:latin typeface="Cambria Math" panose="02040503050406030204" pitchFamily="18" charset="0"/>
                            <a:ea typeface="等线" panose="02010600030101010101" pitchFamily="2" charset="-122"/>
                            <a:cs typeface="Times New Roman" panose="02020603050405020304" pitchFamily="18" charset="0"/>
                          </a:rPr>
                          <m:t>)</m:t>
                        </m:r>
                      </m:sub>
                    </m:sSub>
                    <m:d>
                      <m:dPr>
                        <m:ctrlPr>
                          <a:rPr lang="en-US" i="1">
                            <a:latin typeface="Cambria Math" panose="02040503050406030204" pitchFamily="18" charset="0"/>
                            <a:ea typeface="等线" panose="02010600030101010101" pitchFamily="2" charset="-122"/>
                            <a:cs typeface="Times New Roman" panose="02020603050405020304" pitchFamily="18" charset="0"/>
                          </a:rPr>
                        </m:ctrlPr>
                      </m:dPr>
                      <m:e>
                        <m:sSub>
                          <m:sSubPr>
                            <m:ctrlPr>
                              <a:rPr lang="en-US" i="1">
                                <a:latin typeface="Cambria Math" panose="02040503050406030204" pitchFamily="18" charset="0"/>
                                <a:ea typeface="等线" panose="02010600030101010101" pitchFamily="2" charset="-122"/>
                                <a:cs typeface="Times New Roman" panose="02020603050405020304" pitchFamily="18" charset="0"/>
                              </a:rPr>
                            </m:ctrlPr>
                          </m:sSubPr>
                          <m:e>
                            <m:r>
                              <a:rPr lang="en-US" i="1">
                                <a:latin typeface="Cambria Math" panose="02040503050406030204" pitchFamily="18" charset="0"/>
                                <a:ea typeface="等线" panose="02010600030101010101" pitchFamily="2" charset="-122"/>
                                <a:cs typeface="Times New Roman" panose="02020603050405020304" pitchFamily="18" charset="0"/>
                              </a:rPr>
                              <m:t>𝑃</m:t>
                            </m:r>
                          </m:e>
                          <m:sub>
                            <m:r>
                              <a:rPr lang="en-US" i="1">
                                <a:latin typeface="Cambria Math" panose="02040503050406030204" pitchFamily="18" charset="0"/>
                                <a:ea typeface="等线" panose="02010600030101010101" pitchFamily="2" charset="-122"/>
                                <a:cs typeface="Times New Roman" panose="02020603050405020304" pitchFamily="18" charset="0"/>
                              </a:rPr>
                              <m:t>𝑡</m:t>
                            </m:r>
                          </m:sub>
                        </m:sSub>
                        <m:r>
                          <a:rPr lang="en-US" i="1">
                            <a:latin typeface="Cambria Math" panose="02040503050406030204" pitchFamily="18" charset="0"/>
                            <a:ea typeface="等线" panose="02010600030101010101" pitchFamily="2" charset="-122"/>
                            <a:cs typeface="Times New Roman" panose="02020603050405020304" pitchFamily="18" charset="0"/>
                          </a:rPr>
                          <m:t>−</m:t>
                        </m:r>
                        <m:sSub>
                          <m:sSubPr>
                            <m:ctrlPr>
                              <a:rPr lang="en-US" i="1">
                                <a:latin typeface="Cambria Math" panose="02040503050406030204" pitchFamily="18" charset="0"/>
                                <a:ea typeface="等线" panose="02010600030101010101" pitchFamily="2" charset="-122"/>
                                <a:cs typeface="Times New Roman" panose="02020603050405020304" pitchFamily="18" charset="0"/>
                              </a:rPr>
                            </m:ctrlPr>
                          </m:sSubPr>
                          <m:e>
                            <m:r>
                              <a:rPr lang="en-US" i="1">
                                <a:latin typeface="Cambria Math" panose="02040503050406030204" pitchFamily="18" charset="0"/>
                                <a:ea typeface="等线" panose="02010600030101010101" pitchFamily="2" charset="-122"/>
                                <a:cs typeface="Times New Roman" panose="02020603050405020304" pitchFamily="18" charset="0"/>
                              </a:rPr>
                              <m:t>𝑃</m:t>
                            </m:r>
                          </m:e>
                          <m:sub>
                            <m:r>
                              <a:rPr lang="en-US" i="1">
                                <a:latin typeface="Cambria Math" panose="02040503050406030204" pitchFamily="18" charset="0"/>
                                <a:ea typeface="等线" panose="02010600030101010101" pitchFamily="2" charset="-122"/>
                                <a:cs typeface="Times New Roman" panose="02020603050405020304" pitchFamily="18" charset="0"/>
                              </a:rPr>
                              <m:t>𝑡</m:t>
                            </m:r>
                            <m:r>
                              <a:rPr lang="en-US" i="1">
                                <a:latin typeface="Cambria Math" panose="02040503050406030204" pitchFamily="18" charset="0"/>
                                <a:ea typeface="等线" panose="02010600030101010101" pitchFamily="2" charset="-122"/>
                                <a:cs typeface="Times New Roman" panose="02020603050405020304" pitchFamily="18" charset="0"/>
                              </a:rPr>
                              <m:t>−1</m:t>
                            </m:r>
                          </m:sub>
                        </m:sSub>
                      </m:e>
                    </m:d>
                  </m:oMath>
                </a14:m>
                <a:r>
                  <a:rPr lang="en-US" dirty="0">
                    <a:latin typeface="Times New Roman" panose="02020603050405020304" pitchFamily="18" charset="0"/>
                    <a:ea typeface="等线" panose="02010600030101010101" pitchFamily="2" charset="-122"/>
                    <a:cs typeface="Arial" panose="020B0604020202020204" pitchFamily="34" charset="0"/>
                  </a:rPr>
                  <a:t> is the real value of differential trend.</a:t>
                </a:r>
                <a:endParaRPr lang="en-US" sz="2400" dirty="0">
                  <a:effectLst/>
                  <a:latin typeface="等线" panose="02010600030101010101" pitchFamily="2" charset="-122"/>
                  <a:ea typeface="等线" panose="02010600030101010101" pitchFamily="2" charset="-122"/>
                  <a:cs typeface="Arial" panose="020B0604020202020204" pitchFamily="34" charset="0"/>
                </a:endParaRPr>
              </a:p>
              <a:p>
                <a:pPr>
                  <a:lnSpc>
                    <a:spcPct val="150000"/>
                  </a:lnSpc>
                  <a:spcAft>
                    <a:spcPts val="800"/>
                  </a:spcAft>
                </a:pPr>
                <a14:m>
                  <m:oMath xmlns:m="http://schemas.openxmlformats.org/officeDocument/2006/math">
                    <m:sSub>
                      <m:sSubPr>
                        <m:ctrlPr>
                          <a:rPr lang="en-US" i="1">
                            <a:latin typeface="Cambria Math" panose="02040503050406030204" pitchFamily="18" charset="0"/>
                            <a:ea typeface="等线" panose="02010600030101010101" pitchFamily="2" charset="-122"/>
                            <a:cs typeface="Times New Roman" panose="02020603050405020304" pitchFamily="18" charset="0"/>
                          </a:rPr>
                        </m:ctrlPr>
                      </m:sSubPr>
                      <m:e>
                        <m:r>
                          <a:rPr lang="en-US" i="1">
                            <a:latin typeface="Cambria Math" panose="02040503050406030204" pitchFamily="18" charset="0"/>
                            <a:ea typeface="等线" panose="02010600030101010101" pitchFamily="2" charset="-122"/>
                            <a:cs typeface="Times New Roman" panose="02020603050405020304" pitchFamily="18" charset="0"/>
                          </a:rPr>
                          <m:t>𝑀𝑉</m:t>
                        </m:r>
                      </m:e>
                      <m:sub>
                        <m:r>
                          <a:rPr lang="en-US" i="1">
                            <a:latin typeface="Cambria Math" panose="02040503050406030204" pitchFamily="18" charset="0"/>
                            <a:ea typeface="等线" panose="02010600030101010101" pitchFamily="2" charset="-122"/>
                            <a:cs typeface="Times New Roman" panose="02020603050405020304" pitchFamily="18" charset="0"/>
                          </a:rPr>
                          <m:t>(</m:t>
                        </m:r>
                        <m:r>
                          <a:rPr lang="en-US" i="1">
                            <a:latin typeface="Cambria Math" panose="02040503050406030204" pitchFamily="18" charset="0"/>
                            <a:ea typeface="等线" panose="02010600030101010101" pitchFamily="2" charset="-122"/>
                            <a:cs typeface="Times New Roman" panose="02020603050405020304" pitchFamily="18" charset="0"/>
                          </a:rPr>
                          <m:t>𝑛</m:t>
                        </m:r>
                        <m:r>
                          <a:rPr lang="en-US" i="1">
                            <a:latin typeface="Cambria Math" panose="02040503050406030204" pitchFamily="18" charset="0"/>
                            <a:ea typeface="等线" panose="02010600030101010101" pitchFamily="2" charset="-122"/>
                            <a:cs typeface="Times New Roman" panose="02020603050405020304" pitchFamily="18" charset="0"/>
                          </a:rPr>
                          <m:t>)</m:t>
                        </m:r>
                      </m:sub>
                    </m:sSub>
                    <m:d>
                      <m:dPr>
                        <m:ctrlPr>
                          <a:rPr lang="en-US" i="1">
                            <a:latin typeface="Cambria Math" panose="02040503050406030204" pitchFamily="18" charset="0"/>
                            <a:ea typeface="等线" panose="02010600030101010101" pitchFamily="2" charset="-122"/>
                            <a:cs typeface="Times New Roman" panose="02020603050405020304" pitchFamily="18" charset="0"/>
                          </a:rPr>
                        </m:ctrlPr>
                      </m:dPr>
                      <m:e>
                        <m:sSubSup>
                          <m:sSubSupPr>
                            <m:ctrlPr>
                              <a:rPr lang="en-US" i="1">
                                <a:latin typeface="Cambria Math" panose="02040503050406030204" pitchFamily="18" charset="0"/>
                                <a:ea typeface="等线" panose="02010600030101010101" pitchFamily="2" charset="-122"/>
                                <a:cs typeface="Times New Roman" panose="02020603050405020304" pitchFamily="18" charset="0"/>
                              </a:rPr>
                            </m:ctrlPr>
                          </m:sSubSupPr>
                          <m:e>
                            <m:r>
                              <a:rPr lang="en-US" i="1">
                                <a:latin typeface="Cambria Math" panose="02040503050406030204" pitchFamily="18" charset="0"/>
                                <a:ea typeface="等线" panose="02010600030101010101" pitchFamily="2" charset="-122"/>
                                <a:cs typeface="Times New Roman" panose="02020603050405020304" pitchFamily="18" charset="0"/>
                              </a:rPr>
                              <m:t>𝑃</m:t>
                            </m:r>
                          </m:e>
                          <m:sub>
                            <m:r>
                              <a:rPr lang="en-US" i="1">
                                <a:latin typeface="Cambria Math" panose="02040503050406030204" pitchFamily="18" charset="0"/>
                                <a:ea typeface="等线" panose="02010600030101010101" pitchFamily="2" charset="-122"/>
                                <a:cs typeface="Times New Roman" panose="02020603050405020304" pitchFamily="18" charset="0"/>
                              </a:rPr>
                              <m:t>𝑡</m:t>
                            </m:r>
                          </m:sub>
                          <m:sup>
                            <m:r>
                              <a:rPr lang="en-US" i="1">
                                <a:latin typeface="Cambria Math" panose="02040503050406030204" pitchFamily="18" charset="0"/>
                                <a:ea typeface="等线" panose="02010600030101010101" pitchFamily="2" charset="-122"/>
                                <a:cs typeface="Times New Roman" panose="02020603050405020304" pitchFamily="18" charset="0"/>
                              </a:rPr>
                              <m:t>∗</m:t>
                            </m:r>
                          </m:sup>
                        </m:sSubSup>
                        <m:r>
                          <a:rPr lang="en-US" i="1">
                            <a:latin typeface="Cambria Math" panose="02040503050406030204" pitchFamily="18" charset="0"/>
                            <a:ea typeface="等线" panose="02010600030101010101" pitchFamily="2" charset="-122"/>
                            <a:cs typeface="Times New Roman" panose="02020603050405020304" pitchFamily="18" charset="0"/>
                          </a:rPr>
                          <m:t>−</m:t>
                        </m:r>
                        <m:sSubSup>
                          <m:sSubSupPr>
                            <m:ctrlPr>
                              <a:rPr lang="en-US" i="1">
                                <a:latin typeface="Cambria Math" panose="02040503050406030204" pitchFamily="18" charset="0"/>
                                <a:ea typeface="等线" panose="02010600030101010101" pitchFamily="2" charset="-122"/>
                                <a:cs typeface="Times New Roman" panose="02020603050405020304" pitchFamily="18" charset="0"/>
                              </a:rPr>
                            </m:ctrlPr>
                          </m:sSubSupPr>
                          <m:e>
                            <m:r>
                              <a:rPr lang="en-US" i="1">
                                <a:latin typeface="Cambria Math" panose="02040503050406030204" pitchFamily="18" charset="0"/>
                                <a:ea typeface="等线" panose="02010600030101010101" pitchFamily="2" charset="-122"/>
                                <a:cs typeface="Times New Roman" panose="02020603050405020304" pitchFamily="18" charset="0"/>
                              </a:rPr>
                              <m:t>𝑃</m:t>
                            </m:r>
                          </m:e>
                          <m:sub>
                            <m:r>
                              <a:rPr lang="en-US" i="1">
                                <a:latin typeface="Cambria Math" panose="02040503050406030204" pitchFamily="18" charset="0"/>
                                <a:ea typeface="等线" panose="02010600030101010101" pitchFamily="2" charset="-122"/>
                                <a:cs typeface="Times New Roman" panose="02020603050405020304" pitchFamily="18" charset="0"/>
                              </a:rPr>
                              <m:t>𝑡</m:t>
                            </m:r>
                            <m:r>
                              <a:rPr lang="en-US" i="1">
                                <a:latin typeface="Cambria Math" panose="02040503050406030204" pitchFamily="18" charset="0"/>
                                <a:ea typeface="等线" panose="02010600030101010101" pitchFamily="2" charset="-122"/>
                                <a:cs typeface="Times New Roman" panose="02020603050405020304" pitchFamily="18" charset="0"/>
                              </a:rPr>
                              <m:t>−1</m:t>
                            </m:r>
                          </m:sub>
                          <m:sup>
                            <m:r>
                              <a:rPr lang="en-US" i="1">
                                <a:latin typeface="Cambria Math" panose="02040503050406030204" pitchFamily="18" charset="0"/>
                                <a:ea typeface="等线" panose="02010600030101010101" pitchFamily="2" charset="-122"/>
                                <a:cs typeface="Times New Roman" panose="02020603050405020304" pitchFamily="18" charset="0"/>
                              </a:rPr>
                              <m:t>∗</m:t>
                            </m:r>
                          </m:sup>
                        </m:sSubSup>
                      </m:e>
                    </m:d>
                    <m:r>
                      <a:rPr lang="en-US" i="1">
                        <a:latin typeface="Cambria Math" panose="02040503050406030204" pitchFamily="18" charset="0"/>
                        <a:ea typeface="等线" panose="02010600030101010101" pitchFamily="2" charset="-122"/>
                        <a:cs typeface="Times New Roman" panose="02020603050405020304" pitchFamily="18" charset="0"/>
                      </a:rPr>
                      <m:t>−</m:t>
                    </m:r>
                    <m:sSub>
                      <m:sSubPr>
                        <m:ctrlPr>
                          <a:rPr lang="en-US" i="1">
                            <a:latin typeface="Cambria Math" panose="02040503050406030204" pitchFamily="18" charset="0"/>
                            <a:ea typeface="等线" panose="02010600030101010101" pitchFamily="2" charset="-122"/>
                            <a:cs typeface="Times New Roman" panose="02020603050405020304" pitchFamily="18" charset="0"/>
                          </a:rPr>
                        </m:ctrlPr>
                      </m:sSubPr>
                      <m:e>
                        <m:r>
                          <a:rPr lang="en-US" i="1">
                            <a:latin typeface="Cambria Math" panose="02040503050406030204" pitchFamily="18" charset="0"/>
                            <a:ea typeface="等线" panose="02010600030101010101" pitchFamily="2" charset="-122"/>
                            <a:cs typeface="Times New Roman" panose="02020603050405020304" pitchFamily="18" charset="0"/>
                          </a:rPr>
                          <m:t>𝑀𝑉</m:t>
                        </m:r>
                      </m:e>
                      <m:sub>
                        <m:r>
                          <a:rPr lang="en-US" i="1">
                            <a:latin typeface="Cambria Math" panose="02040503050406030204" pitchFamily="18" charset="0"/>
                            <a:ea typeface="等线" panose="02010600030101010101" pitchFamily="2" charset="-122"/>
                            <a:cs typeface="Times New Roman" panose="02020603050405020304" pitchFamily="18" charset="0"/>
                          </a:rPr>
                          <m:t>(</m:t>
                        </m:r>
                        <m:r>
                          <a:rPr lang="en-US" i="1">
                            <a:latin typeface="Cambria Math" panose="02040503050406030204" pitchFamily="18" charset="0"/>
                            <a:ea typeface="等线" panose="02010600030101010101" pitchFamily="2" charset="-122"/>
                            <a:cs typeface="Times New Roman" panose="02020603050405020304" pitchFamily="18" charset="0"/>
                          </a:rPr>
                          <m:t>𝑛</m:t>
                        </m:r>
                        <m:r>
                          <a:rPr lang="en-US" i="1">
                            <a:latin typeface="Cambria Math" panose="02040503050406030204" pitchFamily="18" charset="0"/>
                            <a:ea typeface="等线" panose="02010600030101010101" pitchFamily="2" charset="-122"/>
                            <a:cs typeface="Times New Roman" panose="02020603050405020304" pitchFamily="18" charset="0"/>
                          </a:rPr>
                          <m:t>)</m:t>
                        </m:r>
                      </m:sub>
                    </m:sSub>
                    <m:d>
                      <m:dPr>
                        <m:ctrlPr>
                          <a:rPr lang="en-US" i="1">
                            <a:latin typeface="Cambria Math" panose="02040503050406030204" pitchFamily="18" charset="0"/>
                            <a:ea typeface="等线" panose="02010600030101010101" pitchFamily="2" charset="-122"/>
                            <a:cs typeface="Times New Roman" panose="02020603050405020304" pitchFamily="18" charset="0"/>
                          </a:rPr>
                        </m:ctrlPr>
                      </m:dPr>
                      <m:e>
                        <m:sSub>
                          <m:sSubPr>
                            <m:ctrlPr>
                              <a:rPr lang="en-US" i="1">
                                <a:latin typeface="Cambria Math" panose="02040503050406030204" pitchFamily="18" charset="0"/>
                                <a:ea typeface="等线" panose="02010600030101010101" pitchFamily="2" charset="-122"/>
                                <a:cs typeface="Times New Roman" panose="02020603050405020304" pitchFamily="18" charset="0"/>
                              </a:rPr>
                            </m:ctrlPr>
                          </m:sSubPr>
                          <m:e>
                            <m:r>
                              <a:rPr lang="en-US" i="1">
                                <a:latin typeface="Cambria Math" panose="02040503050406030204" pitchFamily="18" charset="0"/>
                                <a:ea typeface="等线" panose="02010600030101010101" pitchFamily="2" charset="-122"/>
                                <a:cs typeface="Times New Roman" panose="02020603050405020304" pitchFamily="18" charset="0"/>
                              </a:rPr>
                              <m:t>𝑃</m:t>
                            </m:r>
                          </m:e>
                          <m:sub>
                            <m:r>
                              <a:rPr lang="en-US" i="1">
                                <a:latin typeface="Cambria Math" panose="02040503050406030204" pitchFamily="18" charset="0"/>
                                <a:ea typeface="等线" panose="02010600030101010101" pitchFamily="2" charset="-122"/>
                                <a:cs typeface="Times New Roman" panose="02020603050405020304" pitchFamily="18" charset="0"/>
                              </a:rPr>
                              <m:t>𝑡</m:t>
                            </m:r>
                            <m:r>
                              <a:rPr lang="en-US" i="1">
                                <a:latin typeface="Cambria Math" panose="02040503050406030204" pitchFamily="18" charset="0"/>
                                <a:ea typeface="等线" panose="02010600030101010101" pitchFamily="2" charset="-122"/>
                                <a:cs typeface="Times New Roman" panose="02020603050405020304" pitchFamily="18" charset="0"/>
                              </a:rPr>
                              <m:t>−1</m:t>
                            </m:r>
                          </m:sub>
                        </m:sSub>
                        <m:r>
                          <a:rPr lang="en-US" i="1">
                            <a:latin typeface="Cambria Math" panose="02040503050406030204" pitchFamily="18" charset="0"/>
                            <a:ea typeface="等线" panose="02010600030101010101" pitchFamily="2" charset="-122"/>
                            <a:cs typeface="Times New Roman" panose="02020603050405020304" pitchFamily="18" charset="0"/>
                          </a:rPr>
                          <m:t>−</m:t>
                        </m:r>
                        <m:sSub>
                          <m:sSubPr>
                            <m:ctrlPr>
                              <a:rPr lang="en-US" i="1">
                                <a:latin typeface="Cambria Math" panose="02040503050406030204" pitchFamily="18" charset="0"/>
                                <a:ea typeface="等线" panose="02010600030101010101" pitchFamily="2" charset="-122"/>
                                <a:cs typeface="Times New Roman" panose="02020603050405020304" pitchFamily="18" charset="0"/>
                              </a:rPr>
                            </m:ctrlPr>
                          </m:sSubPr>
                          <m:e>
                            <m:r>
                              <a:rPr lang="en-US" i="1">
                                <a:latin typeface="Cambria Math" panose="02040503050406030204" pitchFamily="18" charset="0"/>
                                <a:ea typeface="等线" panose="02010600030101010101" pitchFamily="2" charset="-122"/>
                                <a:cs typeface="Times New Roman" panose="02020603050405020304" pitchFamily="18" charset="0"/>
                              </a:rPr>
                              <m:t>𝑃</m:t>
                            </m:r>
                          </m:e>
                          <m:sub>
                            <m:r>
                              <a:rPr lang="en-US" i="1">
                                <a:latin typeface="Cambria Math" panose="02040503050406030204" pitchFamily="18" charset="0"/>
                                <a:ea typeface="等线" panose="02010600030101010101" pitchFamily="2" charset="-122"/>
                                <a:cs typeface="Times New Roman" panose="02020603050405020304" pitchFamily="18" charset="0"/>
                              </a:rPr>
                              <m:t>𝑡</m:t>
                            </m:r>
                            <m:r>
                              <a:rPr lang="en-US" i="1">
                                <a:latin typeface="Cambria Math" panose="02040503050406030204" pitchFamily="18" charset="0"/>
                                <a:ea typeface="等线" panose="02010600030101010101" pitchFamily="2" charset="-122"/>
                                <a:cs typeface="Times New Roman" panose="02020603050405020304" pitchFamily="18" charset="0"/>
                              </a:rPr>
                              <m:t>−2</m:t>
                            </m:r>
                          </m:sub>
                        </m:sSub>
                      </m:e>
                    </m:d>
                  </m:oMath>
                </a14:m>
                <a:r>
                  <a:rPr lang="en-US" dirty="0">
                    <a:latin typeface="Times New Roman" panose="02020603050405020304" pitchFamily="18" charset="0"/>
                    <a:ea typeface="等线" panose="02010600030101010101" pitchFamily="2" charset="-122"/>
                    <a:cs typeface="Arial" panose="020B0604020202020204" pitchFamily="34" charset="0"/>
                  </a:rPr>
                  <a:t> represents the change (or called motion) of differential trend. </a:t>
                </a:r>
                <a:endParaRPr lang="en-US" sz="2400" dirty="0">
                  <a:effectLst/>
                  <a:latin typeface="等线" panose="02010600030101010101" pitchFamily="2" charset="-122"/>
                  <a:ea typeface="等线" panose="02010600030101010101" pitchFamily="2" charset="-122"/>
                  <a:cs typeface="Arial" panose="020B0604020202020204" pitchFamily="34" charset="0"/>
                </a:endParaRPr>
              </a:p>
            </p:txBody>
          </p:sp>
        </mc:Choice>
        <mc:Fallback xmlns="">
          <p:sp>
            <p:nvSpPr>
              <p:cNvPr id="3" name="矩形 2">
                <a:extLst>
                  <a:ext uri="{FF2B5EF4-FFF2-40B4-BE49-F238E27FC236}">
                    <a16:creationId xmlns:a16="http://schemas.microsoft.com/office/drawing/2014/main" xmlns="" id="{E7DBCCD5-FB70-4197-AF49-08CA47B6658A}"/>
                  </a:ext>
                </a:extLst>
              </p:cNvPr>
              <p:cNvSpPr>
                <a:spLocks noRot="1" noChangeAspect="1" noMove="1" noResize="1" noEditPoints="1" noAdjustHandles="1" noChangeArrowheads="1" noChangeShapeType="1" noTextEdit="1"/>
              </p:cNvSpPr>
              <p:nvPr/>
            </p:nvSpPr>
            <p:spPr>
              <a:xfrm>
                <a:off x="454437" y="1465471"/>
                <a:ext cx="10306603" cy="1626086"/>
              </a:xfrm>
              <a:prstGeom prst="rect">
                <a:avLst/>
              </a:prstGeom>
              <a:blipFill>
                <a:blip r:embed="rId2"/>
                <a:stretch>
                  <a:fillRect b="-337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1DAA3C41-4B77-4BA2-926D-CFB13F60DC15}"/>
                  </a:ext>
                </a:extLst>
              </p:cNvPr>
              <p:cNvSpPr/>
              <p:nvPr/>
            </p:nvSpPr>
            <p:spPr>
              <a:xfrm>
                <a:off x="261854" y="3308708"/>
                <a:ext cx="4932947" cy="1586075"/>
              </a:xfrm>
              <a:prstGeom prst="rect">
                <a:avLst/>
              </a:prstGeom>
            </p:spPr>
            <p:txBody>
              <a:bodyPr wrap="square">
                <a:spAutoFit/>
              </a:bodyPr>
              <a:lstStyle/>
              <a:p>
                <a:pPr algn="ctr">
                  <a:lnSpc>
                    <a:spcPct val="150000"/>
                  </a:lnSpc>
                  <a:spcAft>
                    <a:spcPts val="800"/>
                  </a:spcAft>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ea typeface="等线" panose="02010600030101010101" pitchFamily="2" charset="-122"/>
                              <a:cs typeface="Times New Roman" panose="02020603050405020304" pitchFamily="18" charset="0"/>
                            </a:rPr>
                          </m:ctrlPr>
                        </m:sSubPr>
                        <m:e>
                          <m:r>
                            <a:rPr lang="en-US" i="1">
                              <a:latin typeface="Cambria Math" panose="02040503050406030204" pitchFamily="18" charset="0"/>
                              <a:ea typeface="等线" panose="02010600030101010101" pitchFamily="2" charset="-122"/>
                              <a:cs typeface="Times New Roman" panose="02020603050405020304" pitchFamily="18" charset="0"/>
                            </a:rPr>
                            <m:t>𝑀𝑉</m:t>
                          </m:r>
                        </m:e>
                        <m:sub>
                          <m:r>
                            <a:rPr lang="en-US" i="1">
                              <a:latin typeface="Cambria Math" panose="02040503050406030204" pitchFamily="18" charset="0"/>
                              <a:ea typeface="等线" panose="02010600030101010101" pitchFamily="2" charset="-122"/>
                              <a:cs typeface="Times New Roman" panose="02020603050405020304" pitchFamily="18" charset="0"/>
                            </a:rPr>
                            <m:t>(</m:t>
                          </m:r>
                          <m:r>
                            <a:rPr lang="en-US" i="1">
                              <a:latin typeface="Cambria Math" panose="02040503050406030204" pitchFamily="18" charset="0"/>
                              <a:ea typeface="等线" panose="02010600030101010101" pitchFamily="2" charset="-122"/>
                              <a:cs typeface="Times New Roman" panose="02020603050405020304" pitchFamily="18" charset="0"/>
                            </a:rPr>
                            <m:t>𝑛</m:t>
                          </m:r>
                          <m:r>
                            <a:rPr lang="en-US" i="1">
                              <a:latin typeface="Cambria Math" panose="02040503050406030204" pitchFamily="18" charset="0"/>
                              <a:ea typeface="等线" panose="02010600030101010101" pitchFamily="2" charset="-122"/>
                              <a:cs typeface="Times New Roman" panose="02020603050405020304" pitchFamily="18" charset="0"/>
                            </a:rPr>
                            <m:t>)</m:t>
                          </m:r>
                        </m:sub>
                      </m:sSub>
                      <m:d>
                        <m:dPr>
                          <m:ctrlPr>
                            <a:rPr lang="en-US" i="1">
                              <a:latin typeface="Cambria Math" panose="02040503050406030204" pitchFamily="18" charset="0"/>
                              <a:ea typeface="等线" panose="02010600030101010101" pitchFamily="2" charset="-122"/>
                              <a:cs typeface="Times New Roman" panose="02020603050405020304" pitchFamily="18" charset="0"/>
                            </a:rPr>
                          </m:ctrlPr>
                        </m:dPr>
                        <m:e>
                          <m:sSubSup>
                            <m:sSubSupPr>
                              <m:ctrlPr>
                                <a:rPr lang="en-US" i="1">
                                  <a:latin typeface="Cambria Math" panose="02040503050406030204" pitchFamily="18" charset="0"/>
                                  <a:ea typeface="等线" panose="02010600030101010101" pitchFamily="2" charset="-122"/>
                                  <a:cs typeface="Times New Roman" panose="02020603050405020304" pitchFamily="18" charset="0"/>
                                </a:rPr>
                              </m:ctrlPr>
                            </m:sSubSupPr>
                            <m:e>
                              <m:r>
                                <a:rPr lang="en-US" i="1">
                                  <a:latin typeface="Cambria Math" panose="02040503050406030204" pitchFamily="18" charset="0"/>
                                  <a:ea typeface="等线" panose="02010600030101010101" pitchFamily="2" charset="-122"/>
                                  <a:cs typeface="Times New Roman" panose="02020603050405020304" pitchFamily="18" charset="0"/>
                                </a:rPr>
                                <m:t>𝑃</m:t>
                              </m:r>
                            </m:e>
                            <m:sub>
                              <m:r>
                                <a:rPr lang="en-US" i="1">
                                  <a:latin typeface="Cambria Math" panose="02040503050406030204" pitchFamily="18" charset="0"/>
                                  <a:ea typeface="等线" panose="02010600030101010101" pitchFamily="2" charset="-122"/>
                                  <a:cs typeface="Times New Roman" panose="02020603050405020304" pitchFamily="18" charset="0"/>
                                </a:rPr>
                                <m:t>𝑡</m:t>
                              </m:r>
                            </m:sub>
                            <m:sup>
                              <m:r>
                                <a:rPr lang="en-US" i="1">
                                  <a:latin typeface="Cambria Math" panose="02040503050406030204" pitchFamily="18" charset="0"/>
                                  <a:ea typeface="等线" panose="02010600030101010101" pitchFamily="2" charset="-122"/>
                                  <a:cs typeface="Times New Roman" panose="02020603050405020304" pitchFamily="18" charset="0"/>
                                </a:rPr>
                                <m:t>∗</m:t>
                              </m:r>
                            </m:sup>
                          </m:sSubSup>
                          <m:r>
                            <a:rPr lang="en-US" i="1">
                              <a:latin typeface="Cambria Math" panose="02040503050406030204" pitchFamily="18" charset="0"/>
                              <a:ea typeface="等线" panose="02010600030101010101" pitchFamily="2" charset="-122"/>
                              <a:cs typeface="Times New Roman" panose="02020603050405020304" pitchFamily="18" charset="0"/>
                            </a:rPr>
                            <m:t>−</m:t>
                          </m:r>
                          <m:sSubSup>
                            <m:sSubSupPr>
                              <m:ctrlPr>
                                <a:rPr lang="en-US" i="1">
                                  <a:latin typeface="Cambria Math" panose="02040503050406030204" pitchFamily="18" charset="0"/>
                                  <a:ea typeface="等线" panose="02010600030101010101" pitchFamily="2" charset="-122"/>
                                  <a:cs typeface="Times New Roman" panose="02020603050405020304" pitchFamily="18" charset="0"/>
                                </a:rPr>
                              </m:ctrlPr>
                            </m:sSubSupPr>
                            <m:e>
                              <m:r>
                                <a:rPr lang="en-US" i="1">
                                  <a:latin typeface="Cambria Math" panose="02040503050406030204" pitchFamily="18" charset="0"/>
                                  <a:ea typeface="等线" panose="02010600030101010101" pitchFamily="2" charset="-122"/>
                                  <a:cs typeface="Times New Roman" panose="02020603050405020304" pitchFamily="18" charset="0"/>
                                </a:rPr>
                                <m:t>𝑃</m:t>
                              </m:r>
                            </m:e>
                            <m:sub>
                              <m:r>
                                <a:rPr lang="en-US" i="1">
                                  <a:latin typeface="Cambria Math" panose="02040503050406030204" pitchFamily="18" charset="0"/>
                                  <a:ea typeface="等线" panose="02010600030101010101" pitchFamily="2" charset="-122"/>
                                  <a:cs typeface="Times New Roman" panose="02020603050405020304" pitchFamily="18" charset="0"/>
                                </a:rPr>
                                <m:t>𝑡</m:t>
                              </m:r>
                              <m:r>
                                <a:rPr lang="en-US" i="1">
                                  <a:latin typeface="Cambria Math" panose="02040503050406030204" pitchFamily="18" charset="0"/>
                                  <a:ea typeface="等线" panose="02010600030101010101" pitchFamily="2" charset="-122"/>
                                  <a:cs typeface="Times New Roman" panose="02020603050405020304" pitchFamily="18" charset="0"/>
                                </a:rPr>
                                <m:t>−1</m:t>
                              </m:r>
                            </m:sub>
                            <m:sup>
                              <m:r>
                                <a:rPr lang="en-US" i="1">
                                  <a:latin typeface="Cambria Math" panose="02040503050406030204" pitchFamily="18" charset="0"/>
                                  <a:ea typeface="等线" panose="02010600030101010101" pitchFamily="2" charset="-122"/>
                                  <a:cs typeface="Times New Roman" panose="02020603050405020304" pitchFamily="18" charset="0"/>
                                </a:rPr>
                                <m:t>∗</m:t>
                              </m:r>
                            </m:sup>
                          </m:sSubSup>
                        </m:e>
                      </m:d>
                      <m:r>
                        <a:rPr lang="en-US" i="1">
                          <a:latin typeface="Cambria Math" panose="02040503050406030204" pitchFamily="18" charset="0"/>
                          <a:ea typeface="等线" panose="02010600030101010101" pitchFamily="2" charset="-122"/>
                          <a:cs typeface="Times New Roman" panose="02020603050405020304" pitchFamily="18" charset="0"/>
                        </a:rPr>
                        <m:t>−</m:t>
                      </m:r>
                      <m:sSub>
                        <m:sSubPr>
                          <m:ctrlPr>
                            <a:rPr lang="en-US" i="1">
                              <a:latin typeface="Cambria Math" panose="02040503050406030204" pitchFamily="18" charset="0"/>
                              <a:ea typeface="等线" panose="02010600030101010101" pitchFamily="2" charset="-122"/>
                              <a:cs typeface="Times New Roman" panose="02020603050405020304" pitchFamily="18" charset="0"/>
                            </a:rPr>
                          </m:ctrlPr>
                        </m:sSubPr>
                        <m:e>
                          <m:r>
                            <a:rPr lang="en-US" i="1">
                              <a:latin typeface="Cambria Math" panose="02040503050406030204" pitchFamily="18" charset="0"/>
                              <a:ea typeface="等线" panose="02010600030101010101" pitchFamily="2" charset="-122"/>
                              <a:cs typeface="Times New Roman" panose="02020603050405020304" pitchFamily="18" charset="0"/>
                            </a:rPr>
                            <m:t>𝑀𝑉</m:t>
                          </m:r>
                        </m:e>
                        <m:sub>
                          <m:r>
                            <a:rPr lang="en-US" i="1">
                              <a:latin typeface="Cambria Math" panose="02040503050406030204" pitchFamily="18" charset="0"/>
                              <a:ea typeface="等线" panose="02010600030101010101" pitchFamily="2" charset="-122"/>
                              <a:cs typeface="Times New Roman" panose="02020603050405020304" pitchFamily="18" charset="0"/>
                            </a:rPr>
                            <m:t>(</m:t>
                          </m:r>
                          <m:r>
                            <a:rPr lang="en-US" i="1">
                              <a:latin typeface="Cambria Math" panose="02040503050406030204" pitchFamily="18" charset="0"/>
                              <a:ea typeface="等线" panose="02010600030101010101" pitchFamily="2" charset="-122"/>
                              <a:cs typeface="Times New Roman" panose="02020603050405020304" pitchFamily="18" charset="0"/>
                            </a:rPr>
                            <m:t>𝑛</m:t>
                          </m:r>
                          <m:r>
                            <a:rPr lang="en-US" i="1">
                              <a:latin typeface="Cambria Math" panose="02040503050406030204" pitchFamily="18" charset="0"/>
                              <a:ea typeface="等线" panose="02010600030101010101" pitchFamily="2" charset="-122"/>
                              <a:cs typeface="Times New Roman" panose="02020603050405020304" pitchFamily="18" charset="0"/>
                            </a:rPr>
                            <m:t>)</m:t>
                          </m:r>
                        </m:sub>
                      </m:sSub>
                      <m:d>
                        <m:dPr>
                          <m:ctrlPr>
                            <a:rPr lang="en-US" i="1">
                              <a:latin typeface="Cambria Math" panose="02040503050406030204" pitchFamily="18" charset="0"/>
                              <a:ea typeface="等线" panose="02010600030101010101" pitchFamily="2" charset="-122"/>
                              <a:cs typeface="Times New Roman" panose="02020603050405020304" pitchFamily="18" charset="0"/>
                            </a:rPr>
                          </m:ctrlPr>
                        </m:dPr>
                        <m:e>
                          <m:sSub>
                            <m:sSubPr>
                              <m:ctrlPr>
                                <a:rPr lang="en-US" i="1">
                                  <a:latin typeface="Cambria Math" panose="02040503050406030204" pitchFamily="18" charset="0"/>
                                  <a:ea typeface="等线" panose="02010600030101010101" pitchFamily="2" charset="-122"/>
                                  <a:cs typeface="Times New Roman" panose="02020603050405020304" pitchFamily="18" charset="0"/>
                                </a:rPr>
                              </m:ctrlPr>
                            </m:sSubPr>
                            <m:e>
                              <m:r>
                                <a:rPr lang="en-US" i="1">
                                  <a:latin typeface="Cambria Math" panose="02040503050406030204" pitchFamily="18" charset="0"/>
                                  <a:ea typeface="等线" panose="02010600030101010101" pitchFamily="2" charset="-122"/>
                                  <a:cs typeface="Times New Roman" panose="02020603050405020304" pitchFamily="18" charset="0"/>
                                </a:rPr>
                                <m:t>𝑃</m:t>
                              </m:r>
                            </m:e>
                            <m:sub>
                              <m:r>
                                <a:rPr lang="en-US" i="1">
                                  <a:latin typeface="Cambria Math" panose="02040503050406030204" pitchFamily="18" charset="0"/>
                                  <a:ea typeface="等线" panose="02010600030101010101" pitchFamily="2" charset="-122"/>
                                  <a:cs typeface="Times New Roman" panose="02020603050405020304" pitchFamily="18" charset="0"/>
                                </a:rPr>
                                <m:t>𝑡</m:t>
                              </m:r>
                              <m:r>
                                <a:rPr lang="en-US" i="1">
                                  <a:latin typeface="Cambria Math" panose="02040503050406030204" pitchFamily="18" charset="0"/>
                                  <a:ea typeface="等线" panose="02010600030101010101" pitchFamily="2" charset="-122"/>
                                  <a:cs typeface="Times New Roman" panose="02020603050405020304" pitchFamily="18" charset="0"/>
                                </a:rPr>
                                <m:t>−1</m:t>
                              </m:r>
                            </m:sub>
                          </m:sSub>
                          <m:r>
                            <a:rPr lang="en-US" i="1">
                              <a:latin typeface="Cambria Math" panose="02040503050406030204" pitchFamily="18" charset="0"/>
                              <a:ea typeface="等线" panose="02010600030101010101" pitchFamily="2" charset="-122"/>
                              <a:cs typeface="Times New Roman" panose="02020603050405020304" pitchFamily="18" charset="0"/>
                            </a:rPr>
                            <m:t>−</m:t>
                          </m:r>
                          <m:sSub>
                            <m:sSubPr>
                              <m:ctrlPr>
                                <a:rPr lang="en-US" i="1">
                                  <a:latin typeface="Cambria Math" panose="02040503050406030204" pitchFamily="18" charset="0"/>
                                  <a:ea typeface="等线" panose="02010600030101010101" pitchFamily="2" charset="-122"/>
                                  <a:cs typeface="Times New Roman" panose="02020603050405020304" pitchFamily="18" charset="0"/>
                                </a:rPr>
                              </m:ctrlPr>
                            </m:sSubPr>
                            <m:e>
                              <m:r>
                                <a:rPr lang="en-US" i="1">
                                  <a:latin typeface="Cambria Math" panose="02040503050406030204" pitchFamily="18" charset="0"/>
                                  <a:ea typeface="等线" panose="02010600030101010101" pitchFamily="2" charset="-122"/>
                                  <a:cs typeface="Times New Roman" panose="02020603050405020304" pitchFamily="18" charset="0"/>
                                </a:rPr>
                                <m:t>𝑃</m:t>
                              </m:r>
                            </m:e>
                            <m:sub>
                              <m:r>
                                <a:rPr lang="en-US" i="1">
                                  <a:latin typeface="Cambria Math" panose="02040503050406030204" pitchFamily="18" charset="0"/>
                                  <a:ea typeface="等线" panose="02010600030101010101" pitchFamily="2" charset="-122"/>
                                  <a:cs typeface="Times New Roman" panose="02020603050405020304" pitchFamily="18" charset="0"/>
                                </a:rPr>
                                <m:t>𝑡</m:t>
                              </m:r>
                              <m:r>
                                <a:rPr lang="en-US" i="1">
                                  <a:latin typeface="Cambria Math" panose="02040503050406030204" pitchFamily="18" charset="0"/>
                                  <a:ea typeface="等线" panose="02010600030101010101" pitchFamily="2" charset="-122"/>
                                  <a:cs typeface="Times New Roman" panose="02020603050405020304" pitchFamily="18" charset="0"/>
                                </a:rPr>
                                <m:t>−2</m:t>
                              </m:r>
                            </m:sub>
                          </m:sSub>
                        </m:e>
                      </m:d>
                      <m:r>
                        <a:rPr lang="en-US" i="1">
                          <a:latin typeface="Cambria Math" panose="02040503050406030204" pitchFamily="18" charset="0"/>
                          <a:ea typeface="等线" panose="02010600030101010101" pitchFamily="2" charset="-122"/>
                          <a:cs typeface="Times New Roman" panose="02020603050405020304" pitchFamily="18" charset="0"/>
                        </a:rPr>
                        <m:t>&gt;0</m:t>
                      </m:r>
                    </m:oMath>
                  </m:oMathPara>
                </a14:m>
                <a:endParaRPr lang="en-US" sz="2400" dirty="0">
                  <a:effectLst/>
                  <a:latin typeface="等线" panose="02010600030101010101" pitchFamily="2" charset="-122"/>
                  <a:ea typeface="等线" panose="02010600030101010101" pitchFamily="2" charset="-122"/>
                  <a:cs typeface="Arial" panose="020B0604020202020204" pitchFamily="34" charset="0"/>
                </a:endParaRPr>
              </a:p>
              <a:p>
                <a:pPr>
                  <a:lnSpc>
                    <a:spcPct val="150000"/>
                  </a:lnSpc>
                  <a:spcAft>
                    <a:spcPts val="800"/>
                  </a:spcAft>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ea typeface="等线" panose="02010600030101010101" pitchFamily="2" charset="-122"/>
                          <a:cs typeface="Times New Roman" panose="02020603050405020304" pitchFamily="18" charset="0"/>
                        </a:rPr>
                        <m:t>⇓</m:t>
                      </m:r>
                      <m:sSub>
                        <m:sSubPr>
                          <m:ctrlPr>
                            <a:rPr lang="en-US" i="1">
                              <a:latin typeface="Cambria Math" panose="02040503050406030204" pitchFamily="18" charset="0"/>
                              <a:ea typeface="等线" panose="02010600030101010101" pitchFamily="2" charset="-122"/>
                              <a:cs typeface="Times New Roman" panose="02020603050405020304" pitchFamily="18" charset="0"/>
                            </a:rPr>
                          </m:ctrlPr>
                        </m:sSubPr>
                        <m:e>
                          <m:r>
                            <a:rPr lang="en-US" i="1">
                              <a:latin typeface="Cambria Math" panose="02040503050406030204" pitchFamily="18" charset="0"/>
                              <a:ea typeface="等线" panose="02010600030101010101" pitchFamily="2" charset="-122"/>
                              <a:cs typeface="Times New Roman" panose="02020603050405020304" pitchFamily="18" charset="0"/>
                            </a:rPr>
                            <m:t>𝑝</m:t>
                          </m:r>
                        </m:e>
                        <m:sub>
                          <m:r>
                            <a:rPr lang="en-US" i="1">
                              <a:latin typeface="Cambria Math" panose="02040503050406030204" pitchFamily="18" charset="0"/>
                              <a:ea typeface="等线" panose="02010600030101010101" pitchFamily="2" charset="-122"/>
                              <a:cs typeface="Times New Roman" panose="02020603050405020304" pitchFamily="18" charset="0"/>
                            </a:rPr>
                            <m:t>1</m:t>
                          </m:r>
                        </m:sub>
                      </m:sSub>
                    </m:oMath>
                  </m:oMathPara>
                </a14:m>
                <a:endParaRPr lang="en-US" sz="2400" dirty="0">
                  <a:effectLst/>
                  <a:latin typeface="等线" panose="02010600030101010101" pitchFamily="2" charset="-122"/>
                  <a:ea typeface="等线" panose="02010600030101010101" pitchFamily="2" charset="-122"/>
                  <a:cs typeface="Arial" panose="020B0604020202020204" pitchFamily="34" charset="0"/>
                </a:endParaRPr>
              </a:p>
              <a:p>
                <a:pPr algn="ctr">
                  <a:lnSpc>
                    <a:spcPct val="150000"/>
                  </a:lnSpc>
                  <a:spcAft>
                    <a:spcPts val="800"/>
                  </a:spcAft>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ea typeface="等线" panose="02010600030101010101" pitchFamily="2" charset="-122"/>
                              <a:cs typeface="Times New Roman" panose="02020603050405020304" pitchFamily="18" charset="0"/>
                            </a:rPr>
                          </m:ctrlPr>
                        </m:sSubPr>
                        <m:e>
                          <m:r>
                            <a:rPr lang="en-US" i="1">
                              <a:latin typeface="Cambria Math" panose="02040503050406030204" pitchFamily="18" charset="0"/>
                              <a:ea typeface="等线" panose="02010600030101010101" pitchFamily="2" charset="-122"/>
                              <a:cs typeface="Times New Roman" panose="02020603050405020304" pitchFamily="18" charset="0"/>
                            </a:rPr>
                            <m:t>𝑀𝑉</m:t>
                          </m:r>
                        </m:e>
                        <m:sub>
                          <m:r>
                            <a:rPr lang="en-US" i="1">
                              <a:latin typeface="Cambria Math" panose="02040503050406030204" pitchFamily="18" charset="0"/>
                              <a:ea typeface="等线" panose="02010600030101010101" pitchFamily="2" charset="-122"/>
                              <a:cs typeface="Times New Roman" panose="02020603050405020304" pitchFamily="18" charset="0"/>
                            </a:rPr>
                            <m:t>(</m:t>
                          </m:r>
                          <m:r>
                            <a:rPr lang="en-US" i="1">
                              <a:latin typeface="Cambria Math" panose="02040503050406030204" pitchFamily="18" charset="0"/>
                              <a:ea typeface="等线" panose="02010600030101010101" pitchFamily="2" charset="-122"/>
                              <a:cs typeface="Times New Roman" panose="02020603050405020304" pitchFamily="18" charset="0"/>
                            </a:rPr>
                            <m:t>𝑛</m:t>
                          </m:r>
                          <m:r>
                            <a:rPr lang="en-US" i="1">
                              <a:latin typeface="Cambria Math" panose="02040503050406030204" pitchFamily="18" charset="0"/>
                              <a:ea typeface="等线" panose="02010600030101010101" pitchFamily="2" charset="-122"/>
                              <a:cs typeface="Times New Roman" panose="02020603050405020304" pitchFamily="18" charset="0"/>
                            </a:rPr>
                            <m:t>)</m:t>
                          </m:r>
                        </m:sub>
                      </m:sSub>
                      <m:d>
                        <m:dPr>
                          <m:ctrlPr>
                            <a:rPr lang="en-US" i="1">
                              <a:latin typeface="Cambria Math" panose="02040503050406030204" pitchFamily="18" charset="0"/>
                              <a:ea typeface="等线" panose="02010600030101010101" pitchFamily="2" charset="-122"/>
                              <a:cs typeface="Times New Roman" panose="02020603050405020304" pitchFamily="18" charset="0"/>
                            </a:rPr>
                          </m:ctrlPr>
                        </m:dPr>
                        <m:e>
                          <m:sSub>
                            <m:sSubPr>
                              <m:ctrlPr>
                                <a:rPr lang="en-US" i="1">
                                  <a:latin typeface="Cambria Math" panose="02040503050406030204" pitchFamily="18" charset="0"/>
                                  <a:ea typeface="等线" panose="02010600030101010101" pitchFamily="2" charset="-122"/>
                                  <a:cs typeface="Times New Roman" panose="02020603050405020304" pitchFamily="18" charset="0"/>
                                </a:rPr>
                              </m:ctrlPr>
                            </m:sSubPr>
                            <m:e>
                              <m:r>
                                <a:rPr lang="en-US" i="1">
                                  <a:latin typeface="Cambria Math" panose="02040503050406030204" pitchFamily="18" charset="0"/>
                                  <a:ea typeface="等线" panose="02010600030101010101" pitchFamily="2" charset="-122"/>
                                  <a:cs typeface="Times New Roman" panose="02020603050405020304" pitchFamily="18" charset="0"/>
                                </a:rPr>
                                <m:t>𝑃</m:t>
                              </m:r>
                            </m:e>
                            <m:sub>
                              <m:r>
                                <a:rPr lang="en-US" i="1">
                                  <a:latin typeface="Cambria Math" panose="02040503050406030204" pitchFamily="18" charset="0"/>
                                  <a:ea typeface="等线" panose="02010600030101010101" pitchFamily="2" charset="-122"/>
                                  <a:cs typeface="Times New Roman" panose="02020603050405020304" pitchFamily="18" charset="0"/>
                                </a:rPr>
                                <m:t>𝑡</m:t>
                              </m:r>
                            </m:sub>
                          </m:sSub>
                          <m:r>
                            <a:rPr lang="en-US" i="1">
                              <a:latin typeface="Cambria Math" panose="02040503050406030204" pitchFamily="18" charset="0"/>
                              <a:ea typeface="等线" panose="02010600030101010101" pitchFamily="2" charset="-122"/>
                              <a:cs typeface="Times New Roman" panose="02020603050405020304" pitchFamily="18" charset="0"/>
                            </a:rPr>
                            <m:t>−</m:t>
                          </m:r>
                          <m:sSub>
                            <m:sSubPr>
                              <m:ctrlPr>
                                <a:rPr lang="en-US" i="1">
                                  <a:latin typeface="Cambria Math" panose="02040503050406030204" pitchFamily="18" charset="0"/>
                                  <a:ea typeface="等线" panose="02010600030101010101" pitchFamily="2" charset="-122"/>
                                  <a:cs typeface="Times New Roman" panose="02020603050405020304" pitchFamily="18" charset="0"/>
                                </a:rPr>
                              </m:ctrlPr>
                            </m:sSubPr>
                            <m:e>
                              <m:r>
                                <a:rPr lang="en-US" i="1">
                                  <a:latin typeface="Cambria Math" panose="02040503050406030204" pitchFamily="18" charset="0"/>
                                  <a:ea typeface="等线" panose="02010600030101010101" pitchFamily="2" charset="-122"/>
                                  <a:cs typeface="Times New Roman" panose="02020603050405020304" pitchFamily="18" charset="0"/>
                                </a:rPr>
                                <m:t>𝑃</m:t>
                              </m:r>
                            </m:e>
                            <m:sub>
                              <m:r>
                                <a:rPr lang="en-US" i="1">
                                  <a:latin typeface="Cambria Math" panose="02040503050406030204" pitchFamily="18" charset="0"/>
                                  <a:ea typeface="等线" panose="02010600030101010101" pitchFamily="2" charset="-122"/>
                                  <a:cs typeface="Times New Roman" panose="02020603050405020304" pitchFamily="18" charset="0"/>
                                </a:rPr>
                                <m:t>𝑡</m:t>
                              </m:r>
                              <m:r>
                                <a:rPr lang="en-US" i="1">
                                  <a:latin typeface="Cambria Math" panose="02040503050406030204" pitchFamily="18" charset="0"/>
                                  <a:ea typeface="等线" panose="02010600030101010101" pitchFamily="2" charset="-122"/>
                                  <a:cs typeface="Times New Roman" panose="02020603050405020304" pitchFamily="18" charset="0"/>
                                </a:rPr>
                                <m:t>−1</m:t>
                              </m:r>
                            </m:sub>
                          </m:sSub>
                        </m:e>
                      </m:d>
                      <m:r>
                        <a:rPr lang="en-US" i="1">
                          <a:latin typeface="Cambria Math" panose="02040503050406030204" pitchFamily="18" charset="0"/>
                          <a:ea typeface="等线" panose="02010600030101010101" pitchFamily="2" charset="-122"/>
                          <a:cs typeface="Times New Roman" panose="02020603050405020304" pitchFamily="18" charset="0"/>
                        </a:rPr>
                        <m:t>−</m:t>
                      </m:r>
                      <m:sSub>
                        <m:sSubPr>
                          <m:ctrlPr>
                            <a:rPr lang="en-US" i="1">
                              <a:latin typeface="Cambria Math" panose="02040503050406030204" pitchFamily="18" charset="0"/>
                              <a:ea typeface="等线" panose="02010600030101010101" pitchFamily="2" charset="-122"/>
                              <a:cs typeface="Times New Roman" panose="02020603050405020304" pitchFamily="18" charset="0"/>
                            </a:rPr>
                          </m:ctrlPr>
                        </m:sSubPr>
                        <m:e>
                          <m:r>
                            <a:rPr lang="en-US" i="1">
                              <a:latin typeface="Cambria Math" panose="02040503050406030204" pitchFamily="18" charset="0"/>
                              <a:ea typeface="等线" panose="02010600030101010101" pitchFamily="2" charset="-122"/>
                              <a:cs typeface="Times New Roman" panose="02020603050405020304" pitchFamily="18" charset="0"/>
                            </a:rPr>
                            <m:t>𝑀𝑉</m:t>
                          </m:r>
                        </m:e>
                        <m:sub>
                          <m:r>
                            <a:rPr lang="en-US" i="1">
                              <a:latin typeface="Cambria Math" panose="02040503050406030204" pitchFamily="18" charset="0"/>
                              <a:ea typeface="等线" panose="02010600030101010101" pitchFamily="2" charset="-122"/>
                              <a:cs typeface="Times New Roman" panose="02020603050405020304" pitchFamily="18" charset="0"/>
                            </a:rPr>
                            <m:t>(</m:t>
                          </m:r>
                          <m:r>
                            <a:rPr lang="en-US" i="1">
                              <a:latin typeface="Cambria Math" panose="02040503050406030204" pitchFamily="18" charset="0"/>
                              <a:ea typeface="等线" panose="02010600030101010101" pitchFamily="2" charset="-122"/>
                              <a:cs typeface="Times New Roman" panose="02020603050405020304" pitchFamily="18" charset="0"/>
                            </a:rPr>
                            <m:t>𝑛</m:t>
                          </m:r>
                          <m:r>
                            <a:rPr lang="en-US" i="1">
                              <a:latin typeface="Cambria Math" panose="02040503050406030204" pitchFamily="18" charset="0"/>
                              <a:ea typeface="等线" panose="02010600030101010101" pitchFamily="2" charset="-122"/>
                              <a:cs typeface="Times New Roman" panose="02020603050405020304" pitchFamily="18" charset="0"/>
                            </a:rPr>
                            <m:t>)</m:t>
                          </m:r>
                        </m:sub>
                      </m:sSub>
                      <m:d>
                        <m:dPr>
                          <m:ctrlPr>
                            <a:rPr lang="en-US" i="1">
                              <a:latin typeface="Cambria Math" panose="02040503050406030204" pitchFamily="18" charset="0"/>
                              <a:ea typeface="等线" panose="02010600030101010101" pitchFamily="2" charset="-122"/>
                              <a:cs typeface="Times New Roman" panose="02020603050405020304" pitchFamily="18" charset="0"/>
                            </a:rPr>
                          </m:ctrlPr>
                        </m:dPr>
                        <m:e>
                          <m:sSub>
                            <m:sSubPr>
                              <m:ctrlPr>
                                <a:rPr lang="en-US" i="1">
                                  <a:latin typeface="Cambria Math" panose="02040503050406030204" pitchFamily="18" charset="0"/>
                                  <a:ea typeface="等线" panose="02010600030101010101" pitchFamily="2" charset="-122"/>
                                  <a:cs typeface="Times New Roman" panose="02020603050405020304" pitchFamily="18" charset="0"/>
                                </a:rPr>
                              </m:ctrlPr>
                            </m:sSubPr>
                            <m:e>
                              <m:r>
                                <a:rPr lang="en-US" i="1">
                                  <a:latin typeface="Cambria Math" panose="02040503050406030204" pitchFamily="18" charset="0"/>
                                  <a:ea typeface="等线" panose="02010600030101010101" pitchFamily="2" charset="-122"/>
                                  <a:cs typeface="Times New Roman" panose="02020603050405020304" pitchFamily="18" charset="0"/>
                                </a:rPr>
                                <m:t>𝑃</m:t>
                              </m:r>
                            </m:e>
                            <m:sub>
                              <m:r>
                                <a:rPr lang="en-US" i="1">
                                  <a:latin typeface="Cambria Math" panose="02040503050406030204" pitchFamily="18" charset="0"/>
                                  <a:ea typeface="等线" panose="02010600030101010101" pitchFamily="2" charset="-122"/>
                                  <a:cs typeface="Times New Roman" panose="02020603050405020304" pitchFamily="18" charset="0"/>
                                </a:rPr>
                                <m:t>𝑡</m:t>
                              </m:r>
                              <m:r>
                                <a:rPr lang="en-US" i="1">
                                  <a:latin typeface="Cambria Math" panose="02040503050406030204" pitchFamily="18" charset="0"/>
                                  <a:ea typeface="等线" panose="02010600030101010101" pitchFamily="2" charset="-122"/>
                                  <a:cs typeface="Times New Roman" panose="02020603050405020304" pitchFamily="18" charset="0"/>
                                </a:rPr>
                                <m:t>−1</m:t>
                              </m:r>
                            </m:sub>
                          </m:sSub>
                          <m:r>
                            <a:rPr lang="en-US" i="1">
                              <a:latin typeface="Cambria Math" panose="02040503050406030204" pitchFamily="18" charset="0"/>
                              <a:ea typeface="等线" panose="02010600030101010101" pitchFamily="2" charset="-122"/>
                              <a:cs typeface="Times New Roman" panose="02020603050405020304" pitchFamily="18" charset="0"/>
                            </a:rPr>
                            <m:t>−</m:t>
                          </m:r>
                          <m:sSub>
                            <m:sSubPr>
                              <m:ctrlPr>
                                <a:rPr lang="en-US" i="1">
                                  <a:latin typeface="Cambria Math" panose="02040503050406030204" pitchFamily="18" charset="0"/>
                                  <a:ea typeface="等线" panose="02010600030101010101" pitchFamily="2" charset="-122"/>
                                  <a:cs typeface="Times New Roman" panose="02020603050405020304" pitchFamily="18" charset="0"/>
                                </a:rPr>
                              </m:ctrlPr>
                            </m:sSubPr>
                            <m:e>
                              <m:r>
                                <a:rPr lang="en-US" i="1">
                                  <a:latin typeface="Cambria Math" panose="02040503050406030204" pitchFamily="18" charset="0"/>
                                  <a:ea typeface="等线" panose="02010600030101010101" pitchFamily="2" charset="-122"/>
                                  <a:cs typeface="Times New Roman" panose="02020603050405020304" pitchFamily="18" charset="0"/>
                                </a:rPr>
                                <m:t>𝑃</m:t>
                              </m:r>
                            </m:e>
                            <m:sub>
                              <m:r>
                                <a:rPr lang="en-US" i="1">
                                  <a:latin typeface="Cambria Math" panose="02040503050406030204" pitchFamily="18" charset="0"/>
                                  <a:ea typeface="等线" panose="02010600030101010101" pitchFamily="2" charset="-122"/>
                                  <a:cs typeface="Times New Roman" panose="02020603050405020304" pitchFamily="18" charset="0"/>
                                </a:rPr>
                                <m:t>𝑡</m:t>
                              </m:r>
                              <m:r>
                                <a:rPr lang="en-US" i="1">
                                  <a:latin typeface="Cambria Math" panose="02040503050406030204" pitchFamily="18" charset="0"/>
                                  <a:ea typeface="等线" panose="02010600030101010101" pitchFamily="2" charset="-122"/>
                                  <a:cs typeface="Times New Roman" panose="02020603050405020304" pitchFamily="18" charset="0"/>
                                </a:rPr>
                                <m:t>−2</m:t>
                              </m:r>
                            </m:sub>
                          </m:sSub>
                        </m:e>
                      </m:d>
                      <m:r>
                        <a:rPr lang="en-US" i="1">
                          <a:latin typeface="Cambria Math" panose="02040503050406030204" pitchFamily="18" charset="0"/>
                          <a:ea typeface="等线" panose="02010600030101010101" pitchFamily="2" charset="-122"/>
                          <a:cs typeface="Times New Roman" panose="02020603050405020304" pitchFamily="18" charset="0"/>
                        </a:rPr>
                        <m:t>&gt;0</m:t>
                      </m:r>
                    </m:oMath>
                  </m:oMathPara>
                </a14:m>
                <a:endParaRPr lang="en-US" sz="2400" dirty="0">
                  <a:effectLst/>
                  <a:latin typeface="等线" panose="02010600030101010101" pitchFamily="2" charset="-122"/>
                  <a:ea typeface="等线" panose="02010600030101010101" pitchFamily="2" charset="-122"/>
                  <a:cs typeface="Arial" panose="020B0604020202020204" pitchFamily="34" charset="0"/>
                </a:endParaRPr>
              </a:p>
            </p:txBody>
          </p:sp>
        </mc:Choice>
        <mc:Fallback xmlns="">
          <p:sp>
            <p:nvSpPr>
              <p:cNvPr id="4" name="矩形 3">
                <a:extLst>
                  <a:ext uri="{FF2B5EF4-FFF2-40B4-BE49-F238E27FC236}">
                    <a16:creationId xmlns:a16="http://schemas.microsoft.com/office/drawing/2014/main" xmlns="" id="{1DAA3C41-4B77-4BA2-926D-CFB13F60DC15}"/>
                  </a:ext>
                </a:extLst>
              </p:cNvPr>
              <p:cNvSpPr>
                <a:spLocks noRot="1" noChangeAspect="1" noMove="1" noResize="1" noEditPoints="1" noAdjustHandles="1" noChangeArrowheads="1" noChangeShapeType="1" noTextEdit="1"/>
              </p:cNvSpPr>
              <p:nvPr/>
            </p:nvSpPr>
            <p:spPr>
              <a:xfrm>
                <a:off x="261854" y="3308708"/>
                <a:ext cx="4932947" cy="1586075"/>
              </a:xfrm>
              <a:prstGeom prst="rect">
                <a:avLst/>
              </a:prstGeom>
              <a:blipFill>
                <a:blip r:embed="rId3"/>
                <a:stretch>
                  <a:fillRect b="-153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2B4E4705-E0E9-4AC2-97CC-F04A3F00ADB7}"/>
                  </a:ext>
                </a:extLst>
              </p:cNvPr>
              <p:cNvSpPr/>
              <p:nvPr/>
            </p:nvSpPr>
            <p:spPr>
              <a:xfrm>
                <a:off x="261854" y="5009671"/>
                <a:ext cx="4932947" cy="1128514"/>
              </a:xfrm>
              <a:prstGeom prst="rect">
                <a:avLst/>
              </a:prstGeom>
            </p:spPr>
            <p:txBody>
              <a:bodyPr wrap="square">
                <a:spAutoFit/>
              </a:bodyPr>
              <a:lstStyle/>
              <a:p>
                <a:pPr>
                  <a:lnSpc>
                    <a:spcPct val="150000"/>
                  </a:lnSpc>
                  <a:spcAft>
                    <a:spcPts val="800"/>
                  </a:spcAft>
                </a:pPr>
                <a14:m>
                  <m:oMathPara xmlns:m="http://schemas.openxmlformats.org/officeDocument/2006/math">
                    <m:oMathParaPr>
                      <m:jc m:val="centerGroup"/>
                    </m:oMathParaPr>
                    <m:oMath xmlns:m="http://schemas.openxmlformats.org/officeDocument/2006/math">
                      <m:d>
                        <m:dPr>
                          <m:ctrlPr>
                            <a:rPr lang="en-US" i="1">
                              <a:latin typeface="Cambria Math" panose="02040503050406030204" pitchFamily="18" charset="0"/>
                              <a:ea typeface="等线" panose="02010600030101010101" pitchFamily="2" charset="-122"/>
                              <a:cs typeface="Times New Roman" panose="02020603050405020304" pitchFamily="18" charset="0"/>
                            </a:rPr>
                          </m:ctrlPr>
                        </m:dPr>
                        <m:e>
                          <m:sSub>
                            <m:sSubPr>
                              <m:ctrlPr>
                                <a:rPr lang="en-US" i="1">
                                  <a:latin typeface="Cambria Math" panose="02040503050406030204" pitchFamily="18" charset="0"/>
                                  <a:ea typeface="等线" panose="02010600030101010101" pitchFamily="2" charset="-122"/>
                                  <a:cs typeface="Times New Roman" panose="02020603050405020304" pitchFamily="18" charset="0"/>
                                </a:rPr>
                              </m:ctrlPr>
                            </m:sSubPr>
                            <m:e>
                              <m:r>
                                <a:rPr lang="en-US" i="1">
                                  <a:latin typeface="Cambria Math" panose="02040503050406030204" pitchFamily="18" charset="0"/>
                                  <a:ea typeface="等线" panose="02010600030101010101" pitchFamily="2" charset="-122"/>
                                  <a:cs typeface="Times New Roman" panose="02020603050405020304" pitchFamily="18" charset="0"/>
                                </a:rPr>
                                <m:t>𝑃</m:t>
                              </m:r>
                            </m:e>
                            <m:sub>
                              <m:r>
                                <a:rPr lang="en-US" i="1">
                                  <a:latin typeface="Cambria Math" panose="02040503050406030204" pitchFamily="18" charset="0"/>
                                  <a:ea typeface="等线" panose="02010600030101010101" pitchFamily="2" charset="-122"/>
                                  <a:cs typeface="Times New Roman" panose="02020603050405020304" pitchFamily="18" charset="0"/>
                                </a:rPr>
                                <m:t>𝑡</m:t>
                              </m:r>
                            </m:sub>
                          </m:sSub>
                          <m:r>
                            <a:rPr lang="en-US" i="1">
                              <a:latin typeface="Cambria Math" panose="02040503050406030204" pitchFamily="18" charset="0"/>
                              <a:ea typeface="等线" panose="02010600030101010101" pitchFamily="2" charset="-122"/>
                              <a:cs typeface="Times New Roman" panose="02020603050405020304" pitchFamily="18" charset="0"/>
                            </a:rPr>
                            <m:t>−</m:t>
                          </m:r>
                          <m:sSub>
                            <m:sSubPr>
                              <m:ctrlPr>
                                <a:rPr lang="en-US" i="1">
                                  <a:latin typeface="Cambria Math" panose="02040503050406030204" pitchFamily="18" charset="0"/>
                                  <a:ea typeface="等线" panose="02010600030101010101" pitchFamily="2" charset="-122"/>
                                  <a:cs typeface="Times New Roman" panose="02020603050405020304" pitchFamily="18" charset="0"/>
                                </a:rPr>
                              </m:ctrlPr>
                            </m:sSubPr>
                            <m:e>
                              <m:r>
                                <a:rPr lang="en-US" i="1">
                                  <a:latin typeface="Cambria Math" panose="02040503050406030204" pitchFamily="18" charset="0"/>
                                  <a:ea typeface="等线" panose="02010600030101010101" pitchFamily="2" charset="-122"/>
                                  <a:cs typeface="Times New Roman" panose="02020603050405020304" pitchFamily="18" charset="0"/>
                                </a:rPr>
                                <m:t>𝑃</m:t>
                              </m:r>
                            </m:e>
                            <m:sub>
                              <m:r>
                                <a:rPr lang="en-US" i="1">
                                  <a:latin typeface="Cambria Math" panose="02040503050406030204" pitchFamily="18" charset="0"/>
                                  <a:ea typeface="等线" panose="02010600030101010101" pitchFamily="2" charset="-122"/>
                                  <a:cs typeface="Times New Roman" panose="02020603050405020304" pitchFamily="18" charset="0"/>
                                </a:rPr>
                                <m:t>𝑡</m:t>
                              </m:r>
                              <m:r>
                                <a:rPr lang="en-US" i="1">
                                  <a:latin typeface="Cambria Math" panose="02040503050406030204" pitchFamily="18" charset="0"/>
                                  <a:ea typeface="等线" panose="02010600030101010101" pitchFamily="2" charset="-122"/>
                                  <a:cs typeface="Times New Roman" panose="02020603050405020304" pitchFamily="18" charset="0"/>
                                </a:rPr>
                                <m:t>−</m:t>
                              </m:r>
                              <m:r>
                                <a:rPr lang="en-US" i="1">
                                  <a:latin typeface="Cambria Math" panose="02040503050406030204" pitchFamily="18" charset="0"/>
                                  <a:ea typeface="等线" panose="02010600030101010101" pitchFamily="2" charset="-122"/>
                                  <a:cs typeface="Times New Roman" panose="02020603050405020304" pitchFamily="18" charset="0"/>
                                </a:rPr>
                                <m:t>𝑛</m:t>
                              </m:r>
                            </m:sub>
                          </m:sSub>
                        </m:e>
                      </m:d>
                      <m:r>
                        <a:rPr lang="en-US" i="1">
                          <a:latin typeface="Cambria Math" panose="02040503050406030204" pitchFamily="18" charset="0"/>
                          <a:ea typeface="等线" panose="02010600030101010101" pitchFamily="2" charset="-122"/>
                          <a:cs typeface="Times New Roman" panose="02020603050405020304" pitchFamily="18" charset="0"/>
                        </a:rPr>
                        <m:t>−</m:t>
                      </m:r>
                      <m:d>
                        <m:dPr>
                          <m:ctrlPr>
                            <a:rPr lang="en-US" i="1">
                              <a:latin typeface="Cambria Math" panose="02040503050406030204" pitchFamily="18" charset="0"/>
                              <a:ea typeface="等线" panose="02010600030101010101" pitchFamily="2" charset="-122"/>
                              <a:cs typeface="Times New Roman" panose="02020603050405020304" pitchFamily="18" charset="0"/>
                            </a:rPr>
                          </m:ctrlPr>
                        </m:dPr>
                        <m:e>
                          <m:sSub>
                            <m:sSubPr>
                              <m:ctrlPr>
                                <a:rPr lang="en-US" i="1">
                                  <a:latin typeface="Cambria Math" panose="02040503050406030204" pitchFamily="18" charset="0"/>
                                  <a:ea typeface="等线" panose="02010600030101010101" pitchFamily="2" charset="-122"/>
                                  <a:cs typeface="Times New Roman" panose="02020603050405020304" pitchFamily="18" charset="0"/>
                                </a:rPr>
                              </m:ctrlPr>
                            </m:sSubPr>
                            <m:e>
                              <m:r>
                                <a:rPr lang="en-US" i="1">
                                  <a:latin typeface="Cambria Math" panose="02040503050406030204" pitchFamily="18" charset="0"/>
                                  <a:ea typeface="等线" panose="02010600030101010101" pitchFamily="2" charset="-122"/>
                                  <a:cs typeface="Times New Roman" panose="02020603050405020304" pitchFamily="18" charset="0"/>
                                </a:rPr>
                                <m:t>𝑃</m:t>
                              </m:r>
                            </m:e>
                            <m:sub>
                              <m:r>
                                <a:rPr lang="en-US" i="1">
                                  <a:latin typeface="Cambria Math" panose="02040503050406030204" pitchFamily="18" charset="0"/>
                                  <a:ea typeface="等线" panose="02010600030101010101" pitchFamily="2" charset="-122"/>
                                  <a:cs typeface="Times New Roman" panose="02020603050405020304" pitchFamily="18" charset="0"/>
                                </a:rPr>
                                <m:t>𝑡</m:t>
                              </m:r>
                              <m:r>
                                <a:rPr lang="en-US" i="1">
                                  <a:latin typeface="Cambria Math" panose="02040503050406030204" pitchFamily="18" charset="0"/>
                                  <a:ea typeface="等线" panose="02010600030101010101" pitchFamily="2" charset="-122"/>
                                  <a:cs typeface="Times New Roman" panose="02020603050405020304" pitchFamily="18" charset="0"/>
                                </a:rPr>
                                <m:t>−1</m:t>
                              </m:r>
                            </m:sub>
                          </m:sSub>
                          <m:r>
                            <a:rPr lang="en-US" i="1">
                              <a:latin typeface="Cambria Math" panose="02040503050406030204" pitchFamily="18" charset="0"/>
                              <a:ea typeface="等线" panose="02010600030101010101" pitchFamily="2" charset="-122"/>
                              <a:cs typeface="Times New Roman" panose="02020603050405020304" pitchFamily="18" charset="0"/>
                            </a:rPr>
                            <m:t>−</m:t>
                          </m:r>
                          <m:sSub>
                            <m:sSubPr>
                              <m:ctrlPr>
                                <a:rPr lang="en-US" i="1">
                                  <a:latin typeface="Cambria Math" panose="02040503050406030204" pitchFamily="18" charset="0"/>
                                  <a:ea typeface="等线" panose="02010600030101010101" pitchFamily="2" charset="-122"/>
                                  <a:cs typeface="Times New Roman" panose="02020603050405020304" pitchFamily="18" charset="0"/>
                                </a:rPr>
                              </m:ctrlPr>
                            </m:sSubPr>
                            <m:e>
                              <m:r>
                                <a:rPr lang="en-US" i="1">
                                  <a:latin typeface="Cambria Math" panose="02040503050406030204" pitchFamily="18" charset="0"/>
                                  <a:ea typeface="等线" panose="02010600030101010101" pitchFamily="2" charset="-122"/>
                                  <a:cs typeface="Times New Roman" panose="02020603050405020304" pitchFamily="18" charset="0"/>
                                </a:rPr>
                                <m:t>𝑃</m:t>
                              </m:r>
                            </m:e>
                            <m:sub>
                              <m:r>
                                <a:rPr lang="en-US" i="1">
                                  <a:latin typeface="Cambria Math" panose="02040503050406030204" pitchFamily="18" charset="0"/>
                                  <a:ea typeface="等线" panose="02010600030101010101" pitchFamily="2" charset="-122"/>
                                  <a:cs typeface="Times New Roman" panose="02020603050405020304" pitchFamily="18" charset="0"/>
                                </a:rPr>
                                <m:t>𝑡</m:t>
                              </m:r>
                              <m:r>
                                <a:rPr lang="en-US" i="1">
                                  <a:latin typeface="Cambria Math" panose="02040503050406030204" pitchFamily="18" charset="0"/>
                                  <a:ea typeface="等线" panose="02010600030101010101" pitchFamily="2" charset="-122"/>
                                  <a:cs typeface="Times New Roman" panose="02020603050405020304" pitchFamily="18" charset="0"/>
                                </a:rPr>
                                <m:t>−</m:t>
                              </m:r>
                              <m:r>
                                <a:rPr lang="en-US" i="1">
                                  <a:latin typeface="Cambria Math" panose="02040503050406030204" pitchFamily="18" charset="0"/>
                                  <a:ea typeface="等线" panose="02010600030101010101" pitchFamily="2" charset="-122"/>
                                  <a:cs typeface="Times New Roman" panose="02020603050405020304" pitchFamily="18" charset="0"/>
                                </a:rPr>
                                <m:t>𝑛</m:t>
                              </m:r>
                              <m:r>
                                <a:rPr lang="en-US" i="1">
                                  <a:latin typeface="Cambria Math" panose="02040503050406030204" pitchFamily="18" charset="0"/>
                                  <a:ea typeface="等线" panose="02010600030101010101" pitchFamily="2" charset="-122"/>
                                  <a:cs typeface="Times New Roman" panose="02020603050405020304" pitchFamily="18" charset="0"/>
                                </a:rPr>
                                <m:t>−1</m:t>
                              </m:r>
                            </m:sub>
                          </m:sSub>
                        </m:e>
                      </m:d>
                      <m:r>
                        <a:rPr lang="en-US" i="1">
                          <a:latin typeface="Cambria Math" panose="02040503050406030204" pitchFamily="18" charset="0"/>
                          <a:ea typeface="等线" panose="02010600030101010101" pitchFamily="2" charset="-122"/>
                          <a:cs typeface="Times New Roman" panose="02020603050405020304" pitchFamily="18" charset="0"/>
                        </a:rPr>
                        <m:t>&gt;0</m:t>
                      </m:r>
                    </m:oMath>
                  </m:oMathPara>
                </a14:m>
                <a:endParaRPr lang="en-US" sz="2400" dirty="0">
                  <a:effectLst/>
                  <a:latin typeface="等线" panose="02010600030101010101" pitchFamily="2" charset="-122"/>
                  <a:ea typeface="等线" panose="02010600030101010101" pitchFamily="2" charset="-122"/>
                  <a:cs typeface="Arial" panose="020B0604020202020204" pitchFamily="34" charset="0"/>
                </a:endParaRPr>
              </a:p>
              <a:p>
                <a:pPr algn="ctr">
                  <a:lnSpc>
                    <a:spcPct val="150000"/>
                  </a:lnSpc>
                  <a:spcAft>
                    <a:spcPts val="800"/>
                  </a:spcAft>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ea typeface="等线" panose="02010600030101010101" pitchFamily="2" charset="-122"/>
                              <a:cs typeface="Times New Roman" panose="02020603050405020304" pitchFamily="18" charset="0"/>
                            </a:rPr>
                          </m:ctrlPr>
                        </m:sSubPr>
                        <m:e>
                          <m:r>
                            <a:rPr lang="en-US" i="1">
                              <a:latin typeface="Cambria Math" panose="02040503050406030204" pitchFamily="18" charset="0"/>
                              <a:ea typeface="等线" panose="02010600030101010101" pitchFamily="2" charset="-122"/>
                              <a:cs typeface="Times New Roman" panose="02020603050405020304" pitchFamily="18" charset="0"/>
                            </a:rPr>
                            <m:t>𝑃</m:t>
                          </m:r>
                        </m:e>
                        <m:sub>
                          <m:r>
                            <a:rPr lang="en-US" i="1">
                              <a:latin typeface="Cambria Math" panose="02040503050406030204" pitchFamily="18" charset="0"/>
                              <a:ea typeface="等线" panose="02010600030101010101" pitchFamily="2" charset="-122"/>
                              <a:cs typeface="Times New Roman" panose="02020603050405020304" pitchFamily="18" charset="0"/>
                            </a:rPr>
                            <m:t>𝑡</m:t>
                          </m:r>
                        </m:sub>
                      </m:sSub>
                      <m:r>
                        <a:rPr lang="en-US" i="1">
                          <a:latin typeface="Cambria Math" panose="02040503050406030204" pitchFamily="18" charset="0"/>
                          <a:ea typeface="等线" panose="02010600030101010101" pitchFamily="2" charset="-122"/>
                          <a:cs typeface="Times New Roman" panose="02020603050405020304" pitchFamily="18" charset="0"/>
                        </a:rPr>
                        <m:t>&gt;</m:t>
                      </m:r>
                      <m:sSub>
                        <m:sSubPr>
                          <m:ctrlPr>
                            <a:rPr lang="en-US" i="1">
                              <a:latin typeface="Cambria Math" panose="02040503050406030204" pitchFamily="18" charset="0"/>
                              <a:ea typeface="等线" panose="02010600030101010101" pitchFamily="2" charset="-122"/>
                              <a:cs typeface="Times New Roman" panose="02020603050405020304" pitchFamily="18" charset="0"/>
                            </a:rPr>
                          </m:ctrlPr>
                        </m:sSubPr>
                        <m:e>
                          <m:r>
                            <a:rPr lang="en-US" i="1">
                              <a:latin typeface="Cambria Math" panose="02040503050406030204" pitchFamily="18" charset="0"/>
                              <a:ea typeface="等线" panose="02010600030101010101" pitchFamily="2" charset="-122"/>
                              <a:cs typeface="Times New Roman" panose="02020603050405020304" pitchFamily="18" charset="0"/>
                            </a:rPr>
                            <m:t>𝑃</m:t>
                          </m:r>
                        </m:e>
                        <m:sub>
                          <m:r>
                            <a:rPr lang="en-US" i="1">
                              <a:latin typeface="Cambria Math" panose="02040503050406030204" pitchFamily="18" charset="0"/>
                              <a:ea typeface="等线" panose="02010600030101010101" pitchFamily="2" charset="-122"/>
                              <a:cs typeface="Times New Roman" panose="02020603050405020304" pitchFamily="18" charset="0"/>
                            </a:rPr>
                            <m:t>𝑡</m:t>
                          </m:r>
                          <m:r>
                            <a:rPr lang="en-US" i="1">
                              <a:latin typeface="Cambria Math" panose="02040503050406030204" pitchFamily="18" charset="0"/>
                              <a:ea typeface="等线" panose="02010600030101010101" pitchFamily="2" charset="-122"/>
                              <a:cs typeface="Times New Roman" panose="02020603050405020304" pitchFamily="18" charset="0"/>
                            </a:rPr>
                            <m:t>−</m:t>
                          </m:r>
                          <m:r>
                            <a:rPr lang="en-US" i="1">
                              <a:latin typeface="Cambria Math" panose="02040503050406030204" pitchFamily="18" charset="0"/>
                              <a:ea typeface="等线" panose="02010600030101010101" pitchFamily="2" charset="-122"/>
                              <a:cs typeface="Times New Roman" panose="02020603050405020304" pitchFamily="18" charset="0"/>
                            </a:rPr>
                            <m:t>𝑛</m:t>
                          </m:r>
                        </m:sub>
                      </m:sSub>
                      <m:r>
                        <a:rPr lang="en-US" i="1">
                          <a:latin typeface="Cambria Math" panose="02040503050406030204" pitchFamily="18" charset="0"/>
                          <a:ea typeface="等线" panose="02010600030101010101" pitchFamily="2" charset="-122"/>
                          <a:cs typeface="Times New Roman" panose="02020603050405020304" pitchFamily="18" charset="0"/>
                        </a:rPr>
                        <m:t>+</m:t>
                      </m:r>
                      <m:sSub>
                        <m:sSubPr>
                          <m:ctrlPr>
                            <a:rPr lang="en-US" i="1">
                              <a:latin typeface="Cambria Math" panose="02040503050406030204" pitchFamily="18" charset="0"/>
                              <a:ea typeface="等线" panose="02010600030101010101" pitchFamily="2" charset="-122"/>
                              <a:cs typeface="Times New Roman" panose="02020603050405020304" pitchFamily="18" charset="0"/>
                            </a:rPr>
                          </m:ctrlPr>
                        </m:sSubPr>
                        <m:e>
                          <m:r>
                            <a:rPr lang="en-US" i="1">
                              <a:latin typeface="Cambria Math" panose="02040503050406030204" pitchFamily="18" charset="0"/>
                              <a:ea typeface="等线" panose="02010600030101010101" pitchFamily="2" charset="-122"/>
                              <a:cs typeface="Times New Roman" panose="02020603050405020304" pitchFamily="18" charset="0"/>
                            </a:rPr>
                            <m:t>𝑃</m:t>
                          </m:r>
                        </m:e>
                        <m:sub>
                          <m:r>
                            <a:rPr lang="en-US" i="1">
                              <a:latin typeface="Cambria Math" panose="02040503050406030204" pitchFamily="18" charset="0"/>
                              <a:ea typeface="等线" panose="02010600030101010101" pitchFamily="2" charset="-122"/>
                              <a:cs typeface="Times New Roman" panose="02020603050405020304" pitchFamily="18" charset="0"/>
                            </a:rPr>
                            <m:t>𝑡</m:t>
                          </m:r>
                          <m:r>
                            <a:rPr lang="en-US" i="1">
                              <a:latin typeface="Cambria Math" panose="02040503050406030204" pitchFamily="18" charset="0"/>
                              <a:ea typeface="等线" panose="02010600030101010101" pitchFamily="2" charset="-122"/>
                              <a:cs typeface="Times New Roman" panose="02020603050405020304" pitchFamily="18" charset="0"/>
                            </a:rPr>
                            <m:t>−1</m:t>
                          </m:r>
                        </m:sub>
                      </m:sSub>
                      <m:r>
                        <a:rPr lang="en-US" i="1">
                          <a:latin typeface="Cambria Math" panose="02040503050406030204" pitchFamily="18" charset="0"/>
                          <a:ea typeface="等线" panose="02010600030101010101" pitchFamily="2" charset="-122"/>
                          <a:cs typeface="Times New Roman" panose="02020603050405020304" pitchFamily="18" charset="0"/>
                        </a:rPr>
                        <m:t>−</m:t>
                      </m:r>
                      <m:sSub>
                        <m:sSubPr>
                          <m:ctrlPr>
                            <a:rPr lang="en-US" i="1">
                              <a:latin typeface="Cambria Math" panose="02040503050406030204" pitchFamily="18" charset="0"/>
                              <a:ea typeface="等线" panose="02010600030101010101" pitchFamily="2" charset="-122"/>
                              <a:cs typeface="Times New Roman" panose="02020603050405020304" pitchFamily="18" charset="0"/>
                            </a:rPr>
                          </m:ctrlPr>
                        </m:sSubPr>
                        <m:e>
                          <m:r>
                            <a:rPr lang="en-US" i="1">
                              <a:latin typeface="Cambria Math" panose="02040503050406030204" pitchFamily="18" charset="0"/>
                              <a:ea typeface="等线" panose="02010600030101010101" pitchFamily="2" charset="-122"/>
                              <a:cs typeface="Times New Roman" panose="02020603050405020304" pitchFamily="18" charset="0"/>
                            </a:rPr>
                            <m:t>𝑃</m:t>
                          </m:r>
                        </m:e>
                        <m:sub>
                          <m:r>
                            <a:rPr lang="en-US" i="1">
                              <a:latin typeface="Cambria Math" panose="02040503050406030204" pitchFamily="18" charset="0"/>
                              <a:ea typeface="等线" panose="02010600030101010101" pitchFamily="2" charset="-122"/>
                              <a:cs typeface="Times New Roman" panose="02020603050405020304" pitchFamily="18" charset="0"/>
                            </a:rPr>
                            <m:t>𝑡</m:t>
                          </m:r>
                          <m:r>
                            <a:rPr lang="en-US" i="1">
                              <a:latin typeface="Cambria Math" panose="02040503050406030204" pitchFamily="18" charset="0"/>
                              <a:ea typeface="等线" panose="02010600030101010101" pitchFamily="2" charset="-122"/>
                              <a:cs typeface="Times New Roman" panose="02020603050405020304" pitchFamily="18" charset="0"/>
                            </a:rPr>
                            <m:t>−</m:t>
                          </m:r>
                          <m:r>
                            <a:rPr lang="en-US" i="1">
                              <a:latin typeface="Cambria Math" panose="02040503050406030204" pitchFamily="18" charset="0"/>
                              <a:ea typeface="等线" panose="02010600030101010101" pitchFamily="2" charset="-122"/>
                              <a:cs typeface="Times New Roman" panose="02020603050405020304" pitchFamily="18" charset="0"/>
                            </a:rPr>
                            <m:t>𝑛</m:t>
                          </m:r>
                          <m:r>
                            <a:rPr lang="en-US" i="1">
                              <a:latin typeface="Cambria Math" panose="02040503050406030204" pitchFamily="18" charset="0"/>
                              <a:ea typeface="等线" panose="02010600030101010101" pitchFamily="2" charset="-122"/>
                              <a:cs typeface="Times New Roman" panose="02020603050405020304" pitchFamily="18" charset="0"/>
                            </a:rPr>
                            <m:t>−1</m:t>
                          </m:r>
                        </m:sub>
                      </m:sSub>
                    </m:oMath>
                  </m:oMathPara>
                </a14:m>
                <a:endParaRPr lang="en-US" sz="2400" dirty="0">
                  <a:effectLst/>
                  <a:latin typeface="等线" panose="02010600030101010101" pitchFamily="2" charset="-122"/>
                  <a:ea typeface="等线" panose="02010600030101010101" pitchFamily="2" charset="-122"/>
                  <a:cs typeface="Arial" panose="020B0604020202020204" pitchFamily="34" charset="0"/>
                </a:endParaRPr>
              </a:p>
            </p:txBody>
          </p:sp>
        </mc:Choice>
        <mc:Fallback xmlns="">
          <p:sp>
            <p:nvSpPr>
              <p:cNvPr id="5" name="矩形 4">
                <a:extLst>
                  <a:ext uri="{FF2B5EF4-FFF2-40B4-BE49-F238E27FC236}">
                    <a16:creationId xmlns:a16="http://schemas.microsoft.com/office/drawing/2014/main" xmlns="" id="{2B4E4705-E0E9-4AC2-97CC-F04A3F00ADB7}"/>
                  </a:ext>
                </a:extLst>
              </p:cNvPr>
              <p:cNvSpPr>
                <a:spLocks noRot="1" noChangeAspect="1" noMove="1" noResize="1" noEditPoints="1" noAdjustHandles="1" noChangeArrowheads="1" noChangeShapeType="1" noTextEdit="1"/>
              </p:cNvSpPr>
              <p:nvPr/>
            </p:nvSpPr>
            <p:spPr>
              <a:xfrm>
                <a:off x="261854" y="5009671"/>
                <a:ext cx="4932947" cy="1128514"/>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矩形 12">
                <a:extLst>
                  <a:ext uri="{FF2B5EF4-FFF2-40B4-BE49-F238E27FC236}">
                    <a16:creationId xmlns:a16="http://schemas.microsoft.com/office/drawing/2014/main" id="{C09B4B01-96C2-46E8-9E34-B331186C045C}"/>
                  </a:ext>
                </a:extLst>
              </p:cNvPr>
              <p:cNvSpPr/>
              <p:nvPr/>
            </p:nvSpPr>
            <p:spPr>
              <a:xfrm>
                <a:off x="5194801" y="3308708"/>
                <a:ext cx="4932947" cy="1586075"/>
              </a:xfrm>
              <a:prstGeom prst="rect">
                <a:avLst/>
              </a:prstGeom>
            </p:spPr>
            <p:txBody>
              <a:bodyPr wrap="square">
                <a:spAutoFit/>
              </a:bodyPr>
              <a:lstStyle/>
              <a:p>
                <a:pPr algn="ctr">
                  <a:lnSpc>
                    <a:spcPct val="150000"/>
                  </a:lnSpc>
                  <a:spcAft>
                    <a:spcPts val="800"/>
                  </a:spcAft>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ea typeface="等线" panose="02010600030101010101" pitchFamily="2" charset="-122"/>
                              <a:cs typeface="Times New Roman" panose="02020603050405020304" pitchFamily="18" charset="0"/>
                            </a:rPr>
                          </m:ctrlPr>
                        </m:sSubPr>
                        <m:e>
                          <m:r>
                            <a:rPr lang="en-US" i="1">
                              <a:latin typeface="Cambria Math" panose="02040503050406030204" pitchFamily="18" charset="0"/>
                              <a:ea typeface="等线" panose="02010600030101010101" pitchFamily="2" charset="-122"/>
                              <a:cs typeface="Times New Roman" panose="02020603050405020304" pitchFamily="18" charset="0"/>
                            </a:rPr>
                            <m:t>𝑀𝑉</m:t>
                          </m:r>
                        </m:e>
                        <m:sub>
                          <m:r>
                            <a:rPr lang="en-US" i="1">
                              <a:latin typeface="Cambria Math" panose="02040503050406030204" pitchFamily="18" charset="0"/>
                              <a:ea typeface="等线" panose="02010600030101010101" pitchFamily="2" charset="-122"/>
                              <a:cs typeface="Times New Roman" panose="02020603050405020304" pitchFamily="18" charset="0"/>
                            </a:rPr>
                            <m:t>(</m:t>
                          </m:r>
                          <m:r>
                            <a:rPr lang="en-US" i="1">
                              <a:latin typeface="Cambria Math" panose="02040503050406030204" pitchFamily="18" charset="0"/>
                              <a:ea typeface="等线" panose="02010600030101010101" pitchFamily="2" charset="-122"/>
                              <a:cs typeface="Times New Roman" panose="02020603050405020304" pitchFamily="18" charset="0"/>
                            </a:rPr>
                            <m:t>𝑛</m:t>
                          </m:r>
                          <m:r>
                            <a:rPr lang="en-US" i="1">
                              <a:latin typeface="Cambria Math" panose="02040503050406030204" pitchFamily="18" charset="0"/>
                              <a:ea typeface="等线" panose="02010600030101010101" pitchFamily="2" charset="-122"/>
                              <a:cs typeface="Times New Roman" panose="02020603050405020304" pitchFamily="18" charset="0"/>
                            </a:rPr>
                            <m:t>)</m:t>
                          </m:r>
                        </m:sub>
                      </m:sSub>
                      <m:d>
                        <m:dPr>
                          <m:ctrlPr>
                            <a:rPr lang="en-US" i="1">
                              <a:latin typeface="Cambria Math" panose="02040503050406030204" pitchFamily="18" charset="0"/>
                              <a:ea typeface="等线" panose="02010600030101010101" pitchFamily="2" charset="-122"/>
                              <a:cs typeface="Times New Roman" panose="02020603050405020304" pitchFamily="18" charset="0"/>
                            </a:rPr>
                          </m:ctrlPr>
                        </m:dPr>
                        <m:e>
                          <m:sSubSup>
                            <m:sSubSupPr>
                              <m:ctrlPr>
                                <a:rPr lang="en-US" i="1">
                                  <a:latin typeface="Cambria Math" panose="02040503050406030204" pitchFamily="18" charset="0"/>
                                  <a:ea typeface="等线" panose="02010600030101010101" pitchFamily="2" charset="-122"/>
                                  <a:cs typeface="Times New Roman" panose="02020603050405020304" pitchFamily="18" charset="0"/>
                                </a:rPr>
                              </m:ctrlPr>
                            </m:sSubSupPr>
                            <m:e>
                              <m:r>
                                <a:rPr lang="en-US" i="1">
                                  <a:latin typeface="Cambria Math" panose="02040503050406030204" pitchFamily="18" charset="0"/>
                                  <a:ea typeface="等线" panose="02010600030101010101" pitchFamily="2" charset="-122"/>
                                  <a:cs typeface="Times New Roman" panose="02020603050405020304" pitchFamily="18" charset="0"/>
                                </a:rPr>
                                <m:t>𝑃</m:t>
                              </m:r>
                            </m:e>
                            <m:sub>
                              <m:r>
                                <a:rPr lang="en-US" i="1">
                                  <a:latin typeface="Cambria Math" panose="02040503050406030204" pitchFamily="18" charset="0"/>
                                  <a:ea typeface="等线" panose="02010600030101010101" pitchFamily="2" charset="-122"/>
                                  <a:cs typeface="Times New Roman" panose="02020603050405020304" pitchFamily="18" charset="0"/>
                                </a:rPr>
                                <m:t>𝑡</m:t>
                              </m:r>
                            </m:sub>
                            <m:sup>
                              <m:r>
                                <a:rPr lang="en-US" i="1">
                                  <a:latin typeface="Cambria Math" panose="02040503050406030204" pitchFamily="18" charset="0"/>
                                  <a:ea typeface="等线" panose="02010600030101010101" pitchFamily="2" charset="-122"/>
                                  <a:cs typeface="Times New Roman" panose="02020603050405020304" pitchFamily="18" charset="0"/>
                                </a:rPr>
                                <m:t>∗</m:t>
                              </m:r>
                            </m:sup>
                          </m:sSubSup>
                          <m:r>
                            <a:rPr lang="en-US" i="1">
                              <a:latin typeface="Cambria Math" panose="02040503050406030204" pitchFamily="18" charset="0"/>
                              <a:ea typeface="等线" panose="02010600030101010101" pitchFamily="2" charset="-122"/>
                              <a:cs typeface="Times New Roman" panose="02020603050405020304" pitchFamily="18" charset="0"/>
                            </a:rPr>
                            <m:t>−</m:t>
                          </m:r>
                          <m:sSubSup>
                            <m:sSubSupPr>
                              <m:ctrlPr>
                                <a:rPr lang="en-US" i="1">
                                  <a:latin typeface="Cambria Math" panose="02040503050406030204" pitchFamily="18" charset="0"/>
                                  <a:ea typeface="等线" panose="02010600030101010101" pitchFamily="2" charset="-122"/>
                                  <a:cs typeface="Times New Roman" panose="02020603050405020304" pitchFamily="18" charset="0"/>
                                </a:rPr>
                              </m:ctrlPr>
                            </m:sSubSupPr>
                            <m:e>
                              <m:r>
                                <a:rPr lang="en-US" i="1">
                                  <a:latin typeface="Cambria Math" panose="02040503050406030204" pitchFamily="18" charset="0"/>
                                  <a:ea typeface="等线" panose="02010600030101010101" pitchFamily="2" charset="-122"/>
                                  <a:cs typeface="Times New Roman" panose="02020603050405020304" pitchFamily="18" charset="0"/>
                                </a:rPr>
                                <m:t>𝑃</m:t>
                              </m:r>
                            </m:e>
                            <m:sub>
                              <m:r>
                                <a:rPr lang="en-US" i="1">
                                  <a:latin typeface="Cambria Math" panose="02040503050406030204" pitchFamily="18" charset="0"/>
                                  <a:ea typeface="等线" panose="02010600030101010101" pitchFamily="2" charset="-122"/>
                                  <a:cs typeface="Times New Roman" panose="02020603050405020304" pitchFamily="18" charset="0"/>
                                </a:rPr>
                                <m:t>𝑡</m:t>
                              </m:r>
                              <m:r>
                                <a:rPr lang="en-US" i="1">
                                  <a:latin typeface="Cambria Math" panose="02040503050406030204" pitchFamily="18" charset="0"/>
                                  <a:ea typeface="等线" panose="02010600030101010101" pitchFamily="2" charset="-122"/>
                                  <a:cs typeface="Times New Roman" panose="02020603050405020304" pitchFamily="18" charset="0"/>
                                </a:rPr>
                                <m:t>−1</m:t>
                              </m:r>
                            </m:sub>
                            <m:sup>
                              <m:r>
                                <a:rPr lang="en-US" i="1">
                                  <a:latin typeface="Cambria Math" panose="02040503050406030204" pitchFamily="18" charset="0"/>
                                  <a:ea typeface="等线" panose="02010600030101010101" pitchFamily="2" charset="-122"/>
                                  <a:cs typeface="Times New Roman" panose="02020603050405020304" pitchFamily="18" charset="0"/>
                                </a:rPr>
                                <m:t>∗</m:t>
                              </m:r>
                            </m:sup>
                          </m:sSubSup>
                        </m:e>
                      </m:d>
                      <m:r>
                        <a:rPr lang="en-US" i="1">
                          <a:latin typeface="Cambria Math" panose="02040503050406030204" pitchFamily="18" charset="0"/>
                          <a:ea typeface="等线" panose="02010600030101010101" pitchFamily="2" charset="-122"/>
                          <a:cs typeface="Times New Roman" panose="02020603050405020304" pitchFamily="18" charset="0"/>
                        </a:rPr>
                        <m:t>−</m:t>
                      </m:r>
                      <m:sSub>
                        <m:sSubPr>
                          <m:ctrlPr>
                            <a:rPr lang="en-US" i="1">
                              <a:latin typeface="Cambria Math" panose="02040503050406030204" pitchFamily="18" charset="0"/>
                              <a:ea typeface="等线" panose="02010600030101010101" pitchFamily="2" charset="-122"/>
                              <a:cs typeface="Times New Roman" panose="02020603050405020304" pitchFamily="18" charset="0"/>
                            </a:rPr>
                          </m:ctrlPr>
                        </m:sSubPr>
                        <m:e>
                          <m:r>
                            <a:rPr lang="en-US" i="1">
                              <a:latin typeface="Cambria Math" panose="02040503050406030204" pitchFamily="18" charset="0"/>
                              <a:ea typeface="等线" panose="02010600030101010101" pitchFamily="2" charset="-122"/>
                              <a:cs typeface="Times New Roman" panose="02020603050405020304" pitchFamily="18" charset="0"/>
                            </a:rPr>
                            <m:t>𝑀𝑉</m:t>
                          </m:r>
                        </m:e>
                        <m:sub>
                          <m:d>
                            <m:dPr>
                              <m:ctrlPr>
                                <a:rPr lang="en-US" i="1">
                                  <a:latin typeface="Cambria Math" panose="02040503050406030204" pitchFamily="18" charset="0"/>
                                  <a:ea typeface="等线" panose="02010600030101010101" pitchFamily="2" charset="-122"/>
                                  <a:cs typeface="Times New Roman" panose="02020603050405020304" pitchFamily="18" charset="0"/>
                                </a:rPr>
                              </m:ctrlPr>
                            </m:dPr>
                            <m:e>
                              <m:r>
                                <a:rPr lang="en-US" i="1">
                                  <a:latin typeface="Cambria Math" panose="02040503050406030204" pitchFamily="18" charset="0"/>
                                  <a:ea typeface="等线" panose="02010600030101010101" pitchFamily="2" charset="-122"/>
                                  <a:cs typeface="Times New Roman" panose="02020603050405020304" pitchFamily="18" charset="0"/>
                                </a:rPr>
                                <m:t>𝑛</m:t>
                              </m:r>
                            </m:e>
                          </m:d>
                        </m:sub>
                      </m:sSub>
                      <m:d>
                        <m:dPr>
                          <m:ctrlPr>
                            <a:rPr lang="en-US" i="1">
                              <a:latin typeface="Cambria Math" panose="02040503050406030204" pitchFamily="18" charset="0"/>
                              <a:ea typeface="等线" panose="02010600030101010101" pitchFamily="2" charset="-122"/>
                              <a:cs typeface="Times New Roman" panose="02020603050405020304" pitchFamily="18" charset="0"/>
                            </a:rPr>
                          </m:ctrlPr>
                        </m:dPr>
                        <m:e>
                          <m:sSub>
                            <m:sSubPr>
                              <m:ctrlPr>
                                <a:rPr lang="en-US" i="1">
                                  <a:latin typeface="Cambria Math" panose="02040503050406030204" pitchFamily="18" charset="0"/>
                                  <a:ea typeface="等线" panose="02010600030101010101" pitchFamily="2" charset="-122"/>
                                  <a:cs typeface="Times New Roman" panose="02020603050405020304" pitchFamily="18" charset="0"/>
                                </a:rPr>
                              </m:ctrlPr>
                            </m:sSubPr>
                            <m:e>
                              <m:r>
                                <a:rPr lang="en-US" i="1">
                                  <a:latin typeface="Cambria Math" panose="02040503050406030204" pitchFamily="18" charset="0"/>
                                  <a:ea typeface="等线" panose="02010600030101010101" pitchFamily="2" charset="-122"/>
                                  <a:cs typeface="Times New Roman" panose="02020603050405020304" pitchFamily="18" charset="0"/>
                                </a:rPr>
                                <m:t>𝑃</m:t>
                              </m:r>
                            </m:e>
                            <m:sub>
                              <m:r>
                                <a:rPr lang="en-US" i="1">
                                  <a:latin typeface="Cambria Math" panose="02040503050406030204" pitchFamily="18" charset="0"/>
                                  <a:ea typeface="等线" panose="02010600030101010101" pitchFamily="2" charset="-122"/>
                                  <a:cs typeface="Times New Roman" panose="02020603050405020304" pitchFamily="18" charset="0"/>
                                </a:rPr>
                                <m:t>𝑡</m:t>
                              </m:r>
                              <m:r>
                                <a:rPr lang="en-US" i="1">
                                  <a:latin typeface="Cambria Math" panose="02040503050406030204" pitchFamily="18" charset="0"/>
                                  <a:ea typeface="等线" panose="02010600030101010101" pitchFamily="2" charset="-122"/>
                                  <a:cs typeface="Times New Roman" panose="02020603050405020304" pitchFamily="18" charset="0"/>
                                </a:rPr>
                                <m:t>−1</m:t>
                              </m:r>
                            </m:sub>
                          </m:sSub>
                          <m:r>
                            <a:rPr lang="en-US" i="1">
                              <a:latin typeface="Cambria Math" panose="02040503050406030204" pitchFamily="18" charset="0"/>
                              <a:ea typeface="等线" panose="02010600030101010101" pitchFamily="2" charset="-122"/>
                              <a:cs typeface="Times New Roman" panose="02020603050405020304" pitchFamily="18" charset="0"/>
                            </a:rPr>
                            <m:t>−</m:t>
                          </m:r>
                          <m:sSub>
                            <m:sSubPr>
                              <m:ctrlPr>
                                <a:rPr lang="en-US" i="1">
                                  <a:latin typeface="Cambria Math" panose="02040503050406030204" pitchFamily="18" charset="0"/>
                                  <a:ea typeface="等线" panose="02010600030101010101" pitchFamily="2" charset="-122"/>
                                  <a:cs typeface="Times New Roman" panose="02020603050405020304" pitchFamily="18" charset="0"/>
                                </a:rPr>
                              </m:ctrlPr>
                            </m:sSubPr>
                            <m:e>
                              <m:r>
                                <a:rPr lang="en-US" i="1">
                                  <a:latin typeface="Cambria Math" panose="02040503050406030204" pitchFamily="18" charset="0"/>
                                  <a:ea typeface="等线" panose="02010600030101010101" pitchFamily="2" charset="-122"/>
                                  <a:cs typeface="Times New Roman" panose="02020603050405020304" pitchFamily="18" charset="0"/>
                                </a:rPr>
                                <m:t>𝑃</m:t>
                              </m:r>
                            </m:e>
                            <m:sub>
                              <m:r>
                                <a:rPr lang="en-US" i="1">
                                  <a:latin typeface="Cambria Math" panose="02040503050406030204" pitchFamily="18" charset="0"/>
                                  <a:ea typeface="等线" panose="02010600030101010101" pitchFamily="2" charset="-122"/>
                                  <a:cs typeface="Times New Roman" panose="02020603050405020304" pitchFamily="18" charset="0"/>
                                </a:rPr>
                                <m:t>𝑡</m:t>
                              </m:r>
                              <m:r>
                                <a:rPr lang="en-US" i="1">
                                  <a:latin typeface="Cambria Math" panose="02040503050406030204" pitchFamily="18" charset="0"/>
                                  <a:ea typeface="等线" panose="02010600030101010101" pitchFamily="2" charset="-122"/>
                                  <a:cs typeface="Times New Roman" panose="02020603050405020304" pitchFamily="18" charset="0"/>
                                </a:rPr>
                                <m:t>−2</m:t>
                              </m:r>
                            </m:sub>
                          </m:sSub>
                        </m:e>
                      </m:d>
                      <m:r>
                        <a:rPr lang="en-US" b="0" i="1" smtClean="0">
                          <a:latin typeface="Cambria Math" panose="02040503050406030204" pitchFamily="18" charset="0"/>
                          <a:ea typeface="等线" panose="02010600030101010101" pitchFamily="2" charset="-122"/>
                          <a:cs typeface="Times New Roman" panose="02020603050405020304" pitchFamily="18" charset="0"/>
                        </a:rPr>
                        <m:t>&lt;</m:t>
                      </m:r>
                      <m:r>
                        <a:rPr lang="en-US" i="1">
                          <a:latin typeface="Cambria Math" panose="02040503050406030204" pitchFamily="18" charset="0"/>
                          <a:ea typeface="等线" panose="02010600030101010101" pitchFamily="2" charset="-122"/>
                          <a:cs typeface="Times New Roman" panose="02020603050405020304" pitchFamily="18" charset="0"/>
                        </a:rPr>
                        <m:t>0</m:t>
                      </m:r>
                    </m:oMath>
                  </m:oMathPara>
                </a14:m>
                <a:endParaRPr lang="en-US" sz="2400" dirty="0">
                  <a:effectLst/>
                  <a:latin typeface="等线" panose="02010600030101010101" pitchFamily="2" charset="-122"/>
                  <a:ea typeface="等线" panose="02010600030101010101" pitchFamily="2" charset="-122"/>
                  <a:cs typeface="Arial" panose="020B0604020202020204" pitchFamily="34" charset="0"/>
                </a:endParaRPr>
              </a:p>
              <a:p>
                <a:pPr>
                  <a:lnSpc>
                    <a:spcPct val="150000"/>
                  </a:lnSpc>
                  <a:spcAft>
                    <a:spcPts val="800"/>
                  </a:spcAft>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ea typeface="等线" panose="02010600030101010101" pitchFamily="2" charset="-122"/>
                          <a:cs typeface="Times New Roman" panose="02020603050405020304" pitchFamily="18" charset="0"/>
                        </a:rPr>
                        <m:t>⇓</m:t>
                      </m:r>
                      <m:sSub>
                        <m:sSubPr>
                          <m:ctrlPr>
                            <a:rPr lang="en-US" i="1">
                              <a:latin typeface="Cambria Math" panose="02040503050406030204" pitchFamily="18" charset="0"/>
                              <a:ea typeface="等线" panose="02010600030101010101" pitchFamily="2" charset="-122"/>
                              <a:cs typeface="Times New Roman" panose="02020603050405020304" pitchFamily="18" charset="0"/>
                            </a:rPr>
                          </m:ctrlPr>
                        </m:sSubPr>
                        <m:e>
                          <m:r>
                            <a:rPr lang="en-US" i="1">
                              <a:latin typeface="Cambria Math" panose="02040503050406030204" pitchFamily="18" charset="0"/>
                              <a:ea typeface="等线" panose="02010600030101010101" pitchFamily="2" charset="-122"/>
                              <a:cs typeface="Times New Roman" panose="02020603050405020304" pitchFamily="18" charset="0"/>
                            </a:rPr>
                            <m:t>𝑝</m:t>
                          </m:r>
                        </m:e>
                        <m:sub>
                          <m:r>
                            <a:rPr lang="en-US" b="0" i="1" smtClean="0">
                              <a:latin typeface="Cambria Math" panose="02040503050406030204" pitchFamily="18" charset="0"/>
                              <a:ea typeface="等线" panose="02010600030101010101" pitchFamily="2" charset="-122"/>
                              <a:cs typeface="Times New Roman" panose="02020603050405020304" pitchFamily="18" charset="0"/>
                            </a:rPr>
                            <m:t>2</m:t>
                          </m:r>
                        </m:sub>
                      </m:sSub>
                    </m:oMath>
                  </m:oMathPara>
                </a14:m>
                <a:endParaRPr lang="en-US" sz="2400" dirty="0">
                  <a:effectLst/>
                  <a:latin typeface="等线" panose="02010600030101010101" pitchFamily="2" charset="-122"/>
                  <a:ea typeface="等线" panose="02010600030101010101" pitchFamily="2" charset="-122"/>
                  <a:cs typeface="Arial" panose="020B0604020202020204" pitchFamily="34" charset="0"/>
                </a:endParaRPr>
              </a:p>
              <a:p>
                <a:pPr algn="ctr">
                  <a:lnSpc>
                    <a:spcPct val="150000"/>
                  </a:lnSpc>
                  <a:spcAft>
                    <a:spcPts val="800"/>
                  </a:spcAft>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ea typeface="等线" panose="02010600030101010101" pitchFamily="2" charset="-122"/>
                              <a:cs typeface="Times New Roman" panose="02020603050405020304" pitchFamily="18" charset="0"/>
                            </a:rPr>
                          </m:ctrlPr>
                        </m:sSubPr>
                        <m:e>
                          <m:r>
                            <a:rPr lang="en-US" i="1">
                              <a:latin typeface="Cambria Math" panose="02040503050406030204" pitchFamily="18" charset="0"/>
                              <a:ea typeface="等线" panose="02010600030101010101" pitchFamily="2" charset="-122"/>
                              <a:cs typeface="Times New Roman" panose="02020603050405020304" pitchFamily="18" charset="0"/>
                            </a:rPr>
                            <m:t>𝑀𝑉</m:t>
                          </m:r>
                        </m:e>
                        <m:sub>
                          <m:r>
                            <a:rPr lang="en-US" i="1">
                              <a:latin typeface="Cambria Math" panose="02040503050406030204" pitchFamily="18" charset="0"/>
                              <a:ea typeface="等线" panose="02010600030101010101" pitchFamily="2" charset="-122"/>
                              <a:cs typeface="Times New Roman" panose="02020603050405020304" pitchFamily="18" charset="0"/>
                            </a:rPr>
                            <m:t>(</m:t>
                          </m:r>
                          <m:r>
                            <a:rPr lang="en-US" i="1">
                              <a:latin typeface="Cambria Math" panose="02040503050406030204" pitchFamily="18" charset="0"/>
                              <a:ea typeface="等线" panose="02010600030101010101" pitchFamily="2" charset="-122"/>
                              <a:cs typeface="Times New Roman" panose="02020603050405020304" pitchFamily="18" charset="0"/>
                            </a:rPr>
                            <m:t>𝑛</m:t>
                          </m:r>
                          <m:r>
                            <a:rPr lang="en-US" i="1">
                              <a:latin typeface="Cambria Math" panose="02040503050406030204" pitchFamily="18" charset="0"/>
                              <a:ea typeface="等线" panose="02010600030101010101" pitchFamily="2" charset="-122"/>
                              <a:cs typeface="Times New Roman" panose="02020603050405020304" pitchFamily="18" charset="0"/>
                            </a:rPr>
                            <m:t>)</m:t>
                          </m:r>
                        </m:sub>
                      </m:sSub>
                      <m:d>
                        <m:dPr>
                          <m:ctrlPr>
                            <a:rPr lang="en-US" i="1">
                              <a:latin typeface="Cambria Math" panose="02040503050406030204" pitchFamily="18" charset="0"/>
                              <a:ea typeface="等线" panose="02010600030101010101" pitchFamily="2" charset="-122"/>
                              <a:cs typeface="Times New Roman" panose="02020603050405020304" pitchFamily="18" charset="0"/>
                            </a:rPr>
                          </m:ctrlPr>
                        </m:dPr>
                        <m:e>
                          <m:sSub>
                            <m:sSubPr>
                              <m:ctrlPr>
                                <a:rPr lang="en-US" i="1">
                                  <a:latin typeface="Cambria Math" panose="02040503050406030204" pitchFamily="18" charset="0"/>
                                  <a:ea typeface="等线" panose="02010600030101010101" pitchFamily="2" charset="-122"/>
                                  <a:cs typeface="Times New Roman" panose="02020603050405020304" pitchFamily="18" charset="0"/>
                                </a:rPr>
                              </m:ctrlPr>
                            </m:sSubPr>
                            <m:e>
                              <m:r>
                                <a:rPr lang="en-US" i="1">
                                  <a:latin typeface="Cambria Math" panose="02040503050406030204" pitchFamily="18" charset="0"/>
                                  <a:ea typeface="等线" panose="02010600030101010101" pitchFamily="2" charset="-122"/>
                                  <a:cs typeface="Times New Roman" panose="02020603050405020304" pitchFamily="18" charset="0"/>
                                </a:rPr>
                                <m:t>𝑃</m:t>
                              </m:r>
                            </m:e>
                            <m:sub>
                              <m:r>
                                <a:rPr lang="en-US" i="1">
                                  <a:latin typeface="Cambria Math" panose="02040503050406030204" pitchFamily="18" charset="0"/>
                                  <a:ea typeface="等线" panose="02010600030101010101" pitchFamily="2" charset="-122"/>
                                  <a:cs typeface="Times New Roman" panose="02020603050405020304" pitchFamily="18" charset="0"/>
                                </a:rPr>
                                <m:t>𝑡</m:t>
                              </m:r>
                            </m:sub>
                          </m:sSub>
                          <m:r>
                            <a:rPr lang="en-US" i="1">
                              <a:latin typeface="Cambria Math" panose="02040503050406030204" pitchFamily="18" charset="0"/>
                              <a:ea typeface="等线" panose="02010600030101010101" pitchFamily="2" charset="-122"/>
                              <a:cs typeface="Times New Roman" panose="02020603050405020304" pitchFamily="18" charset="0"/>
                            </a:rPr>
                            <m:t>−</m:t>
                          </m:r>
                          <m:sSub>
                            <m:sSubPr>
                              <m:ctrlPr>
                                <a:rPr lang="en-US" i="1">
                                  <a:latin typeface="Cambria Math" panose="02040503050406030204" pitchFamily="18" charset="0"/>
                                  <a:ea typeface="等线" panose="02010600030101010101" pitchFamily="2" charset="-122"/>
                                  <a:cs typeface="Times New Roman" panose="02020603050405020304" pitchFamily="18" charset="0"/>
                                </a:rPr>
                              </m:ctrlPr>
                            </m:sSubPr>
                            <m:e>
                              <m:r>
                                <a:rPr lang="en-US" i="1">
                                  <a:latin typeface="Cambria Math" panose="02040503050406030204" pitchFamily="18" charset="0"/>
                                  <a:ea typeface="等线" panose="02010600030101010101" pitchFamily="2" charset="-122"/>
                                  <a:cs typeface="Times New Roman" panose="02020603050405020304" pitchFamily="18" charset="0"/>
                                </a:rPr>
                                <m:t>𝑃</m:t>
                              </m:r>
                            </m:e>
                            <m:sub>
                              <m:r>
                                <a:rPr lang="en-US" i="1">
                                  <a:latin typeface="Cambria Math" panose="02040503050406030204" pitchFamily="18" charset="0"/>
                                  <a:ea typeface="等线" panose="02010600030101010101" pitchFamily="2" charset="-122"/>
                                  <a:cs typeface="Times New Roman" panose="02020603050405020304" pitchFamily="18" charset="0"/>
                                </a:rPr>
                                <m:t>𝑡</m:t>
                              </m:r>
                              <m:r>
                                <a:rPr lang="en-US" i="1">
                                  <a:latin typeface="Cambria Math" panose="02040503050406030204" pitchFamily="18" charset="0"/>
                                  <a:ea typeface="等线" panose="02010600030101010101" pitchFamily="2" charset="-122"/>
                                  <a:cs typeface="Times New Roman" panose="02020603050405020304" pitchFamily="18" charset="0"/>
                                </a:rPr>
                                <m:t>−1</m:t>
                              </m:r>
                            </m:sub>
                          </m:sSub>
                        </m:e>
                      </m:d>
                      <m:r>
                        <a:rPr lang="en-US" i="1">
                          <a:latin typeface="Cambria Math" panose="02040503050406030204" pitchFamily="18" charset="0"/>
                          <a:ea typeface="等线" panose="02010600030101010101" pitchFamily="2" charset="-122"/>
                          <a:cs typeface="Times New Roman" panose="02020603050405020304" pitchFamily="18" charset="0"/>
                        </a:rPr>
                        <m:t>−</m:t>
                      </m:r>
                      <m:sSub>
                        <m:sSubPr>
                          <m:ctrlPr>
                            <a:rPr lang="en-US" i="1">
                              <a:latin typeface="Cambria Math" panose="02040503050406030204" pitchFamily="18" charset="0"/>
                              <a:ea typeface="等线" panose="02010600030101010101" pitchFamily="2" charset="-122"/>
                              <a:cs typeface="Times New Roman" panose="02020603050405020304" pitchFamily="18" charset="0"/>
                            </a:rPr>
                          </m:ctrlPr>
                        </m:sSubPr>
                        <m:e>
                          <m:r>
                            <a:rPr lang="en-US" i="1">
                              <a:latin typeface="Cambria Math" panose="02040503050406030204" pitchFamily="18" charset="0"/>
                              <a:ea typeface="等线" panose="02010600030101010101" pitchFamily="2" charset="-122"/>
                              <a:cs typeface="Times New Roman" panose="02020603050405020304" pitchFamily="18" charset="0"/>
                            </a:rPr>
                            <m:t>𝑀𝑉</m:t>
                          </m:r>
                        </m:e>
                        <m:sub>
                          <m:d>
                            <m:dPr>
                              <m:ctrlPr>
                                <a:rPr lang="en-US" i="1">
                                  <a:latin typeface="Cambria Math" panose="02040503050406030204" pitchFamily="18" charset="0"/>
                                  <a:ea typeface="等线" panose="02010600030101010101" pitchFamily="2" charset="-122"/>
                                  <a:cs typeface="Times New Roman" panose="02020603050405020304" pitchFamily="18" charset="0"/>
                                </a:rPr>
                              </m:ctrlPr>
                            </m:dPr>
                            <m:e>
                              <m:r>
                                <a:rPr lang="en-US" i="1">
                                  <a:latin typeface="Cambria Math" panose="02040503050406030204" pitchFamily="18" charset="0"/>
                                  <a:ea typeface="等线" panose="02010600030101010101" pitchFamily="2" charset="-122"/>
                                  <a:cs typeface="Times New Roman" panose="02020603050405020304" pitchFamily="18" charset="0"/>
                                </a:rPr>
                                <m:t>𝑛</m:t>
                              </m:r>
                            </m:e>
                          </m:d>
                        </m:sub>
                      </m:sSub>
                      <m:d>
                        <m:dPr>
                          <m:ctrlPr>
                            <a:rPr lang="en-US" i="1">
                              <a:latin typeface="Cambria Math" panose="02040503050406030204" pitchFamily="18" charset="0"/>
                              <a:ea typeface="等线" panose="02010600030101010101" pitchFamily="2" charset="-122"/>
                              <a:cs typeface="Times New Roman" panose="02020603050405020304" pitchFamily="18" charset="0"/>
                            </a:rPr>
                          </m:ctrlPr>
                        </m:dPr>
                        <m:e>
                          <m:sSub>
                            <m:sSubPr>
                              <m:ctrlPr>
                                <a:rPr lang="en-US" i="1">
                                  <a:latin typeface="Cambria Math" panose="02040503050406030204" pitchFamily="18" charset="0"/>
                                  <a:ea typeface="等线" panose="02010600030101010101" pitchFamily="2" charset="-122"/>
                                  <a:cs typeface="Times New Roman" panose="02020603050405020304" pitchFamily="18" charset="0"/>
                                </a:rPr>
                              </m:ctrlPr>
                            </m:sSubPr>
                            <m:e>
                              <m:r>
                                <a:rPr lang="en-US" i="1">
                                  <a:latin typeface="Cambria Math" panose="02040503050406030204" pitchFamily="18" charset="0"/>
                                  <a:ea typeface="等线" panose="02010600030101010101" pitchFamily="2" charset="-122"/>
                                  <a:cs typeface="Times New Roman" panose="02020603050405020304" pitchFamily="18" charset="0"/>
                                </a:rPr>
                                <m:t>𝑃</m:t>
                              </m:r>
                            </m:e>
                            <m:sub>
                              <m:r>
                                <a:rPr lang="en-US" i="1">
                                  <a:latin typeface="Cambria Math" panose="02040503050406030204" pitchFamily="18" charset="0"/>
                                  <a:ea typeface="等线" panose="02010600030101010101" pitchFamily="2" charset="-122"/>
                                  <a:cs typeface="Times New Roman" panose="02020603050405020304" pitchFamily="18" charset="0"/>
                                </a:rPr>
                                <m:t>𝑡</m:t>
                              </m:r>
                              <m:r>
                                <a:rPr lang="en-US" i="1">
                                  <a:latin typeface="Cambria Math" panose="02040503050406030204" pitchFamily="18" charset="0"/>
                                  <a:ea typeface="等线" panose="02010600030101010101" pitchFamily="2" charset="-122"/>
                                  <a:cs typeface="Times New Roman" panose="02020603050405020304" pitchFamily="18" charset="0"/>
                                </a:rPr>
                                <m:t>−1</m:t>
                              </m:r>
                            </m:sub>
                          </m:sSub>
                          <m:r>
                            <a:rPr lang="en-US" i="1">
                              <a:latin typeface="Cambria Math" panose="02040503050406030204" pitchFamily="18" charset="0"/>
                              <a:ea typeface="等线" panose="02010600030101010101" pitchFamily="2" charset="-122"/>
                              <a:cs typeface="Times New Roman" panose="02020603050405020304" pitchFamily="18" charset="0"/>
                            </a:rPr>
                            <m:t>−</m:t>
                          </m:r>
                          <m:sSub>
                            <m:sSubPr>
                              <m:ctrlPr>
                                <a:rPr lang="en-US" i="1">
                                  <a:latin typeface="Cambria Math" panose="02040503050406030204" pitchFamily="18" charset="0"/>
                                  <a:ea typeface="等线" panose="02010600030101010101" pitchFamily="2" charset="-122"/>
                                  <a:cs typeface="Times New Roman" panose="02020603050405020304" pitchFamily="18" charset="0"/>
                                </a:rPr>
                              </m:ctrlPr>
                            </m:sSubPr>
                            <m:e>
                              <m:r>
                                <a:rPr lang="en-US" i="1">
                                  <a:latin typeface="Cambria Math" panose="02040503050406030204" pitchFamily="18" charset="0"/>
                                  <a:ea typeface="等线" panose="02010600030101010101" pitchFamily="2" charset="-122"/>
                                  <a:cs typeface="Times New Roman" panose="02020603050405020304" pitchFamily="18" charset="0"/>
                                </a:rPr>
                                <m:t>𝑃</m:t>
                              </m:r>
                            </m:e>
                            <m:sub>
                              <m:r>
                                <a:rPr lang="en-US" i="1">
                                  <a:latin typeface="Cambria Math" panose="02040503050406030204" pitchFamily="18" charset="0"/>
                                  <a:ea typeface="等线" panose="02010600030101010101" pitchFamily="2" charset="-122"/>
                                  <a:cs typeface="Times New Roman" panose="02020603050405020304" pitchFamily="18" charset="0"/>
                                </a:rPr>
                                <m:t>𝑡</m:t>
                              </m:r>
                              <m:r>
                                <a:rPr lang="en-US" i="1">
                                  <a:latin typeface="Cambria Math" panose="02040503050406030204" pitchFamily="18" charset="0"/>
                                  <a:ea typeface="等线" panose="02010600030101010101" pitchFamily="2" charset="-122"/>
                                  <a:cs typeface="Times New Roman" panose="02020603050405020304" pitchFamily="18" charset="0"/>
                                </a:rPr>
                                <m:t>−2</m:t>
                              </m:r>
                            </m:sub>
                          </m:sSub>
                        </m:e>
                      </m:d>
                      <m:r>
                        <a:rPr lang="en-US" b="0" i="1" smtClean="0">
                          <a:latin typeface="Cambria Math" panose="02040503050406030204" pitchFamily="18" charset="0"/>
                          <a:ea typeface="等线" panose="02010600030101010101" pitchFamily="2" charset="-122"/>
                          <a:cs typeface="Times New Roman" panose="02020603050405020304" pitchFamily="18" charset="0"/>
                        </a:rPr>
                        <m:t>&lt;</m:t>
                      </m:r>
                      <m:r>
                        <a:rPr lang="en-US" i="1">
                          <a:latin typeface="Cambria Math" panose="02040503050406030204" pitchFamily="18" charset="0"/>
                          <a:ea typeface="等线" panose="02010600030101010101" pitchFamily="2" charset="-122"/>
                          <a:cs typeface="Times New Roman" panose="02020603050405020304" pitchFamily="18" charset="0"/>
                        </a:rPr>
                        <m:t>0</m:t>
                      </m:r>
                    </m:oMath>
                  </m:oMathPara>
                </a14:m>
                <a:endParaRPr lang="en-US" sz="2400" dirty="0">
                  <a:effectLst/>
                  <a:latin typeface="等线" panose="02010600030101010101" pitchFamily="2" charset="-122"/>
                  <a:ea typeface="等线" panose="02010600030101010101" pitchFamily="2" charset="-122"/>
                  <a:cs typeface="Arial" panose="020B0604020202020204" pitchFamily="34" charset="0"/>
                </a:endParaRPr>
              </a:p>
            </p:txBody>
          </p:sp>
        </mc:Choice>
        <mc:Fallback xmlns="">
          <p:sp>
            <p:nvSpPr>
              <p:cNvPr id="13" name="矩形 12">
                <a:extLst>
                  <a:ext uri="{FF2B5EF4-FFF2-40B4-BE49-F238E27FC236}">
                    <a16:creationId xmlns:a16="http://schemas.microsoft.com/office/drawing/2014/main" xmlns="" id="{C09B4B01-96C2-46E8-9E34-B331186C045C}"/>
                  </a:ext>
                </a:extLst>
              </p:cNvPr>
              <p:cNvSpPr>
                <a:spLocks noRot="1" noChangeAspect="1" noMove="1" noResize="1" noEditPoints="1" noAdjustHandles="1" noChangeArrowheads="1" noChangeShapeType="1" noTextEdit="1"/>
              </p:cNvSpPr>
              <p:nvPr/>
            </p:nvSpPr>
            <p:spPr>
              <a:xfrm>
                <a:off x="5194801" y="3308708"/>
                <a:ext cx="4932947" cy="1586075"/>
              </a:xfrm>
              <a:prstGeom prst="rect">
                <a:avLst/>
              </a:prstGeom>
              <a:blipFill>
                <a:blip r:embed="rId5"/>
                <a:stretch>
                  <a:fillRect b="-153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矩形 13">
                <a:extLst>
                  <a:ext uri="{FF2B5EF4-FFF2-40B4-BE49-F238E27FC236}">
                    <a16:creationId xmlns:a16="http://schemas.microsoft.com/office/drawing/2014/main" id="{47613BA9-AAF3-4C6C-BBD9-7A8292CA81F8}"/>
                  </a:ext>
                </a:extLst>
              </p:cNvPr>
              <p:cNvSpPr/>
              <p:nvPr/>
            </p:nvSpPr>
            <p:spPr>
              <a:xfrm>
                <a:off x="5194801" y="5009671"/>
                <a:ext cx="4932947" cy="1128514"/>
              </a:xfrm>
              <a:prstGeom prst="rect">
                <a:avLst/>
              </a:prstGeom>
            </p:spPr>
            <p:txBody>
              <a:bodyPr wrap="square">
                <a:spAutoFit/>
              </a:bodyPr>
              <a:lstStyle/>
              <a:p>
                <a:pPr>
                  <a:lnSpc>
                    <a:spcPct val="150000"/>
                  </a:lnSpc>
                  <a:spcAft>
                    <a:spcPts val="800"/>
                  </a:spcAft>
                </a:pPr>
                <a14:m>
                  <m:oMathPara xmlns:m="http://schemas.openxmlformats.org/officeDocument/2006/math">
                    <m:oMathParaPr>
                      <m:jc m:val="centerGroup"/>
                    </m:oMathParaPr>
                    <m:oMath xmlns:m="http://schemas.openxmlformats.org/officeDocument/2006/math">
                      <m:d>
                        <m:dPr>
                          <m:ctrlPr>
                            <a:rPr lang="en-US" i="1" smtClean="0">
                              <a:latin typeface="Cambria Math" panose="02040503050406030204" pitchFamily="18" charset="0"/>
                              <a:ea typeface="等线" panose="02010600030101010101" pitchFamily="2" charset="-122"/>
                              <a:cs typeface="Times New Roman" panose="02020603050405020304" pitchFamily="18" charset="0"/>
                            </a:rPr>
                          </m:ctrlPr>
                        </m:dPr>
                        <m:e>
                          <m:sSub>
                            <m:sSubPr>
                              <m:ctrlPr>
                                <a:rPr lang="en-US" i="1">
                                  <a:latin typeface="Cambria Math" panose="02040503050406030204" pitchFamily="18" charset="0"/>
                                  <a:ea typeface="等线" panose="02010600030101010101" pitchFamily="2" charset="-122"/>
                                  <a:cs typeface="Times New Roman" panose="02020603050405020304" pitchFamily="18" charset="0"/>
                                </a:rPr>
                              </m:ctrlPr>
                            </m:sSubPr>
                            <m:e>
                              <m:r>
                                <a:rPr lang="en-US" i="1">
                                  <a:latin typeface="Cambria Math" panose="02040503050406030204" pitchFamily="18" charset="0"/>
                                  <a:ea typeface="等线" panose="02010600030101010101" pitchFamily="2" charset="-122"/>
                                  <a:cs typeface="Times New Roman" panose="02020603050405020304" pitchFamily="18" charset="0"/>
                                </a:rPr>
                                <m:t>𝑃</m:t>
                              </m:r>
                            </m:e>
                            <m:sub>
                              <m:r>
                                <a:rPr lang="en-US" i="1">
                                  <a:latin typeface="Cambria Math" panose="02040503050406030204" pitchFamily="18" charset="0"/>
                                  <a:ea typeface="等线" panose="02010600030101010101" pitchFamily="2" charset="-122"/>
                                  <a:cs typeface="Times New Roman" panose="02020603050405020304" pitchFamily="18" charset="0"/>
                                </a:rPr>
                                <m:t>𝑡</m:t>
                              </m:r>
                            </m:sub>
                          </m:sSub>
                          <m:r>
                            <a:rPr lang="en-US" i="1">
                              <a:latin typeface="Cambria Math" panose="02040503050406030204" pitchFamily="18" charset="0"/>
                              <a:ea typeface="等线" panose="02010600030101010101" pitchFamily="2" charset="-122"/>
                              <a:cs typeface="Times New Roman" panose="02020603050405020304" pitchFamily="18" charset="0"/>
                            </a:rPr>
                            <m:t>−</m:t>
                          </m:r>
                          <m:sSub>
                            <m:sSubPr>
                              <m:ctrlPr>
                                <a:rPr lang="en-US" i="1">
                                  <a:latin typeface="Cambria Math" panose="02040503050406030204" pitchFamily="18" charset="0"/>
                                  <a:ea typeface="等线" panose="02010600030101010101" pitchFamily="2" charset="-122"/>
                                  <a:cs typeface="Times New Roman" panose="02020603050405020304" pitchFamily="18" charset="0"/>
                                </a:rPr>
                              </m:ctrlPr>
                            </m:sSubPr>
                            <m:e>
                              <m:r>
                                <a:rPr lang="en-US" i="1">
                                  <a:latin typeface="Cambria Math" panose="02040503050406030204" pitchFamily="18" charset="0"/>
                                  <a:ea typeface="等线" panose="02010600030101010101" pitchFamily="2" charset="-122"/>
                                  <a:cs typeface="Times New Roman" panose="02020603050405020304" pitchFamily="18" charset="0"/>
                                </a:rPr>
                                <m:t>𝑃</m:t>
                              </m:r>
                            </m:e>
                            <m:sub>
                              <m:r>
                                <a:rPr lang="en-US" i="1">
                                  <a:latin typeface="Cambria Math" panose="02040503050406030204" pitchFamily="18" charset="0"/>
                                  <a:ea typeface="等线" panose="02010600030101010101" pitchFamily="2" charset="-122"/>
                                  <a:cs typeface="Times New Roman" panose="02020603050405020304" pitchFamily="18" charset="0"/>
                                </a:rPr>
                                <m:t>𝑡</m:t>
                              </m:r>
                              <m:r>
                                <a:rPr lang="en-US" i="1">
                                  <a:latin typeface="Cambria Math" panose="02040503050406030204" pitchFamily="18" charset="0"/>
                                  <a:ea typeface="等线" panose="02010600030101010101" pitchFamily="2" charset="-122"/>
                                  <a:cs typeface="Times New Roman" panose="02020603050405020304" pitchFamily="18" charset="0"/>
                                </a:rPr>
                                <m:t>−</m:t>
                              </m:r>
                              <m:r>
                                <a:rPr lang="en-US" i="1">
                                  <a:latin typeface="Cambria Math" panose="02040503050406030204" pitchFamily="18" charset="0"/>
                                  <a:ea typeface="等线" panose="02010600030101010101" pitchFamily="2" charset="-122"/>
                                  <a:cs typeface="Times New Roman" panose="02020603050405020304" pitchFamily="18" charset="0"/>
                                </a:rPr>
                                <m:t>𝑛</m:t>
                              </m:r>
                            </m:sub>
                          </m:sSub>
                        </m:e>
                      </m:d>
                      <m:r>
                        <a:rPr lang="en-US" i="1">
                          <a:latin typeface="Cambria Math" panose="02040503050406030204" pitchFamily="18" charset="0"/>
                          <a:ea typeface="等线" panose="02010600030101010101" pitchFamily="2" charset="-122"/>
                          <a:cs typeface="Times New Roman" panose="02020603050405020304" pitchFamily="18" charset="0"/>
                        </a:rPr>
                        <m:t>−</m:t>
                      </m:r>
                      <m:d>
                        <m:dPr>
                          <m:ctrlPr>
                            <a:rPr lang="en-US" i="1">
                              <a:latin typeface="Cambria Math" panose="02040503050406030204" pitchFamily="18" charset="0"/>
                              <a:ea typeface="等线" panose="02010600030101010101" pitchFamily="2" charset="-122"/>
                              <a:cs typeface="Times New Roman" panose="02020603050405020304" pitchFamily="18" charset="0"/>
                            </a:rPr>
                          </m:ctrlPr>
                        </m:dPr>
                        <m:e>
                          <m:sSub>
                            <m:sSubPr>
                              <m:ctrlPr>
                                <a:rPr lang="en-US" i="1">
                                  <a:latin typeface="Cambria Math" panose="02040503050406030204" pitchFamily="18" charset="0"/>
                                  <a:ea typeface="等线" panose="02010600030101010101" pitchFamily="2" charset="-122"/>
                                  <a:cs typeface="Times New Roman" panose="02020603050405020304" pitchFamily="18" charset="0"/>
                                </a:rPr>
                              </m:ctrlPr>
                            </m:sSubPr>
                            <m:e>
                              <m:r>
                                <a:rPr lang="en-US" i="1">
                                  <a:latin typeface="Cambria Math" panose="02040503050406030204" pitchFamily="18" charset="0"/>
                                  <a:ea typeface="等线" panose="02010600030101010101" pitchFamily="2" charset="-122"/>
                                  <a:cs typeface="Times New Roman" panose="02020603050405020304" pitchFamily="18" charset="0"/>
                                </a:rPr>
                                <m:t>𝑃</m:t>
                              </m:r>
                            </m:e>
                            <m:sub>
                              <m:r>
                                <a:rPr lang="en-US" i="1">
                                  <a:latin typeface="Cambria Math" panose="02040503050406030204" pitchFamily="18" charset="0"/>
                                  <a:ea typeface="等线" panose="02010600030101010101" pitchFamily="2" charset="-122"/>
                                  <a:cs typeface="Times New Roman" panose="02020603050405020304" pitchFamily="18" charset="0"/>
                                </a:rPr>
                                <m:t>𝑡</m:t>
                              </m:r>
                              <m:r>
                                <a:rPr lang="en-US" i="1">
                                  <a:latin typeface="Cambria Math" panose="02040503050406030204" pitchFamily="18" charset="0"/>
                                  <a:ea typeface="等线" panose="02010600030101010101" pitchFamily="2" charset="-122"/>
                                  <a:cs typeface="Times New Roman" panose="02020603050405020304" pitchFamily="18" charset="0"/>
                                </a:rPr>
                                <m:t>−1</m:t>
                              </m:r>
                            </m:sub>
                          </m:sSub>
                          <m:r>
                            <a:rPr lang="en-US" i="1">
                              <a:latin typeface="Cambria Math" panose="02040503050406030204" pitchFamily="18" charset="0"/>
                              <a:ea typeface="等线" panose="02010600030101010101" pitchFamily="2" charset="-122"/>
                              <a:cs typeface="Times New Roman" panose="02020603050405020304" pitchFamily="18" charset="0"/>
                            </a:rPr>
                            <m:t>−</m:t>
                          </m:r>
                          <m:sSub>
                            <m:sSubPr>
                              <m:ctrlPr>
                                <a:rPr lang="en-US" i="1">
                                  <a:latin typeface="Cambria Math" panose="02040503050406030204" pitchFamily="18" charset="0"/>
                                  <a:ea typeface="等线" panose="02010600030101010101" pitchFamily="2" charset="-122"/>
                                  <a:cs typeface="Times New Roman" panose="02020603050405020304" pitchFamily="18" charset="0"/>
                                </a:rPr>
                              </m:ctrlPr>
                            </m:sSubPr>
                            <m:e>
                              <m:r>
                                <a:rPr lang="en-US" i="1">
                                  <a:latin typeface="Cambria Math" panose="02040503050406030204" pitchFamily="18" charset="0"/>
                                  <a:ea typeface="等线" panose="02010600030101010101" pitchFamily="2" charset="-122"/>
                                  <a:cs typeface="Times New Roman" panose="02020603050405020304" pitchFamily="18" charset="0"/>
                                </a:rPr>
                                <m:t>𝑃</m:t>
                              </m:r>
                            </m:e>
                            <m:sub>
                              <m:r>
                                <a:rPr lang="en-US" i="1">
                                  <a:latin typeface="Cambria Math" panose="02040503050406030204" pitchFamily="18" charset="0"/>
                                  <a:ea typeface="等线" panose="02010600030101010101" pitchFamily="2" charset="-122"/>
                                  <a:cs typeface="Times New Roman" panose="02020603050405020304" pitchFamily="18" charset="0"/>
                                </a:rPr>
                                <m:t>𝑡</m:t>
                              </m:r>
                              <m:r>
                                <a:rPr lang="en-US" i="1">
                                  <a:latin typeface="Cambria Math" panose="02040503050406030204" pitchFamily="18" charset="0"/>
                                  <a:ea typeface="等线" panose="02010600030101010101" pitchFamily="2" charset="-122"/>
                                  <a:cs typeface="Times New Roman" panose="02020603050405020304" pitchFamily="18" charset="0"/>
                                </a:rPr>
                                <m:t>−</m:t>
                              </m:r>
                              <m:r>
                                <a:rPr lang="en-US" i="1">
                                  <a:latin typeface="Cambria Math" panose="02040503050406030204" pitchFamily="18" charset="0"/>
                                  <a:ea typeface="等线" panose="02010600030101010101" pitchFamily="2" charset="-122"/>
                                  <a:cs typeface="Times New Roman" panose="02020603050405020304" pitchFamily="18" charset="0"/>
                                </a:rPr>
                                <m:t>𝑛</m:t>
                              </m:r>
                              <m:r>
                                <a:rPr lang="en-US" i="1">
                                  <a:latin typeface="Cambria Math" panose="02040503050406030204" pitchFamily="18" charset="0"/>
                                  <a:ea typeface="等线" panose="02010600030101010101" pitchFamily="2" charset="-122"/>
                                  <a:cs typeface="Times New Roman" panose="02020603050405020304" pitchFamily="18" charset="0"/>
                                </a:rPr>
                                <m:t>−1</m:t>
                              </m:r>
                            </m:sub>
                          </m:sSub>
                        </m:e>
                      </m:d>
                      <m:r>
                        <a:rPr lang="en-US" b="0" i="1" smtClean="0">
                          <a:latin typeface="Cambria Math" panose="02040503050406030204" pitchFamily="18" charset="0"/>
                          <a:ea typeface="等线" panose="02010600030101010101" pitchFamily="2" charset="-122"/>
                          <a:cs typeface="Times New Roman" panose="02020603050405020304" pitchFamily="18" charset="0"/>
                        </a:rPr>
                        <m:t>&lt;</m:t>
                      </m:r>
                      <m:r>
                        <a:rPr lang="en-US" i="1">
                          <a:latin typeface="Cambria Math" panose="02040503050406030204" pitchFamily="18" charset="0"/>
                          <a:ea typeface="等线" panose="02010600030101010101" pitchFamily="2" charset="-122"/>
                          <a:cs typeface="Times New Roman" panose="02020603050405020304" pitchFamily="18" charset="0"/>
                        </a:rPr>
                        <m:t>0</m:t>
                      </m:r>
                    </m:oMath>
                  </m:oMathPara>
                </a14:m>
                <a:endParaRPr lang="en-US" sz="2400" dirty="0">
                  <a:effectLst/>
                  <a:latin typeface="等线" panose="02010600030101010101" pitchFamily="2" charset="-122"/>
                  <a:ea typeface="等线" panose="02010600030101010101" pitchFamily="2" charset="-122"/>
                  <a:cs typeface="Arial" panose="020B0604020202020204" pitchFamily="34" charset="0"/>
                </a:endParaRPr>
              </a:p>
              <a:p>
                <a:pPr algn="ctr">
                  <a:lnSpc>
                    <a:spcPct val="150000"/>
                  </a:lnSpc>
                  <a:spcAft>
                    <a:spcPts val="800"/>
                  </a:spcAft>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ea typeface="等线" panose="02010600030101010101" pitchFamily="2" charset="-122"/>
                              <a:cs typeface="Times New Roman" panose="02020603050405020304" pitchFamily="18" charset="0"/>
                            </a:rPr>
                          </m:ctrlPr>
                        </m:sSubPr>
                        <m:e>
                          <m:r>
                            <a:rPr lang="en-US" i="1">
                              <a:latin typeface="Cambria Math" panose="02040503050406030204" pitchFamily="18" charset="0"/>
                              <a:ea typeface="等线" panose="02010600030101010101" pitchFamily="2" charset="-122"/>
                              <a:cs typeface="Times New Roman" panose="02020603050405020304" pitchFamily="18" charset="0"/>
                            </a:rPr>
                            <m:t>𝑃</m:t>
                          </m:r>
                        </m:e>
                        <m:sub>
                          <m:r>
                            <a:rPr lang="en-US" i="1">
                              <a:latin typeface="Cambria Math" panose="02040503050406030204" pitchFamily="18" charset="0"/>
                              <a:ea typeface="等线" panose="02010600030101010101" pitchFamily="2" charset="-122"/>
                              <a:cs typeface="Times New Roman" panose="02020603050405020304" pitchFamily="18" charset="0"/>
                            </a:rPr>
                            <m:t>𝑡</m:t>
                          </m:r>
                        </m:sub>
                      </m:sSub>
                      <m:r>
                        <a:rPr lang="en-US" b="0" i="1" smtClean="0">
                          <a:latin typeface="Cambria Math" panose="02040503050406030204" pitchFamily="18" charset="0"/>
                          <a:ea typeface="等线" panose="02010600030101010101" pitchFamily="2" charset="-122"/>
                          <a:cs typeface="Times New Roman" panose="02020603050405020304" pitchFamily="18" charset="0"/>
                        </a:rPr>
                        <m:t>&lt;</m:t>
                      </m:r>
                      <m:sSub>
                        <m:sSubPr>
                          <m:ctrlPr>
                            <a:rPr lang="en-US" i="1">
                              <a:latin typeface="Cambria Math" panose="02040503050406030204" pitchFamily="18" charset="0"/>
                              <a:ea typeface="等线" panose="02010600030101010101" pitchFamily="2" charset="-122"/>
                              <a:cs typeface="Times New Roman" panose="02020603050405020304" pitchFamily="18" charset="0"/>
                            </a:rPr>
                          </m:ctrlPr>
                        </m:sSubPr>
                        <m:e>
                          <m:r>
                            <a:rPr lang="en-US" i="1">
                              <a:latin typeface="Cambria Math" panose="02040503050406030204" pitchFamily="18" charset="0"/>
                              <a:ea typeface="等线" panose="02010600030101010101" pitchFamily="2" charset="-122"/>
                              <a:cs typeface="Times New Roman" panose="02020603050405020304" pitchFamily="18" charset="0"/>
                            </a:rPr>
                            <m:t>𝑃</m:t>
                          </m:r>
                        </m:e>
                        <m:sub>
                          <m:r>
                            <a:rPr lang="en-US" i="1">
                              <a:latin typeface="Cambria Math" panose="02040503050406030204" pitchFamily="18" charset="0"/>
                              <a:ea typeface="等线" panose="02010600030101010101" pitchFamily="2" charset="-122"/>
                              <a:cs typeface="Times New Roman" panose="02020603050405020304" pitchFamily="18" charset="0"/>
                            </a:rPr>
                            <m:t>𝑡</m:t>
                          </m:r>
                          <m:r>
                            <a:rPr lang="en-US" i="1">
                              <a:latin typeface="Cambria Math" panose="02040503050406030204" pitchFamily="18" charset="0"/>
                              <a:ea typeface="等线" panose="02010600030101010101" pitchFamily="2" charset="-122"/>
                              <a:cs typeface="Times New Roman" panose="02020603050405020304" pitchFamily="18" charset="0"/>
                            </a:rPr>
                            <m:t>−</m:t>
                          </m:r>
                          <m:r>
                            <a:rPr lang="en-US" i="1">
                              <a:latin typeface="Cambria Math" panose="02040503050406030204" pitchFamily="18" charset="0"/>
                              <a:ea typeface="等线" panose="02010600030101010101" pitchFamily="2" charset="-122"/>
                              <a:cs typeface="Times New Roman" panose="02020603050405020304" pitchFamily="18" charset="0"/>
                            </a:rPr>
                            <m:t>𝑛</m:t>
                          </m:r>
                        </m:sub>
                      </m:sSub>
                      <m:r>
                        <a:rPr lang="en-US" i="1">
                          <a:latin typeface="Cambria Math" panose="02040503050406030204" pitchFamily="18" charset="0"/>
                          <a:ea typeface="等线" panose="02010600030101010101" pitchFamily="2" charset="-122"/>
                          <a:cs typeface="Times New Roman" panose="02020603050405020304" pitchFamily="18" charset="0"/>
                        </a:rPr>
                        <m:t>+</m:t>
                      </m:r>
                      <m:sSub>
                        <m:sSubPr>
                          <m:ctrlPr>
                            <a:rPr lang="en-US" i="1">
                              <a:latin typeface="Cambria Math" panose="02040503050406030204" pitchFamily="18" charset="0"/>
                              <a:ea typeface="等线" panose="02010600030101010101" pitchFamily="2" charset="-122"/>
                              <a:cs typeface="Times New Roman" panose="02020603050405020304" pitchFamily="18" charset="0"/>
                            </a:rPr>
                          </m:ctrlPr>
                        </m:sSubPr>
                        <m:e>
                          <m:r>
                            <a:rPr lang="en-US" i="1">
                              <a:latin typeface="Cambria Math" panose="02040503050406030204" pitchFamily="18" charset="0"/>
                              <a:ea typeface="等线" panose="02010600030101010101" pitchFamily="2" charset="-122"/>
                              <a:cs typeface="Times New Roman" panose="02020603050405020304" pitchFamily="18" charset="0"/>
                            </a:rPr>
                            <m:t>𝑃</m:t>
                          </m:r>
                        </m:e>
                        <m:sub>
                          <m:r>
                            <a:rPr lang="en-US" i="1">
                              <a:latin typeface="Cambria Math" panose="02040503050406030204" pitchFamily="18" charset="0"/>
                              <a:ea typeface="等线" panose="02010600030101010101" pitchFamily="2" charset="-122"/>
                              <a:cs typeface="Times New Roman" panose="02020603050405020304" pitchFamily="18" charset="0"/>
                            </a:rPr>
                            <m:t>𝑡</m:t>
                          </m:r>
                          <m:r>
                            <a:rPr lang="en-US" i="1">
                              <a:latin typeface="Cambria Math" panose="02040503050406030204" pitchFamily="18" charset="0"/>
                              <a:ea typeface="等线" panose="02010600030101010101" pitchFamily="2" charset="-122"/>
                              <a:cs typeface="Times New Roman" panose="02020603050405020304" pitchFamily="18" charset="0"/>
                            </a:rPr>
                            <m:t>−1</m:t>
                          </m:r>
                        </m:sub>
                      </m:sSub>
                      <m:r>
                        <a:rPr lang="en-US" i="1">
                          <a:latin typeface="Cambria Math" panose="02040503050406030204" pitchFamily="18" charset="0"/>
                          <a:ea typeface="等线" panose="02010600030101010101" pitchFamily="2" charset="-122"/>
                          <a:cs typeface="Times New Roman" panose="02020603050405020304" pitchFamily="18" charset="0"/>
                        </a:rPr>
                        <m:t>−</m:t>
                      </m:r>
                      <m:sSub>
                        <m:sSubPr>
                          <m:ctrlPr>
                            <a:rPr lang="en-US" i="1">
                              <a:latin typeface="Cambria Math" panose="02040503050406030204" pitchFamily="18" charset="0"/>
                              <a:ea typeface="等线" panose="02010600030101010101" pitchFamily="2" charset="-122"/>
                              <a:cs typeface="Times New Roman" panose="02020603050405020304" pitchFamily="18" charset="0"/>
                            </a:rPr>
                          </m:ctrlPr>
                        </m:sSubPr>
                        <m:e>
                          <m:r>
                            <a:rPr lang="en-US" i="1">
                              <a:latin typeface="Cambria Math" panose="02040503050406030204" pitchFamily="18" charset="0"/>
                              <a:ea typeface="等线" panose="02010600030101010101" pitchFamily="2" charset="-122"/>
                              <a:cs typeface="Times New Roman" panose="02020603050405020304" pitchFamily="18" charset="0"/>
                            </a:rPr>
                            <m:t>𝑃</m:t>
                          </m:r>
                        </m:e>
                        <m:sub>
                          <m:r>
                            <a:rPr lang="en-US" i="1">
                              <a:latin typeface="Cambria Math" panose="02040503050406030204" pitchFamily="18" charset="0"/>
                              <a:ea typeface="等线" panose="02010600030101010101" pitchFamily="2" charset="-122"/>
                              <a:cs typeface="Times New Roman" panose="02020603050405020304" pitchFamily="18" charset="0"/>
                            </a:rPr>
                            <m:t>𝑡</m:t>
                          </m:r>
                          <m:r>
                            <a:rPr lang="en-US" i="1">
                              <a:latin typeface="Cambria Math" panose="02040503050406030204" pitchFamily="18" charset="0"/>
                              <a:ea typeface="等线" panose="02010600030101010101" pitchFamily="2" charset="-122"/>
                              <a:cs typeface="Times New Roman" panose="02020603050405020304" pitchFamily="18" charset="0"/>
                            </a:rPr>
                            <m:t>−</m:t>
                          </m:r>
                          <m:r>
                            <a:rPr lang="en-US" i="1">
                              <a:latin typeface="Cambria Math" panose="02040503050406030204" pitchFamily="18" charset="0"/>
                              <a:ea typeface="等线" panose="02010600030101010101" pitchFamily="2" charset="-122"/>
                              <a:cs typeface="Times New Roman" panose="02020603050405020304" pitchFamily="18" charset="0"/>
                            </a:rPr>
                            <m:t>𝑛</m:t>
                          </m:r>
                          <m:r>
                            <a:rPr lang="en-US" i="1">
                              <a:latin typeface="Cambria Math" panose="02040503050406030204" pitchFamily="18" charset="0"/>
                              <a:ea typeface="等线" panose="02010600030101010101" pitchFamily="2" charset="-122"/>
                              <a:cs typeface="Times New Roman" panose="02020603050405020304" pitchFamily="18" charset="0"/>
                            </a:rPr>
                            <m:t>−1</m:t>
                          </m:r>
                        </m:sub>
                      </m:sSub>
                    </m:oMath>
                  </m:oMathPara>
                </a14:m>
                <a:endParaRPr lang="en-US" sz="2400" dirty="0">
                  <a:effectLst/>
                  <a:latin typeface="等线" panose="02010600030101010101" pitchFamily="2" charset="-122"/>
                  <a:ea typeface="等线" panose="02010600030101010101" pitchFamily="2" charset="-122"/>
                  <a:cs typeface="Arial" panose="020B0604020202020204" pitchFamily="34" charset="0"/>
                </a:endParaRPr>
              </a:p>
            </p:txBody>
          </p:sp>
        </mc:Choice>
        <mc:Fallback xmlns="">
          <p:sp>
            <p:nvSpPr>
              <p:cNvPr id="14" name="矩形 13">
                <a:extLst>
                  <a:ext uri="{FF2B5EF4-FFF2-40B4-BE49-F238E27FC236}">
                    <a16:creationId xmlns:a16="http://schemas.microsoft.com/office/drawing/2014/main" xmlns="" id="{47613BA9-AAF3-4C6C-BBD9-7A8292CA81F8}"/>
                  </a:ext>
                </a:extLst>
              </p:cNvPr>
              <p:cNvSpPr>
                <a:spLocks noRot="1" noChangeAspect="1" noMove="1" noResize="1" noEditPoints="1" noAdjustHandles="1" noChangeArrowheads="1" noChangeShapeType="1" noTextEdit="1"/>
              </p:cNvSpPr>
              <p:nvPr/>
            </p:nvSpPr>
            <p:spPr>
              <a:xfrm>
                <a:off x="5194801" y="5009671"/>
                <a:ext cx="4932947" cy="1128514"/>
              </a:xfrm>
              <a:prstGeom prst="rect">
                <a:avLst/>
              </a:prstGeom>
              <a:blipFill>
                <a:blip r:embed="rId6"/>
                <a:stretch>
                  <a:fillRect/>
                </a:stretch>
              </a:blipFill>
            </p:spPr>
            <p:txBody>
              <a:bodyPr/>
              <a:lstStyle/>
              <a:p>
                <a:r>
                  <a:rPr lang="zh-CN" altLang="en-US">
                    <a:noFill/>
                  </a:rPr>
                  <a:t> </a:t>
                </a:r>
              </a:p>
            </p:txBody>
          </p:sp>
        </mc:Fallback>
      </mc:AlternateContent>
      <p:sp>
        <p:nvSpPr>
          <p:cNvPr id="7" name="矩形 6">
            <a:extLst>
              <a:ext uri="{FF2B5EF4-FFF2-40B4-BE49-F238E27FC236}">
                <a16:creationId xmlns:a16="http://schemas.microsoft.com/office/drawing/2014/main" id="{9EBD3004-338D-4CBC-8586-58FE2802D5A0}"/>
              </a:ext>
            </a:extLst>
          </p:cNvPr>
          <p:cNvSpPr/>
          <p:nvPr/>
        </p:nvSpPr>
        <p:spPr>
          <a:xfrm>
            <a:off x="1626904" y="6022240"/>
            <a:ext cx="2202847" cy="461665"/>
          </a:xfrm>
          <a:prstGeom prst="rect">
            <a:avLst/>
          </a:prstGeom>
        </p:spPr>
        <p:txBody>
          <a:bodyPr wrap="none">
            <a:spAutoFit/>
          </a:bodyPr>
          <a:lstStyle/>
          <a:p>
            <a:r>
              <a:rPr lang="en-US" sz="2400" b="1" dirty="0">
                <a:solidFill>
                  <a:srgbClr val="FF0000"/>
                </a:solidFill>
                <a:latin typeface="Times New Roman" panose="02020603050405020304" pitchFamily="18" charset="0"/>
                <a:ea typeface="等线" panose="02010600030101010101" pitchFamily="2" charset="-122"/>
              </a:rPr>
              <a:t>Supported line </a:t>
            </a:r>
            <a:endParaRPr lang="en-US" sz="2400" b="1" dirty="0">
              <a:solidFill>
                <a:srgbClr val="FF0000"/>
              </a:solidFill>
            </a:endParaRPr>
          </a:p>
        </p:txBody>
      </p:sp>
      <p:sp>
        <p:nvSpPr>
          <p:cNvPr id="8" name="矩形 7">
            <a:extLst>
              <a:ext uri="{FF2B5EF4-FFF2-40B4-BE49-F238E27FC236}">
                <a16:creationId xmlns:a16="http://schemas.microsoft.com/office/drawing/2014/main" id="{B7909057-194B-4C55-B53F-6FA9017D3C9D}"/>
              </a:ext>
            </a:extLst>
          </p:cNvPr>
          <p:cNvSpPr/>
          <p:nvPr/>
        </p:nvSpPr>
        <p:spPr>
          <a:xfrm>
            <a:off x="6578285" y="6020179"/>
            <a:ext cx="2165978" cy="461665"/>
          </a:xfrm>
          <a:prstGeom prst="rect">
            <a:avLst/>
          </a:prstGeom>
        </p:spPr>
        <p:txBody>
          <a:bodyPr wrap="none">
            <a:spAutoFit/>
          </a:bodyPr>
          <a:lstStyle/>
          <a:p>
            <a:r>
              <a:rPr lang="en-US" sz="2400" b="1" dirty="0">
                <a:solidFill>
                  <a:srgbClr val="FF0000"/>
                </a:solidFill>
                <a:latin typeface="Times New Roman" panose="02020603050405020304" pitchFamily="18" charset="0"/>
                <a:ea typeface="等线" panose="02010600030101010101" pitchFamily="2" charset="-122"/>
              </a:rPr>
              <a:t>Restricted line </a:t>
            </a:r>
            <a:endParaRPr lang="en-US" sz="2400" b="1" dirty="0">
              <a:solidFill>
                <a:srgbClr val="FF0000"/>
              </a:solidFill>
            </a:endParaRPr>
          </a:p>
        </p:txBody>
      </p:sp>
    </p:spTree>
    <p:extLst>
      <p:ext uri="{BB962C8B-B14F-4D97-AF65-F5344CB8AC3E}">
        <p14:creationId xmlns:p14="http://schemas.microsoft.com/office/powerpoint/2010/main" val="4143664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圆角 21">
            <a:extLst>
              <a:ext uri="{FF2B5EF4-FFF2-40B4-BE49-F238E27FC236}">
                <a16:creationId xmlns:a16="http://schemas.microsoft.com/office/drawing/2014/main" id="{CA7E9362-32B4-43D5-93D2-77FE5D563D5D}"/>
              </a:ext>
            </a:extLst>
          </p:cNvPr>
          <p:cNvSpPr/>
          <p:nvPr/>
        </p:nvSpPr>
        <p:spPr>
          <a:xfrm>
            <a:off x="150581" y="1209272"/>
            <a:ext cx="11816830" cy="5344611"/>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lnSpc>
                <a:spcPct val="130000"/>
              </a:lnSpc>
            </a:pPr>
            <a:endParaRPr lang="en-US" sz="1200" dirty="0">
              <a:latin typeface="微软雅黑" panose="020B0503020204020204" pitchFamily="34" charset="-122"/>
              <a:ea typeface="微软雅黑" panose="020B0503020204020204" pitchFamily="34" charset="-122"/>
            </a:endParaRPr>
          </a:p>
        </p:txBody>
      </p:sp>
      <p:grpSp>
        <p:nvGrpSpPr>
          <p:cNvPr id="100" name="组 99"/>
          <p:cNvGrpSpPr/>
          <p:nvPr/>
        </p:nvGrpSpPr>
        <p:grpSpPr>
          <a:xfrm>
            <a:off x="343000" y="259409"/>
            <a:ext cx="6593043" cy="593730"/>
            <a:chOff x="910794" y="928946"/>
            <a:chExt cx="2300757" cy="509896"/>
          </a:xfrm>
        </p:grpSpPr>
        <p:sp>
          <p:nvSpPr>
            <p:cNvPr id="69" name="矩形 68"/>
            <p:cNvSpPr/>
            <p:nvPr/>
          </p:nvSpPr>
          <p:spPr>
            <a:xfrm>
              <a:off x="923286" y="953484"/>
              <a:ext cx="2268157" cy="471008"/>
            </a:xfrm>
            <a:prstGeom prst="rect">
              <a:avLst/>
            </a:prstGeom>
            <a:noFill/>
            <a:ln w="12700" cap="flat" cmpd="sng" algn="ctr">
              <a:solidFill>
                <a:schemeClr val="bg1">
                  <a:lumMod val="75000"/>
                </a:scheme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defRPr/>
              </a:pPr>
              <a:endParaRPr lang="zh-CN" altLang="en-US" kern="0">
                <a:solidFill>
                  <a:prstClr val="white"/>
                </a:solidFill>
                <a:latin typeface="Segoe UI"/>
                <a:ea typeface="微软雅黑"/>
              </a:endParaRPr>
            </a:p>
          </p:txBody>
        </p:sp>
        <p:sp>
          <p:nvSpPr>
            <p:cNvPr id="70" name="椭圆 69"/>
            <p:cNvSpPr/>
            <p:nvPr/>
          </p:nvSpPr>
          <p:spPr>
            <a:xfrm>
              <a:off x="910794" y="928946"/>
              <a:ext cx="38888" cy="38888"/>
            </a:xfrm>
            <a:prstGeom prst="ellipse">
              <a:avLst/>
            </a:prstGeom>
            <a:solidFill>
              <a:schemeClr val="accent1"/>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defRPr/>
              </a:pPr>
              <a:endParaRPr lang="zh-CN" altLang="en-US" kern="0">
                <a:solidFill>
                  <a:prstClr val="white"/>
                </a:solidFill>
                <a:latin typeface="Segoe UI"/>
                <a:ea typeface="微软雅黑"/>
              </a:endParaRPr>
            </a:p>
          </p:txBody>
        </p:sp>
        <p:sp>
          <p:nvSpPr>
            <p:cNvPr id="71" name="椭圆 70"/>
            <p:cNvSpPr/>
            <p:nvPr/>
          </p:nvSpPr>
          <p:spPr>
            <a:xfrm>
              <a:off x="910794" y="1399954"/>
              <a:ext cx="38888" cy="38888"/>
            </a:xfrm>
            <a:prstGeom prst="ellipse">
              <a:avLst/>
            </a:prstGeom>
            <a:solidFill>
              <a:schemeClr val="accent1"/>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defRPr/>
              </a:pPr>
              <a:endParaRPr lang="zh-CN" altLang="en-US" kern="0">
                <a:solidFill>
                  <a:prstClr val="white"/>
                </a:solidFill>
                <a:latin typeface="Segoe UI"/>
                <a:ea typeface="微软雅黑"/>
              </a:endParaRPr>
            </a:p>
          </p:txBody>
        </p:sp>
        <p:sp>
          <p:nvSpPr>
            <p:cNvPr id="72" name="椭圆 71"/>
            <p:cNvSpPr/>
            <p:nvPr/>
          </p:nvSpPr>
          <p:spPr>
            <a:xfrm>
              <a:off x="3172663" y="1399954"/>
              <a:ext cx="38888" cy="38888"/>
            </a:xfrm>
            <a:prstGeom prst="ellipse">
              <a:avLst/>
            </a:prstGeom>
            <a:solidFill>
              <a:schemeClr val="accent1"/>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defRPr/>
              </a:pPr>
              <a:endParaRPr lang="zh-CN" altLang="en-US" kern="0">
                <a:solidFill>
                  <a:prstClr val="white"/>
                </a:solidFill>
                <a:latin typeface="Segoe UI"/>
                <a:ea typeface="微软雅黑"/>
              </a:endParaRPr>
            </a:p>
          </p:txBody>
        </p:sp>
        <p:sp>
          <p:nvSpPr>
            <p:cNvPr id="73" name="椭圆 72"/>
            <p:cNvSpPr/>
            <p:nvPr/>
          </p:nvSpPr>
          <p:spPr>
            <a:xfrm>
              <a:off x="3172000" y="934040"/>
              <a:ext cx="38888" cy="38888"/>
            </a:xfrm>
            <a:prstGeom prst="ellipse">
              <a:avLst/>
            </a:prstGeom>
            <a:solidFill>
              <a:schemeClr val="accent1"/>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defRPr/>
              </a:pPr>
              <a:endParaRPr lang="zh-CN" altLang="en-US" kern="0">
                <a:solidFill>
                  <a:prstClr val="white"/>
                </a:solidFill>
                <a:latin typeface="Segoe UI"/>
                <a:ea typeface="微软雅黑"/>
              </a:endParaRPr>
            </a:p>
          </p:txBody>
        </p:sp>
      </p:grpSp>
      <p:sp>
        <p:nvSpPr>
          <p:cNvPr id="74" name="矩形 73"/>
          <p:cNvSpPr/>
          <p:nvPr/>
        </p:nvSpPr>
        <p:spPr>
          <a:xfrm>
            <a:off x="398718" y="321628"/>
            <a:ext cx="6674460" cy="461665"/>
          </a:xfrm>
          <a:prstGeom prst="rect">
            <a:avLst/>
          </a:prstGeom>
        </p:spPr>
        <p:txBody>
          <a:bodyPr wrap="square">
            <a:spAutoFit/>
          </a:bodyPr>
          <a:lstStyle/>
          <a:p>
            <a:r>
              <a:rPr lang="en-US" sz="2400" b="1" dirty="0"/>
              <a:t>Factors that affect the trading strategies </a:t>
            </a:r>
            <a:endParaRPr lang="zh-CN" altLang="en-US" sz="4800" b="1" dirty="0">
              <a:solidFill>
                <a:srgbClr val="000000"/>
              </a:solidFill>
              <a:latin typeface="Segoe UI"/>
              <a:ea typeface="微软雅黑"/>
            </a:endParaRPr>
          </a:p>
        </p:txBody>
      </p:sp>
      <mc:AlternateContent xmlns:mc="http://schemas.openxmlformats.org/markup-compatibility/2006" xmlns:a14="http://schemas.microsoft.com/office/drawing/2010/main">
        <mc:Choice Requires="a14">
          <p:sp>
            <p:nvSpPr>
              <p:cNvPr id="2" name="矩形 1">
                <a:extLst>
                  <a:ext uri="{FF2B5EF4-FFF2-40B4-BE49-F238E27FC236}">
                    <a16:creationId xmlns:a16="http://schemas.microsoft.com/office/drawing/2014/main" id="{CC8EEC1C-FD3D-4005-A185-00853C05EAA7}"/>
                  </a:ext>
                </a:extLst>
              </p:cNvPr>
              <p:cNvSpPr/>
              <p:nvPr/>
            </p:nvSpPr>
            <p:spPr>
              <a:xfrm>
                <a:off x="463550" y="2015977"/>
                <a:ext cx="2829172" cy="610424"/>
              </a:xfrm>
              <a:prstGeom prst="rect">
                <a:avLst/>
              </a:prstGeom>
            </p:spPr>
            <p:txBody>
              <a:bodyPr wrap="none">
                <a:spAutoFit/>
              </a:bodyPr>
              <a:lstStyle/>
              <a:p>
                <a:pPr algn="ctr">
                  <a:lnSpc>
                    <a:spcPct val="150000"/>
                  </a:lnSpc>
                  <a:spcAft>
                    <a:spcPts val="800"/>
                  </a:spcAft>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ea typeface="等线" panose="02010600030101010101" pitchFamily="2" charset="-122"/>
                              <a:cs typeface="Times New Roman" panose="02020603050405020304" pitchFamily="18" charset="0"/>
                            </a:rPr>
                          </m:ctrlPr>
                        </m:sSubPr>
                        <m:e>
                          <m:r>
                            <a:rPr lang="en-US" i="1">
                              <a:latin typeface="Cambria Math" panose="02040503050406030204" pitchFamily="18" charset="0"/>
                              <a:ea typeface="等线" panose="02010600030101010101" pitchFamily="2" charset="-122"/>
                              <a:cs typeface="Times New Roman" panose="02020603050405020304" pitchFamily="18" charset="0"/>
                            </a:rPr>
                            <m:t>𝑃</m:t>
                          </m:r>
                        </m:e>
                        <m:sub>
                          <m:r>
                            <a:rPr lang="en-US" i="1">
                              <a:latin typeface="Cambria Math" panose="02040503050406030204" pitchFamily="18" charset="0"/>
                              <a:ea typeface="等线" panose="02010600030101010101" pitchFamily="2" charset="-122"/>
                              <a:cs typeface="Times New Roman" panose="02020603050405020304" pitchFamily="18" charset="0"/>
                            </a:rPr>
                            <m:t>𝑡</m:t>
                          </m:r>
                        </m:sub>
                      </m:sSub>
                      <m:r>
                        <a:rPr lang="en-US" i="1">
                          <a:latin typeface="Cambria Math" panose="02040503050406030204" pitchFamily="18" charset="0"/>
                          <a:ea typeface="等线" panose="02010600030101010101" pitchFamily="2" charset="-122"/>
                          <a:cs typeface="Times New Roman" panose="02020603050405020304" pitchFamily="18" charset="0"/>
                        </a:rPr>
                        <m:t>&gt;</m:t>
                      </m:r>
                      <m:sSub>
                        <m:sSubPr>
                          <m:ctrlPr>
                            <a:rPr lang="en-US" i="1">
                              <a:latin typeface="Cambria Math" panose="02040503050406030204" pitchFamily="18" charset="0"/>
                              <a:ea typeface="等线" panose="02010600030101010101" pitchFamily="2" charset="-122"/>
                              <a:cs typeface="Times New Roman" panose="02020603050405020304" pitchFamily="18" charset="0"/>
                            </a:rPr>
                          </m:ctrlPr>
                        </m:sSubPr>
                        <m:e>
                          <m:r>
                            <a:rPr lang="en-US" i="1">
                              <a:latin typeface="Cambria Math" panose="02040503050406030204" pitchFamily="18" charset="0"/>
                              <a:ea typeface="等线" panose="02010600030101010101" pitchFamily="2" charset="-122"/>
                              <a:cs typeface="Times New Roman" panose="02020603050405020304" pitchFamily="18" charset="0"/>
                            </a:rPr>
                            <m:t>𝑃</m:t>
                          </m:r>
                        </m:e>
                        <m:sub>
                          <m:r>
                            <a:rPr lang="en-US" i="1">
                              <a:latin typeface="Cambria Math" panose="02040503050406030204" pitchFamily="18" charset="0"/>
                              <a:ea typeface="等线" panose="02010600030101010101" pitchFamily="2" charset="-122"/>
                              <a:cs typeface="Times New Roman" panose="02020603050405020304" pitchFamily="18" charset="0"/>
                            </a:rPr>
                            <m:t>𝑡</m:t>
                          </m:r>
                          <m:r>
                            <a:rPr lang="en-US" i="1">
                              <a:latin typeface="Cambria Math" panose="02040503050406030204" pitchFamily="18" charset="0"/>
                              <a:ea typeface="等线" panose="02010600030101010101" pitchFamily="2" charset="-122"/>
                              <a:cs typeface="Times New Roman" panose="02020603050405020304" pitchFamily="18" charset="0"/>
                            </a:rPr>
                            <m:t>−</m:t>
                          </m:r>
                          <m:r>
                            <a:rPr lang="en-US" i="1">
                              <a:latin typeface="Cambria Math" panose="02040503050406030204" pitchFamily="18" charset="0"/>
                              <a:ea typeface="等线" panose="02010600030101010101" pitchFamily="2" charset="-122"/>
                              <a:cs typeface="Times New Roman" panose="02020603050405020304" pitchFamily="18" charset="0"/>
                            </a:rPr>
                            <m:t>𝑛</m:t>
                          </m:r>
                        </m:sub>
                      </m:sSub>
                      <m:r>
                        <a:rPr lang="en-US" i="1">
                          <a:latin typeface="Cambria Math" panose="02040503050406030204" pitchFamily="18" charset="0"/>
                          <a:ea typeface="等线" panose="02010600030101010101" pitchFamily="2" charset="-122"/>
                          <a:cs typeface="Times New Roman" panose="02020603050405020304" pitchFamily="18" charset="0"/>
                        </a:rPr>
                        <m:t>+</m:t>
                      </m:r>
                      <m:sSub>
                        <m:sSubPr>
                          <m:ctrlPr>
                            <a:rPr lang="en-US" i="1">
                              <a:latin typeface="Cambria Math" panose="02040503050406030204" pitchFamily="18" charset="0"/>
                              <a:ea typeface="等线" panose="02010600030101010101" pitchFamily="2" charset="-122"/>
                              <a:cs typeface="Times New Roman" panose="02020603050405020304" pitchFamily="18" charset="0"/>
                            </a:rPr>
                          </m:ctrlPr>
                        </m:sSubPr>
                        <m:e>
                          <m:r>
                            <a:rPr lang="en-US" i="1">
                              <a:latin typeface="Cambria Math" panose="02040503050406030204" pitchFamily="18" charset="0"/>
                              <a:ea typeface="等线" panose="02010600030101010101" pitchFamily="2" charset="-122"/>
                              <a:cs typeface="Times New Roman" panose="02020603050405020304" pitchFamily="18" charset="0"/>
                            </a:rPr>
                            <m:t>𝑃</m:t>
                          </m:r>
                        </m:e>
                        <m:sub>
                          <m:r>
                            <a:rPr lang="en-US" i="1">
                              <a:latin typeface="Cambria Math" panose="02040503050406030204" pitchFamily="18" charset="0"/>
                              <a:ea typeface="等线" panose="02010600030101010101" pitchFamily="2" charset="-122"/>
                              <a:cs typeface="Times New Roman" panose="02020603050405020304" pitchFamily="18" charset="0"/>
                            </a:rPr>
                            <m:t>𝑡</m:t>
                          </m:r>
                          <m:r>
                            <a:rPr lang="en-US" i="1">
                              <a:latin typeface="Cambria Math" panose="02040503050406030204" pitchFamily="18" charset="0"/>
                              <a:ea typeface="等线" panose="02010600030101010101" pitchFamily="2" charset="-122"/>
                              <a:cs typeface="Times New Roman" panose="02020603050405020304" pitchFamily="18" charset="0"/>
                            </a:rPr>
                            <m:t>−1</m:t>
                          </m:r>
                        </m:sub>
                      </m:sSub>
                      <m:r>
                        <a:rPr lang="en-US" i="1">
                          <a:latin typeface="Cambria Math" panose="02040503050406030204" pitchFamily="18" charset="0"/>
                          <a:ea typeface="等线" panose="02010600030101010101" pitchFamily="2" charset="-122"/>
                          <a:cs typeface="Times New Roman" panose="02020603050405020304" pitchFamily="18" charset="0"/>
                        </a:rPr>
                        <m:t>−</m:t>
                      </m:r>
                      <m:sSub>
                        <m:sSubPr>
                          <m:ctrlPr>
                            <a:rPr lang="en-US" i="1">
                              <a:latin typeface="Cambria Math" panose="02040503050406030204" pitchFamily="18" charset="0"/>
                              <a:ea typeface="等线" panose="02010600030101010101" pitchFamily="2" charset="-122"/>
                              <a:cs typeface="Times New Roman" panose="02020603050405020304" pitchFamily="18" charset="0"/>
                            </a:rPr>
                          </m:ctrlPr>
                        </m:sSubPr>
                        <m:e>
                          <m:r>
                            <a:rPr lang="en-US" i="1">
                              <a:latin typeface="Cambria Math" panose="02040503050406030204" pitchFamily="18" charset="0"/>
                              <a:ea typeface="等线" panose="02010600030101010101" pitchFamily="2" charset="-122"/>
                              <a:cs typeface="Times New Roman" panose="02020603050405020304" pitchFamily="18" charset="0"/>
                            </a:rPr>
                            <m:t>𝑃</m:t>
                          </m:r>
                        </m:e>
                        <m:sub>
                          <m:r>
                            <a:rPr lang="en-US" i="1">
                              <a:latin typeface="Cambria Math" panose="02040503050406030204" pitchFamily="18" charset="0"/>
                              <a:ea typeface="等线" panose="02010600030101010101" pitchFamily="2" charset="-122"/>
                              <a:cs typeface="Times New Roman" panose="02020603050405020304" pitchFamily="18" charset="0"/>
                            </a:rPr>
                            <m:t>𝑡</m:t>
                          </m:r>
                          <m:r>
                            <a:rPr lang="en-US" i="1">
                              <a:latin typeface="Cambria Math" panose="02040503050406030204" pitchFamily="18" charset="0"/>
                              <a:ea typeface="等线" panose="02010600030101010101" pitchFamily="2" charset="-122"/>
                              <a:cs typeface="Times New Roman" panose="02020603050405020304" pitchFamily="18" charset="0"/>
                            </a:rPr>
                            <m:t>−</m:t>
                          </m:r>
                          <m:r>
                            <a:rPr lang="en-US" i="1">
                              <a:latin typeface="Cambria Math" panose="02040503050406030204" pitchFamily="18" charset="0"/>
                              <a:ea typeface="等线" panose="02010600030101010101" pitchFamily="2" charset="-122"/>
                              <a:cs typeface="Times New Roman" panose="02020603050405020304" pitchFamily="18" charset="0"/>
                            </a:rPr>
                            <m:t>𝑛</m:t>
                          </m:r>
                          <m:r>
                            <a:rPr lang="en-US" i="1">
                              <a:latin typeface="Cambria Math" panose="02040503050406030204" pitchFamily="18" charset="0"/>
                              <a:ea typeface="等线" panose="02010600030101010101" pitchFamily="2" charset="-122"/>
                              <a:cs typeface="Times New Roman" panose="02020603050405020304" pitchFamily="18" charset="0"/>
                            </a:rPr>
                            <m:t>−1</m:t>
                          </m:r>
                        </m:sub>
                      </m:sSub>
                    </m:oMath>
                  </m:oMathPara>
                </a14:m>
                <a:endParaRPr lang="en-US" sz="2400" dirty="0">
                  <a:latin typeface="等线" panose="02010600030101010101" pitchFamily="2" charset="-122"/>
                  <a:ea typeface="等线" panose="02010600030101010101" pitchFamily="2" charset="-122"/>
                  <a:cs typeface="Arial" panose="020B0604020202020204" pitchFamily="34" charset="0"/>
                </a:endParaRPr>
              </a:p>
            </p:txBody>
          </p:sp>
        </mc:Choice>
        <mc:Fallback xmlns="">
          <p:sp>
            <p:nvSpPr>
              <p:cNvPr id="2" name="矩形 1">
                <a:extLst>
                  <a:ext uri="{FF2B5EF4-FFF2-40B4-BE49-F238E27FC236}">
                    <a16:creationId xmlns:a16="http://schemas.microsoft.com/office/drawing/2014/main" xmlns="" id="{CC8EEC1C-FD3D-4005-A185-00853C05EAA7}"/>
                  </a:ext>
                </a:extLst>
              </p:cNvPr>
              <p:cNvSpPr>
                <a:spLocks noRot="1" noChangeAspect="1" noMove="1" noResize="1" noEditPoints="1" noAdjustHandles="1" noChangeArrowheads="1" noChangeShapeType="1" noTextEdit="1"/>
              </p:cNvSpPr>
              <p:nvPr/>
            </p:nvSpPr>
            <p:spPr>
              <a:xfrm>
                <a:off x="463550" y="2015977"/>
                <a:ext cx="2829172" cy="610424"/>
              </a:xfrm>
              <a:prstGeom prst="rect">
                <a:avLst/>
              </a:prstGeom>
              <a:blipFill>
                <a:blip r:embed="rId2"/>
                <a:stretch>
                  <a:fillRect/>
                </a:stretch>
              </a:blipFill>
            </p:spPr>
            <p:txBody>
              <a:bodyPr/>
              <a:lstStyle/>
              <a:p>
                <a:r>
                  <a:rPr lang="zh-CN" altLang="en-US">
                    <a:noFill/>
                  </a:rPr>
                  <a:t> </a:t>
                </a:r>
              </a:p>
            </p:txBody>
          </p:sp>
        </mc:Fallback>
      </mc:AlternateContent>
      <p:sp>
        <p:nvSpPr>
          <p:cNvPr id="7" name="文本框 6">
            <a:extLst>
              <a:ext uri="{FF2B5EF4-FFF2-40B4-BE49-F238E27FC236}">
                <a16:creationId xmlns:a16="http://schemas.microsoft.com/office/drawing/2014/main" id="{F44D407A-49C6-412D-8808-047C180927B7}"/>
              </a:ext>
            </a:extLst>
          </p:cNvPr>
          <p:cNvSpPr txBox="1"/>
          <p:nvPr/>
        </p:nvSpPr>
        <p:spPr>
          <a:xfrm>
            <a:off x="463550" y="1258400"/>
            <a:ext cx="2913313" cy="524567"/>
          </a:xfrm>
          <a:prstGeom prst="rect">
            <a:avLst/>
          </a:prstGeom>
          <a:noFill/>
        </p:spPr>
        <p:txBody>
          <a:bodyPr wrap="square" rtlCol="0">
            <a:spAutoFit/>
          </a:bodyPr>
          <a:lstStyle/>
          <a:p>
            <a:pPr>
              <a:lnSpc>
                <a:spcPct val="130000"/>
              </a:lnSpc>
              <a:spcBef>
                <a:spcPts val="600"/>
              </a:spcBef>
            </a:pPr>
            <a:r>
              <a:rPr lang="en-US" sz="2400" kern="0" dirty="0">
                <a:latin typeface="Times New Roman" panose="02020603050405020304" pitchFamily="18" charset="0"/>
                <a:ea typeface="微软雅黑" panose="020B0503020204020204" pitchFamily="34" charset="-122"/>
                <a:cs typeface="Times New Roman" panose="02020603050405020304" pitchFamily="18" charset="0"/>
                <a:sym typeface="+mn-lt"/>
              </a:rPr>
              <a:t>Judgement of trading </a:t>
            </a:r>
            <a:r>
              <a:rPr lang="en-US" sz="1200" kern="0" dirty="0">
                <a:latin typeface="微软雅黑" panose="020B0503020204020204" pitchFamily="34" charset="-122"/>
                <a:ea typeface="微软雅黑" panose="020B0503020204020204" pitchFamily="34" charset="-122"/>
                <a:cs typeface="+mn-ea"/>
                <a:sym typeface="+mn-lt"/>
              </a:rPr>
              <a:t> </a:t>
            </a:r>
          </a:p>
        </p:txBody>
      </p:sp>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67883069-9264-4E5C-8806-973C8A0ED385}"/>
                  </a:ext>
                </a:extLst>
              </p:cNvPr>
              <p:cNvSpPr/>
              <p:nvPr/>
            </p:nvSpPr>
            <p:spPr>
              <a:xfrm>
                <a:off x="328863" y="2565868"/>
                <a:ext cx="6096000" cy="3988015"/>
              </a:xfrm>
              <a:prstGeom prst="rect">
                <a:avLst/>
              </a:prstGeom>
            </p:spPr>
            <p:txBody>
              <a:bodyPr>
                <a:spAutoFit/>
              </a:bodyPr>
              <a:lstStyle/>
              <a:p>
                <a:pPr>
                  <a:lnSpc>
                    <a:spcPct val="150000"/>
                  </a:lnSpc>
                  <a:spcAft>
                    <a:spcPts val="800"/>
                  </a:spcAft>
                </a:pPr>
                <a:r>
                  <a:rPr lang="en-US" dirty="0">
                    <a:latin typeface="Times New Roman" panose="02020603050405020304" pitchFamily="18" charset="0"/>
                    <a:ea typeface="等线" panose="02010600030101010101" pitchFamily="2" charset="-122"/>
                    <a:cs typeface="Arial" panose="020B0604020202020204" pitchFamily="34" charset="0"/>
                  </a:rPr>
                  <a:t>(1) when Open price  </a:t>
                </a:r>
                <a14:m>
                  <m:oMath xmlns:m="http://schemas.openxmlformats.org/officeDocument/2006/math">
                    <m:r>
                      <a:rPr lang="en-US" i="1">
                        <a:latin typeface="Cambria Math" panose="02040503050406030204" pitchFamily="18" charset="0"/>
                        <a:ea typeface="等线" panose="02010600030101010101" pitchFamily="2" charset="-122"/>
                        <a:cs typeface="Times New Roman" panose="02020603050405020304" pitchFamily="18" charset="0"/>
                      </a:rPr>
                      <m:t>&lt;</m:t>
                    </m:r>
                    <m:sSub>
                      <m:sSubPr>
                        <m:ctrlPr>
                          <a:rPr lang="en-US" i="1">
                            <a:latin typeface="Cambria Math" panose="02040503050406030204" pitchFamily="18" charset="0"/>
                            <a:ea typeface="等线" panose="02010600030101010101" pitchFamily="2" charset="-122"/>
                            <a:cs typeface="Times New Roman" panose="02020603050405020304" pitchFamily="18" charset="0"/>
                          </a:rPr>
                        </m:ctrlPr>
                      </m:sSubPr>
                      <m:e>
                        <m:r>
                          <a:rPr lang="en-US" i="1">
                            <a:latin typeface="Cambria Math" panose="02040503050406030204" pitchFamily="18" charset="0"/>
                            <a:ea typeface="等线" panose="02010600030101010101" pitchFamily="2" charset="-122"/>
                            <a:cs typeface="Times New Roman" panose="02020603050405020304" pitchFamily="18" charset="0"/>
                          </a:rPr>
                          <m:t>𝑃</m:t>
                        </m:r>
                      </m:e>
                      <m:sub>
                        <m:r>
                          <a:rPr lang="en-US" i="1">
                            <a:latin typeface="Cambria Math" panose="02040503050406030204" pitchFamily="18" charset="0"/>
                            <a:ea typeface="等线" panose="02010600030101010101" pitchFamily="2" charset="-122"/>
                            <a:cs typeface="Times New Roman" panose="02020603050405020304" pitchFamily="18" charset="0"/>
                          </a:rPr>
                          <m:t>𝑡</m:t>
                        </m:r>
                        <m:r>
                          <a:rPr lang="en-US" i="1">
                            <a:latin typeface="Cambria Math" panose="02040503050406030204" pitchFamily="18" charset="0"/>
                            <a:ea typeface="等线" panose="02010600030101010101" pitchFamily="2" charset="-122"/>
                            <a:cs typeface="Times New Roman" panose="02020603050405020304" pitchFamily="18" charset="0"/>
                          </a:rPr>
                          <m:t>−</m:t>
                        </m:r>
                        <m:r>
                          <a:rPr lang="en-US" i="1">
                            <a:latin typeface="Cambria Math" panose="02040503050406030204" pitchFamily="18" charset="0"/>
                            <a:ea typeface="等线" panose="02010600030101010101" pitchFamily="2" charset="-122"/>
                            <a:cs typeface="Times New Roman" panose="02020603050405020304" pitchFamily="18" charset="0"/>
                          </a:rPr>
                          <m:t>𝑛</m:t>
                        </m:r>
                      </m:sub>
                    </m:sSub>
                    <m:r>
                      <a:rPr lang="en-US" i="1">
                        <a:latin typeface="Cambria Math" panose="02040503050406030204" pitchFamily="18" charset="0"/>
                        <a:ea typeface="等线" panose="02010600030101010101" pitchFamily="2" charset="-122"/>
                        <a:cs typeface="Times New Roman" panose="02020603050405020304" pitchFamily="18" charset="0"/>
                      </a:rPr>
                      <m:t>+</m:t>
                    </m:r>
                    <m:sSub>
                      <m:sSubPr>
                        <m:ctrlPr>
                          <a:rPr lang="en-US" i="1">
                            <a:latin typeface="Cambria Math" panose="02040503050406030204" pitchFamily="18" charset="0"/>
                            <a:ea typeface="等线" panose="02010600030101010101" pitchFamily="2" charset="-122"/>
                            <a:cs typeface="Times New Roman" panose="02020603050405020304" pitchFamily="18" charset="0"/>
                          </a:rPr>
                        </m:ctrlPr>
                      </m:sSubPr>
                      <m:e>
                        <m:r>
                          <a:rPr lang="en-US" i="1">
                            <a:latin typeface="Cambria Math" panose="02040503050406030204" pitchFamily="18" charset="0"/>
                            <a:ea typeface="等线" panose="02010600030101010101" pitchFamily="2" charset="-122"/>
                            <a:cs typeface="Times New Roman" panose="02020603050405020304" pitchFamily="18" charset="0"/>
                          </a:rPr>
                          <m:t>𝑃</m:t>
                        </m:r>
                      </m:e>
                      <m:sub>
                        <m:r>
                          <a:rPr lang="en-US" i="1">
                            <a:latin typeface="Cambria Math" panose="02040503050406030204" pitchFamily="18" charset="0"/>
                            <a:ea typeface="等线" panose="02010600030101010101" pitchFamily="2" charset="-122"/>
                            <a:cs typeface="Times New Roman" panose="02020603050405020304" pitchFamily="18" charset="0"/>
                          </a:rPr>
                          <m:t>𝑡</m:t>
                        </m:r>
                        <m:r>
                          <a:rPr lang="en-US" i="1">
                            <a:latin typeface="Cambria Math" panose="02040503050406030204" pitchFamily="18" charset="0"/>
                            <a:ea typeface="等线" panose="02010600030101010101" pitchFamily="2" charset="-122"/>
                            <a:cs typeface="Times New Roman" panose="02020603050405020304" pitchFamily="18" charset="0"/>
                          </a:rPr>
                          <m:t>−1</m:t>
                        </m:r>
                      </m:sub>
                    </m:sSub>
                    <m:r>
                      <a:rPr lang="en-US" i="1">
                        <a:latin typeface="Cambria Math" panose="02040503050406030204" pitchFamily="18" charset="0"/>
                        <a:ea typeface="等线" panose="02010600030101010101" pitchFamily="2" charset="-122"/>
                        <a:cs typeface="Times New Roman" panose="02020603050405020304" pitchFamily="18" charset="0"/>
                      </a:rPr>
                      <m:t>−</m:t>
                    </m:r>
                    <m:sSub>
                      <m:sSubPr>
                        <m:ctrlPr>
                          <a:rPr lang="en-US" i="1">
                            <a:latin typeface="Cambria Math" panose="02040503050406030204" pitchFamily="18" charset="0"/>
                            <a:ea typeface="等线" panose="02010600030101010101" pitchFamily="2" charset="-122"/>
                            <a:cs typeface="Times New Roman" panose="02020603050405020304" pitchFamily="18" charset="0"/>
                          </a:rPr>
                        </m:ctrlPr>
                      </m:sSubPr>
                      <m:e>
                        <m:r>
                          <a:rPr lang="en-US" i="1">
                            <a:latin typeface="Cambria Math" panose="02040503050406030204" pitchFamily="18" charset="0"/>
                            <a:ea typeface="等线" panose="02010600030101010101" pitchFamily="2" charset="-122"/>
                            <a:cs typeface="Times New Roman" panose="02020603050405020304" pitchFamily="18" charset="0"/>
                          </a:rPr>
                          <m:t>𝑃</m:t>
                        </m:r>
                      </m:e>
                      <m:sub>
                        <m:r>
                          <a:rPr lang="en-US" i="1">
                            <a:latin typeface="Cambria Math" panose="02040503050406030204" pitchFamily="18" charset="0"/>
                            <a:ea typeface="等线" panose="02010600030101010101" pitchFamily="2" charset="-122"/>
                            <a:cs typeface="Times New Roman" panose="02020603050405020304" pitchFamily="18" charset="0"/>
                          </a:rPr>
                          <m:t>𝑡</m:t>
                        </m:r>
                        <m:r>
                          <a:rPr lang="en-US" i="1">
                            <a:latin typeface="Cambria Math" panose="02040503050406030204" pitchFamily="18" charset="0"/>
                            <a:ea typeface="等线" panose="02010600030101010101" pitchFamily="2" charset="-122"/>
                            <a:cs typeface="Times New Roman" panose="02020603050405020304" pitchFamily="18" charset="0"/>
                          </a:rPr>
                          <m:t>−</m:t>
                        </m:r>
                        <m:r>
                          <a:rPr lang="en-US" i="1">
                            <a:latin typeface="Cambria Math" panose="02040503050406030204" pitchFamily="18" charset="0"/>
                            <a:ea typeface="等线" panose="02010600030101010101" pitchFamily="2" charset="-122"/>
                            <a:cs typeface="Times New Roman" panose="02020603050405020304" pitchFamily="18" charset="0"/>
                          </a:rPr>
                          <m:t>𝑛</m:t>
                        </m:r>
                        <m:r>
                          <a:rPr lang="en-US" i="1">
                            <a:latin typeface="Cambria Math" panose="02040503050406030204" pitchFamily="18" charset="0"/>
                            <a:ea typeface="等线" panose="02010600030101010101" pitchFamily="2" charset="-122"/>
                            <a:cs typeface="Times New Roman" panose="02020603050405020304" pitchFamily="18" charset="0"/>
                          </a:rPr>
                          <m:t>−1</m:t>
                        </m:r>
                      </m:sub>
                    </m:sSub>
                  </m:oMath>
                </a14:m>
                <a:endParaRPr lang="en-US" sz="2400" dirty="0">
                  <a:effectLst/>
                  <a:latin typeface="等线" panose="02010600030101010101" pitchFamily="2" charset="-122"/>
                  <a:ea typeface="等线" panose="02010600030101010101" pitchFamily="2" charset="-122"/>
                  <a:cs typeface="Arial" panose="020B0604020202020204" pitchFamily="34" charset="0"/>
                </a:endParaRPr>
              </a:p>
              <a:p>
                <a:pPr algn="ctr">
                  <a:lnSpc>
                    <a:spcPct val="150000"/>
                  </a:lnSpc>
                  <a:spcAft>
                    <a:spcPts val="800"/>
                  </a:spcAft>
                </a:pPr>
                <a:r>
                  <a:rPr lang="en-US" dirty="0">
                    <a:latin typeface="Times New Roman" panose="02020603050405020304" pitchFamily="18" charset="0"/>
                    <a:ea typeface="等线" panose="02010600030101010101" pitchFamily="2" charset="-122"/>
                    <a:cs typeface="Arial" panose="020B0604020202020204" pitchFamily="34" charset="0"/>
                  </a:rPr>
                  <a:t>LONG at Open price</a:t>
                </a:r>
                <a:endParaRPr lang="en-US" sz="2400" dirty="0">
                  <a:effectLst/>
                  <a:latin typeface="等线" panose="02010600030101010101" pitchFamily="2" charset="-122"/>
                  <a:ea typeface="等线" panose="02010600030101010101" pitchFamily="2" charset="-122"/>
                  <a:cs typeface="Arial" panose="020B0604020202020204" pitchFamily="34" charset="0"/>
                </a:endParaRPr>
              </a:p>
              <a:p>
                <a:pPr algn="ctr">
                  <a:lnSpc>
                    <a:spcPct val="150000"/>
                  </a:lnSpc>
                  <a:spcAft>
                    <a:spcPts val="800"/>
                  </a:spcAft>
                </a:pPr>
                <a:r>
                  <a:rPr lang="en-US" dirty="0">
                    <a:latin typeface="Times New Roman" panose="02020603050405020304" pitchFamily="18" charset="0"/>
                    <a:ea typeface="等线" panose="02010600030101010101" pitchFamily="2" charset="-122"/>
                    <a:cs typeface="Arial" panose="020B0604020202020204" pitchFamily="34" charset="0"/>
                  </a:rPr>
                  <a:t>SHORT at Close price</a:t>
                </a:r>
                <a:endParaRPr lang="en-US" sz="2400" dirty="0">
                  <a:effectLst/>
                  <a:latin typeface="等线" panose="02010600030101010101" pitchFamily="2" charset="-122"/>
                  <a:ea typeface="等线" panose="02010600030101010101" pitchFamily="2" charset="-122"/>
                  <a:cs typeface="Arial" panose="020B0604020202020204" pitchFamily="34" charset="0"/>
                </a:endParaRPr>
              </a:p>
              <a:p>
                <a:pPr>
                  <a:lnSpc>
                    <a:spcPct val="150000"/>
                  </a:lnSpc>
                  <a:spcAft>
                    <a:spcPts val="800"/>
                  </a:spcAft>
                </a:pPr>
                <a:r>
                  <a:rPr lang="en-US" dirty="0">
                    <a:latin typeface="Times New Roman" panose="02020603050405020304" pitchFamily="18" charset="0"/>
                    <a:ea typeface="等线" panose="02010600030101010101" pitchFamily="2" charset="-122"/>
                    <a:cs typeface="Arial" panose="020B0604020202020204" pitchFamily="34" charset="0"/>
                  </a:rPr>
                  <a:t>(2) if (1) cannot be satisfied, however, </a:t>
                </a:r>
                <a14:m>
                  <m:oMath xmlns:m="http://schemas.openxmlformats.org/officeDocument/2006/math">
                    <m:r>
                      <a:rPr lang="en-US" i="1">
                        <a:latin typeface="Cambria Math" panose="02040503050406030204" pitchFamily="18" charset="0"/>
                        <a:ea typeface="等线" panose="02010600030101010101" pitchFamily="2" charset="-122"/>
                        <a:cs typeface="Times New Roman" panose="02020603050405020304" pitchFamily="18" charset="0"/>
                      </a:rPr>
                      <m:t>𝐿𝑜𝑤</m:t>
                    </m:r>
                    <m:r>
                      <a:rPr lang="en-US" i="1">
                        <a:latin typeface="Cambria Math" panose="02040503050406030204" pitchFamily="18" charset="0"/>
                        <a:ea typeface="等线" panose="02010600030101010101" pitchFamily="2" charset="-122"/>
                        <a:cs typeface="Times New Roman" panose="02020603050405020304" pitchFamily="18" charset="0"/>
                      </a:rPr>
                      <m:t> </m:t>
                    </m:r>
                    <m:r>
                      <a:rPr lang="en-US" i="1">
                        <a:latin typeface="Cambria Math" panose="02040503050406030204" pitchFamily="18" charset="0"/>
                        <a:ea typeface="等线" panose="02010600030101010101" pitchFamily="2" charset="-122"/>
                        <a:cs typeface="Times New Roman" panose="02020603050405020304" pitchFamily="18" charset="0"/>
                      </a:rPr>
                      <m:t>𝑝𝑟𝑖𝑐𝑒</m:t>
                    </m:r>
                    <m:r>
                      <a:rPr lang="en-US" i="1">
                        <a:latin typeface="Cambria Math" panose="02040503050406030204" pitchFamily="18" charset="0"/>
                        <a:ea typeface="等线" panose="02010600030101010101" pitchFamily="2" charset="-122"/>
                        <a:cs typeface="Times New Roman" panose="02020603050405020304" pitchFamily="18" charset="0"/>
                      </a:rPr>
                      <m:t>&lt;</m:t>
                    </m:r>
                    <m:sSub>
                      <m:sSubPr>
                        <m:ctrlPr>
                          <a:rPr lang="en-US" i="1">
                            <a:latin typeface="Cambria Math" panose="02040503050406030204" pitchFamily="18" charset="0"/>
                            <a:ea typeface="等线" panose="02010600030101010101" pitchFamily="2" charset="-122"/>
                            <a:cs typeface="Times New Roman" panose="02020603050405020304" pitchFamily="18" charset="0"/>
                          </a:rPr>
                        </m:ctrlPr>
                      </m:sSubPr>
                      <m:e>
                        <m:r>
                          <a:rPr lang="en-US" i="1">
                            <a:latin typeface="Cambria Math" panose="02040503050406030204" pitchFamily="18" charset="0"/>
                            <a:ea typeface="等线" panose="02010600030101010101" pitchFamily="2" charset="-122"/>
                            <a:cs typeface="Times New Roman" panose="02020603050405020304" pitchFamily="18" charset="0"/>
                          </a:rPr>
                          <m:t>𝑃</m:t>
                        </m:r>
                      </m:e>
                      <m:sub>
                        <m:r>
                          <a:rPr lang="en-US" i="1">
                            <a:latin typeface="Cambria Math" panose="02040503050406030204" pitchFamily="18" charset="0"/>
                            <a:ea typeface="等线" panose="02010600030101010101" pitchFamily="2" charset="-122"/>
                            <a:cs typeface="Times New Roman" panose="02020603050405020304" pitchFamily="18" charset="0"/>
                          </a:rPr>
                          <m:t>𝑡</m:t>
                        </m:r>
                        <m:r>
                          <a:rPr lang="en-US" i="1">
                            <a:latin typeface="Cambria Math" panose="02040503050406030204" pitchFamily="18" charset="0"/>
                            <a:ea typeface="等线" panose="02010600030101010101" pitchFamily="2" charset="-122"/>
                            <a:cs typeface="Times New Roman" panose="02020603050405020304" pitchFamily="18" charset="0"/>
                          </a:rPr>
                          <m:t>−</m:t>
                        </m:r>
                        <m:r>
                          <a:rPr lang="en-US" i="1">
                            <a:latin typeface="Cambria Math" panose="02040503050406030204" pitchFamily="18" charset="0"/>
                            <a:ea typeface="等线" panose="02010600030101010101" pitchFamily="2" charset="-122"/>
                            <a:cs typeface="Times New Roman" panose="02020603050405020304" pitchFamily="18" charset="0"/>
                          </a:rPr>
                          <m:t>𝑛</m:t>
                        </m:r>
                      </m:sub>
                    </m:sSub>
                    <m:r>
                      <a:rPr lang="en-US" i="1">
                        <a:latin typeface="Cambria Math" panose="02040503050406030204" pitchFamily="18" charset="0"/>
                        <a:ea typeface="等线" panose="02010600030101010101" pitchFamily="2" charset="-122"/>
                        <a:cs typeface="Times New Roman" panose="02020603050405020304" pitchFamily="18" charset="0"/>
                      </a:rPr>
                      <m:t>+</m:t>
                    </m:r>
                    <m:sSub>
                      <m:sSubPr>
                        <m:ctrlPr>
                          <a:rPr lang="en-US" i="1">
                            <a:latin typeface="Cambria Math" panose="02040503050406030204" pitchFamily="18" charset="0"/>
                            <a:ea typeface="等线" panose="02010600030101010101" pitchFamily="2" charset="-122"/>
                            <a:cs typeface="Times New Roman" panose="02020603050405020304" pitchFamily="18" charset="0"/>
                          </a:rPr>
                        </m:ctrlPr>
                      </m:sSubPr>
                      <m:e>
                        <m:r>
                          <a:rPr lang="en-US" i="1">
                            <a:latin typeface="Cambria Math" panose="02040503050406030204" pitchFamily="18" charset="0"/>
                            <a:ea typeface="等线" panose="02010600030101010101" pitchFamily="2" charset="-122"/>
                            <a:cs typeface="Times New Roman" panose="02020603050405020304" pitchFamily="18" charset="0"/>
                          </a:rPr>
                          <m:t>𝑃</m:t>
                        </m:r>
                      </m:e>
                      <m:sub>
                        <m:r>
                          <a:rPr lang="en-US" i="1">
                            <a:latin typeface="Cambria Math" panose="02040503050406030204" pitchFamily="18" charset="0"/>
                            <a:ea typeface="等线" panose="02010600030101010101" pitchFamily="2" charset="-122"/>
                            <a:cs typeface="Times New Roman" panose="02020603050405020304" pitchFamily="18" charset="0"/>
                          </a:rPr>
                          <m:t>𝑡</m:t>
                        </m:r>
                        <m:r>
                          <a:rPr lang="en-US" i="1">
                            <a:latin typeface="Cambria Math" panose="02040503050406030204" pitchFamily="18" charset="0"/>
                            <a:ea typeface="等线" panose="02010600030101010101" pitchFamily="2" charset="-122"/>
                            <a:cs typeface="Times New Roman" panose="02020603050405020304" pitchFamily="18" charset="0"/>
                          </a:rPr>
                          <m:t>−1</m:t>
                        </m:r>
                      </m:sub>
                    </m:sSub>
                    <m:r>
                      <a:rPr lang="en-US" i="1">
                        <a:latin typeface="Cambria Math" panose="02040503050406030204" pitchFamily="18" charset="0"/>
                        <a:ea typeface="等线" panose="02010600030101010101" pitchFamily="2" charset="-122"/>
                        <a:cs typeface="Times New Roman" panose="02020603050405020304" pitchFamily="18" charset="0"/>
                      </a:rPr>
                      <m:t>−</m:t>
                    </m:r>
                    <m:sSub>
                      <m:sSubPr>
                        <m:ctrlPr>
                          <a:rPr lang="en-US" i="1">
                            <a:latin typeface="Cambria Math" panose="02040503050406030204" pitchFamily="18" charset="0"/>
                            <a:ea typeface="等线" panose="02010600030101010101" pitchFamily="2" charset="-122"/>
                            <a:cs typeface="Times New Roman" panose="02020603050405020304" pitchFamily="18" charset="0"/>
                          </a:rPr>
                        </m:ctrlPr>
                      </m:sSubPr>
                      <m:e>
                        <m:r>
                          <a:rPr lang="en-US" i="1">
                            <a:latin typeface="Cambria Math" panose="02040503050406030204" pitchFamily="18" charset="0"/>
                            <a:ea typeface="等线" panose="02010600030101010101" pitchFamily="2" charset="-122"/>
                            <a:cs typeface="Times New Roman" panose="02020603050405020304" pitchFamily="18" charset="0"/>
                          </a:rPr>
                          <m:t>𝑃</m:t>
                        </m:r>
                      </m:e>
                      <m:sub>
                        <m:r>
                          <a:rPr lang="en-US" i="1">
                            <a:latin typeface="Cambria Math" panose="02040503050406030204" pitchFamily="18" charset="0"/>
                            <a:ea typeface="等线" panose="02010600030101010101" pitchFamily="2" charset="-122"/>
                            <a:cs typeface="Times New Roman" panose="02020603050405020304" pitchFamily="18" charset="0"/>
                          </a:rPr>
                          <m:t>𝑡</m:t>
                        </m:r>
                        <m:r>
                          <a:rPr lang="en-US" i="1">
                            <a:latin typeface="Cambria Math" panose="02040503050406030204" pitchFamily="18" charset="0"/>
                            <a:ea typeface="等线" panose="02010600030101010101" pitchFamily="2" charset="-122"/>
                            <a:cs typeface="Times New Roman" panose="02020603050405020304" pitchFamily="18" charset="0"/>
                          </a:rPr>
                          <m:t>−</m:t>
                        </m:r>
                        <m:r>
                          <a:rPr lang="en-US" i="1">
                            <a:latin typeface="Cambria Math" panose="02040503050406030204" pitchFamily="18" charset="0"/>
                            <a:ea typeface="等线" panose="02010600030101010101" pitchFamily="2" charset="-122"/>
                            <a:cs typeface="Times New Roman" panose="02020603050405020304" pitchFamily="18" charset="0"/>
                          </a:rPr>
                          <m:t>𝑛</m:t>
                        </m:r>
                        <m:r>
                          <a:rPr lang="en-US" i="1">
                            <a:latin typeface="Cambria Math" panose="02040503050406030204" pitchFamily="18" charset="0"/>
                            <a:ea typeface="等线" panose="02010600030101010101" pitchFamily="2" charset="-122"/>
                            <a:cs typeface="Times New Roman" panose="02020603050405020304" pitchFamily="18" charset="0"/>
                          </a:rPr>
                          <m:t>−1</m:t>
                        </m:r>
                      </m:sub>
                    </m:sSub>
                    <m:r>
                      <a:rPr lang="en-US" i="1">
                        <a:latin typeface="Cambria Math" panose="02040503050406030204" pitchFamily="18" charset="0"/>
                        <a:ea typeface="等线" panose="02010600030101010101" pitchFamily="2" charset="-122"/>
                        <a:cs typeface="Times New Roman" panose="02020603050405020304" pitchFamily="18" charset="0"/>
                      </a:rPr>
                      <m:t>&lt;</m:t>
                    </m:r>
                    <m:r>
                      <a:rPr lang="en-US" i="1">
                        <a:latin typeface="Cambria Math" panose="02040503050406030204" pitchFamily="18" charset="0"/>
                        <a:ea typeface="等线" panose="02010600030101010101" pitchFamily="2" charset="-122"/>
                        <a:cs typeface="Times New Roman" panose="02020603050405020304" pitchFamily="18" charset="0"/>
                      </a:rPr>
                      <m:t>𝐻𝑖𝑔h</m:t>
                    </m:r>
                    <m:r>
                      <a:rPr lang="en-US" i="1">
                        <a:latin typeface="Cambria Math" panose="02040503050406030204" pitchFamily="18" charset="0"/>
                        <a:ea typeface="等线" panose="02010600030101010101" pitchFamily="2" charset="-122"/>
                        <a:cs typeface="Times New Roman" panose="02020603050405020304" pitchFamily="18" charset="0"/>
                      </a:rPr>
                      <m:t> </m:t>
                    </m:r>
                    <m:r>
                      <a:rPr lang="en-US" i="1">
                        <a:latin typeface="Cambria Math" panose="02040503050406030204" pitchFamily="18" charset="0"/>
                        <a:ea typeface="等线" panose="02010600030101010101" pitchFamily="2" charset="-122"/>
                        <a:cs typeface="Times New Roman" panose="02020603050405020304" pitchFamily="18" charset="0"/>
                      </a:rPr>
                      <m:t>𝑝𝑟𝑖𝑐𝑒</m:t>
                    </m:r>
                  </m:oMath>
                </a14:m>
                <a:r>
                  <a:rPr lang="en-US" dirty="0">
                    <a:latin typeface="Times New Roman" panose="02020603050405020304" pitchFamily="18" charset="0"/>
                    <a:ea typeface="等线" panose="02010600030101010101" pitchFamily="2" charset="-122"/>
                    <a:cs typeface="Arial" panose="020B0604020202020204" pitchFamily="34" charset="0"/>
                  </a:rPr>
                  <a:t>,</a:t>
                </a:r>
                <a:endParaRPr lang="en-US" sz="2400" dirty="0">
                  <a:effectLst/>
                  <a:latin typeface="等线" panose="02010600030101010101" pitchFamily="2" charset="-122"/>
                  <a:ea typeface="等线" panose="02010600030101010101" pitchFamily="2" charset="-122"/>
                  <a:cs typeface="Arial" panose="020B0604020202020204" pitchFamily="34" charset="0"/>
                </a:endParaRPr>
              </a:p>
              <a:p>
                <a:pPr>
                  <a:lnSpc>
                    <a:spcPct val="150000"/>
                  </a:lnSpc>
                  <a:spcAft>
                    <a:spcPts val="800"/>
                  </a:spcAft>
                </a:pPr>
                <a:r>
                  <a:rPr lang="en-US" dirty="0">
                    <a:latin typeface="Times New Roman" panose="02020603050405020304" pitchFamily="18" charset="0"/>
                    <a:ea typeface="等线" panose="02010600030101010101" pitchFamily="2" charset="-122"/>
                    <a:cs typeface="Arial" panose="020B0604020202020204" pitchFamily="34" charset="0"/>
                  </a:rPr>
                  <a:t>which means that the market price crosses the Supported line, </a:t>
                </a:r>
                <a:endParaRPr lang="en-US" sz="2400" dirty="0">
                  <a:effectLst/>
                  <a:latin typeface="等线" panose="02010600030101010101" pitchFamily="2" charset="-122"/>
                  <a:ea typeface="等线" panose="02010600030101010101" pitchFamily="2" charset="-122"/>
                  <a:cs typeface="Arial" panose="020B0604020202020204" pitchFamily="34" charset="0"/>
                </a:endParaRPr>
              </a:p>
              <a:p>
                <a:pPr algn="ctr">
                  <a:lnSpc>
                    <a:spcPct val="150000"/>
                  </a:lnSpc>
                  <a:spcAft>
                    <a:spcPts val="800"/>
                  </a:spcAft>
                </a:pPr>
                <a:r>
                  <a:rPr lang="en-US" dirty="0">
                    <a:latin typeface="Times New Roman" panose="02020603050405020304" pitchFamily="18" charset="0"/>
                    <a:ea typeface="等线" panose="02010600030101010101" pitchFamily="2" charset="-122"/>
                    <a:cs typeface="Arial" panose="020B0604020202020204" pitchFamily="34" charset="0"/>
                  </a:rPr>
                  <a:t>LONG at </a:t>
                </a:r>
                <a:r>
                  <a:rPr lang="en-US" dirty="0" err="1">
                    <a:latin typeface="Times New Roman" panose="02020603050405020304" pitchFamily="18" charset="0"/>
                    <a:ea typeface="等线" panose="02010600030101010101" pitchFamily="2" charset="-122"/>
                    <a:cs typeface="Arial" panose="020B0604020202020204" pitchFamily="34" charset="0"/>
                  </a:rPr>
                  <a:t>Supprted</a:t>
                </a:r>
                <a:r>
                  <a:rPr lang="en-US" dirty="0">
                    <a:latin typeface="Times New Roman" panose="02020603050405020304" pitchFamily="18" charset="0"/>
                    <a:ea typeface="等线" panose="02010600030101010101" pitchFamily="2" charset="-122"/>
                    <a:cs typeface="Arial" panose="020B0604020202020204" pitchFamily="34" charset="0"/>
                  </a:rPr>
                  <a:t> line</a:t>
                </a:r>
                <a:endParaRPr lang="en-US" sz="2400" dirty="0">
                  <a:effectLst/>
                  <a:latin typeface="等线" panose="02010600030101010101" pitchFamily="2" charset="-122"/>
                  <a:ea typeface="等线" panose="02010600030101010101" pitchFamily="2" charset="-122"/>
                  <a:cs typeface="Arial" panose="020B0604020202020204" pitchFamily="34" charset="0"/>
                </a:endParaRPr>
              </a:p>
              <a:p>
                <a:pPr algn="ctr">
                  <a:lnSpc>
                    <a:spcPct val="150000"/>
                  </a:lnSpc>
                  <a:spcAft>
                    <a:spcPts val="800"/>
                  </a:spcAft>
                </a:pPr>
                <a:r>
                  <a:rPr lang="en-US" dirty="0">
                    <a:latin typeface="Times New Roman" panose="02020603050405020304" pitchFamily="18" charset="0"/>
                    <a:ea typeface="等线" panose="02010600030101010101" pitchFamily="2" charset="-122"/>
                    <a:cs typeface="Arial" panose="020B0604020202020204" pitchFamily="34" charset="0"/>
                  </a:rPr>
                  <a:t>SHORT at Close price</a:t>
                </a:r>
                <a:endParaRPr lang="en-US" sz="2400" dirty="0">
                  <a:effectLst/>
                  <a:latin typeface="等线" panose="02010600030101010101" pitchFamily="2" charset="-122"/>
                  <a:ea typeface="等线" panose="02010600030101010101" pitchFamily="2" charset="-122"/>
                  <a:cs typeface="Arial" panose="020B0604020202020204" pitchFamily="34" charset="0"/>
                </a:endParaRPr>
              </a:p>
            </p:txBody>
          </p:sp>
        </mc:Choice>
        <mc:Fallback xmlns="">
          <p:sp>
            <p:nvSpPr>
              <p:cNvPr id="8" name="矩形 7">
                <a:extLst>
                  <a:ext uri="{FF2B5EF4-FFF2-40B4-BE49-F238E27FC236}">
                    <a16:creationId xmlns:a16="http://schemas.microsoft.com/office/drawing/2014/main" xmlns="" id="{67883069-9264-4E5C-8806-973C8A0ED385}"/>
                  </a:ext>
                </a:extLst>
              </p:cNvPr>
              <p:cNvSpPr>
                <a:spLocks noRot="1" noChangeAspect="1" noMove="1" noResize="1" noEditPoints="1" noAdjustHandles="1" noChangeArrowheads="1" noChangeShapeType="1" noTextEdit="1"/>
              </p:cNvSpPr>
              <p:nvPr/>
            </p:nvSpPr>
            <p:spPr>
              <a:xfrm>
                <a:off x="328863" y="2565868"/>
                <a:ext cx="6096000" cy="3988015"/>
              </a:xfrm>
              <a:prstGeom prst="rect">
                <a:avLst/>
              </a:prstGeom>
              <a:blipFill>
                <a:blip r:embed="rId3"/>
                <a:stretch>
                  <a:fillRect l="-900" b="-137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A1BA2A01-A699-46ED-8944-7D3F4E5FEAA4}"/>
                  </a:ext>
                </a:extLst>
              </p:cNvPr>
              <p:cNvSpPr/>
              <p:nvPr/>
            </p:nvSpPr>
            <p:spPr>
              <a:xfrm>
                <a:off x="7544929" y="2015977"/>
                <a:ext cx="2829172" cy="610424"/>
              </a:xfrm>
              <a:prstGeom prst="rect">
                <a:avLst/>
              </a:prstGeom>
            </p:spPr>
            <p:txBody>
              <a:bodyPr wrap="none">
                <a:spAutoFit/>
              </a:bodyPr>
              <a:lstStyle/>
              <a:p>
                <a:pPr algn="ctr">
                  <a:lnSpc>
                    <a:spcPct val="150000"/>
                  </a:lnSpc>
                  <a:spcAft>
                    <a:spcPts val="800"/>
                  </a:spcAft>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ea typeface="等线" panose="02010600030101010101" pitchFamily="2" charset="-122"/>
                              <a:cs typeface="Times New Roman" panose="02020603050405020304" pitchFamily="18" charset="0"/>
                            </a:rPr>
                          </m:ctrlPr>
                        </m:sSubPr>
                        <m:e>
                          <m:r>
                            <a:rPr lang="en-US" i="1">
                              <a:latin typeface="Cambria Math" panose="02040503050406030204" pitchFamily="18" charset="0"/>
                              <a:ea typeface="等线" panose="02010600030101010101" pitchFamily="2" charset="-122"/>
                              <a:cs typeface="Times New Roman" panose="02020603050405020304" pitchFamily="18" charset="0"/>
                            </a:rPr>
                            <m:t>𝑃</m:t>
                          </m:r>
                        </m:e>
                        <m:sub>
                          <m:r>
                            <a:rPr lang="en-US" i="1">
                              <a:latin typeface="Cambria Math" panose="02040503050406030204" pitchFamily="18" charset="0"/>
                              <a:ea typeface="等线" panose="02010600030101010101" pitchFamily="2" charset="-122"/>
                              <a:cs typeface="Times New Roman" panose="02020603050405020304" pitchFamily="18" charset="0"/>
                            </a:rPr>
                            <m:t>𝑡</m:t>
                          </m:r>
                        </m:sub>
                      </m:sSub>
                      <m:r>
                        <a:rPr lang="en-US" i="1">
                          <a:latin typeface="Cambria Math" panose="02040503050406030204" pitchFamily="18" charset="0"/>
                          <a:ea typeface="等线" panose="02010600030101010101" pitchFamily="2" charset="-122"/>
                          <a:cs typeface="Times New Roman" panose="02020603050405020304" pitchFamily="18" charset="0"/>
                        </a:rPr>
                        <m:t>&lt;</m:t>
                      </m:r>
                      <m:sSub>
                        <m:sSubPr>
                          <m:ctrlPr>
                            <a:rPr lang="en-US" i="1">
                              <a:latin typeface="Cambria Math" panose="02040503050406030204" pitchFamily="18" charset="0"/>
                              <a:ea typeface="等线" panose="02010600030101010101" pitchFamily="2" charset="-122"/>
                              <a:cs typeface="Times New Roman" panose="02020603050405020304" pitchFamily="18" charset="0"/>
                            </a:rPr>
                          </m:ctrlPr>
                        </m:sSubPr>
                        <m:e>
                          <m:r>
                            <a:rPr lang="en-US" i="1">
                              <a:latin typeface="Cambria Math" panose="02040503050406030204" pitchFamily="18" charset="0"/>
                              <a:ea typeface="等线" panose="02010600030101010101" pitchFamily="2" charset="-122"/>
                              <a:cs typeface="Times New Roman" panose="02020603050405020304" pitchFamily="18" charset="0"/>
                            </a:rPr>
                            <m:t>𝑃</m:t>
                          </m:r>
                        </m:e>
                        <m:sub>
                          <m:r>
                            <a:rPr lang="en-US" i="1">
                              <a:latin typeface="Cambria Math" panose="02040503050406030204" pitchFamily="18" charset="0"/>
                              <a:ea typeface="等线" panose="02010600030101010101" pitchFamily="2" charset="-122"/>
                              <a:cs typeface="Times New Roman" panose="02020603050405020304" pitchFamily="18" charset="0"/>
                            </a:rPr>
                            <m:t>𝑡</m:t>
                          </m:r>
                          <m:r>
                            <a:rPr lang="en-US" i="1">
                              <a:latin typeface="Cambria Math" panose="02040503050406030204" pitchFamily="18" charset="0"/>
                              <a:ea typeface="等线" panose="02010600030101010101" pitchFamily="2" charset="-122"/>
                              <a:cs typeface="Times New Roman" panose="02020603050405020304" pitchFamily="18" charset="0"/>
                            </a:rPr>
                            <m:t>−</m:t>
                          </m:r>
                          <m:r>
                            <a:rPr lang="en-US" i="1">
                              <a:latin typeface="Cambria Math" panose="02040503050406030204" pitchFamily="18" charset="0"/>
                              <a:ea typeface="等线" panose="02010600030101010101" pitchFamily="2" charset="-122"/>
                              <a:cs typeface="Times New Roman" panose="02020603050405020304" pitchFamily="18" charset="0"/>
                            </a:rPr>
                            <m:t>𝑛</m:t>
                          </m:r>
                        </m:sub>
                      </m:sSub>
                      <m:r>
                        <a:rPr lang="en-US" i="1">
                          <a:latin typeface="Cambria Math" panose="02040503050406030204" pitchFamily="18" charset="0"/>
                          <a:ea typeface="等线" panose="02010600030101010101" pitchFamily="2" charset="-122"/>
                          <a:cs typeface="Times New Roman" panose="02020603050405020304" pitchFamily="18" charset="0"/>
                        </a:rPr>
                        <m:t>+</m:t>
                      </m:r>
                      <m:sSub>
                        <m:sSubPr>
                          <m:ctrlPr>
                            <a:rPr lang="en-US" i="1">
                              <a:latin typeface="Cambria Math" panose="02040503050406030204" pitchFamily="18" charset="0"/>
                              <a:ea typeface="等线" panose="02010600030101010101" pitchFamily="2" charset="-122"/>
                              <a:cs typeface="Times New Roman" panose="02020603050405020304" pitchFamily="18" charset="0"/>
                            </a:rPr>
                          </m:ctrlPr>
                        </m:sSubPr>
                        <m:e>
                          <m:r>
                            <a:rPr lang="en-US" i="1">
                              <a:latin typeface="Cambria Math" panose="02040503050406030204" pitchFamily="18" charset="0"/>
                              <a:ea typeface="等线" panose="02010600030101010101" pitchFamily="2" charset="-122"/>
                              <a:cs typeface="Times New Roman" panose="02020603050405020304" pitchFamily="18" charset="0"/>
                            </a:rPr>
                            <m:t>𝑃</m:t>
                          </m:r>
                        </m:e>
                        <m:sub>
                          <m:r>
                            <a:rPr lang="en-US" i="1">
                              <a:latin typeface="Cambria Math" panose="02040503050406030204" pitchFamily="18" charset="0"/>
                              <a:ea typeface="等线" panose="02010600030101010101" pitchFamily="2" charset="-122"/>
                              <a:cs typeface="Times New Roman" panose="02020603050405020304" pitchFamily="18" charset="0"/>
                            </a:rPr>
                            <m:t>𝑡</m:t>
                          </m:r>
                          <m:r>
                            <a:rPr lang="en-US" i="1">
                              <a:latin typeface="Cambria Math" panose="02040503050406030204" pitchFamily="18" charset="0"/>
                              <a:ea typeface="等线" panose="02010600030101010101" pitchFamily="2" charset="-122"/>
                              <a:cs typeface="Times New Roman" panose="02020603050405020304" pitchFamily="18" charset="0"/>
                            </a:rPr>
                            <m:t>−1</m:t>
                          </m:r>
                        </m:sub>
                      </m:sSub>
                      <m:r>
                        <a:rPr lang="en-US" i="1">
                          <a:latin typeface="Cambria Math" panose="02040503050406030204" pitchFamily="18" charset="0"/>
                          <a:ea typeface="等线" panose="02010600030101010101" pitchFamily="2" charset="-122"/>
                          <a:cs typeface="Times New Roman" panose="02020603050405020304" pitchFamily="18" charset="0"/>
                        </a:rPr>
                        <m:t>−</m:t>
                      </m:r>
                      <m:sSub>
                        <m:sSubPr>
                          <m:ctrlPr>
                            <a:rPr lang="en-US" i="1">
                              <a:latin typeface="Cambria Math" panose="02040503050406030204" pitchFamily="18" charset="0"/>
                              <a:ea typeface="等线" panose="02010600030101010101" pitchFamily="2" charset="-122"/>
                              <a:cs typeface="Times New Roman" panose="02020603050405020304" pitchFamily="18" charset="0"/>
                            </a:rPr>
                          </m:ctrlPr>
                        </m:sSubPr>
                        <m:e>
                          <m:r>
                            <a:rPr lang="en-US" i="1">
                              <a:latin typeface="Cambria Math" panose="02040503050406030204" pitchFamily="18" charset="0"/>
                              <a:ea typeface="等线" panose="02010600030101010101" pitchFamily="2" charset="-122"/>
                              <a:cs typeface="Times New Roman" panose="02020603050405020304" pitchFamily="18" charset="0"/>
                            </a:rPr>
                            <m:t>𝑃</m:t>
                          </m:r>
                        </m:e>
                        <m:sub>
                          <m:r>
                            <a:rPr lang="en-US" i="1">
                              <a:latin typeface="Cambria Math" panose="02040503050406030204" pitchFamily="18" charset="0"/>
                              <a:ea typeface="等线" panose="02010600030101010101" pitchFamily="2" charset="-122"/>
                              <a:cs typeface="Times New Roman" panose="02020603050405020304" pitchFamily="18" charset="0"/>
                            </a:rPr>
                            <m:t>𝑡</m:t>
                          </m:r>
                          <m:r>
                            <a:rPr lang="en-US" i="1">
                              <a:latin typeface="Cambria Math" panose="02040503050406030204" pitchFamily="18" charset="0"/>
                              <a:ea typeface="等线" panose="02010600030101010101" pitchFamily="2" charset="-122"/>
                              <a:cs typeface="Times New Roman" panose="02020603050405020304" pitchFamily="18" charset="0"/>
                            </a:rPr>
                            <m:t>−</m:t>
                          </m:r>
                          <m:r>
                            <a:rPr lang="en-US" i="1">
                              <a:latin typeface="Cambria Math" panose="02040503050406030204" pitchFamily="18" charset="0"/>
                              <a:ea typeface="等线" panose="02010600030101010101" pitchFamily="2" charset="-122"/>
                              <a:cs typeface="Times New Roman" panose="02020603050405020304" pitchFamily="18" charset="0"/>
                            </a:rPr>
                            <m:t>𝑛</m:t>
                          </m:r>
                          <m:r>
                            <a:rPr lang="en-US" i="1">
                              <a:latin typeface="Cambria Math" panose="02040503050406030204" pitchFamily="18" charset="0"/>
                              <a:ea typeface="等线" panose="02010600030101010101" pitchFamily="2" charset="-122"/>
                              <a:cs typeface="Times New Roman" panose="02020603050405020304" pitchFamily="18" charset="0"/>
                            </a:rPr>
                            <m:t>−1</m:t>
                          </m:r>
                        </m:sub>
                      </m:sSub>
                    </m:oMath>
                  </m:oMathPara>
                </a14:m>
                <a:endParaRPr lang="en-US" sz="2400" dirty="0">
                  <a:latin typeface="等线" panose="02010600030101010101" pitchFamily="2" charset="-122"/>
                  <a:ea typeface="等线" panose="02010600030101010101" pitchFamily="2" charset="-122"/>
                  <a:cs typeface="Arial" panose="020B0604020202020204" pitchFamily="34" charset="0"/>
                </a:endParaRPr>
              </a:p>
            </p:txBody>
          </p:sp>
        </mc:Choice>
        <mc:Fallback xmlns="">
          <p:sp>
            <p:nvSpPr>
              <p:cNvPr id="9" name="矩形 8">
                <a:extLst>
                  <a:ext uri="{FF2B5EF4-FFF2-40B4-BE49-F238E27FC236}">
                    <a16:creationId xmlns:a16="http://schemas.microsoft.com/office/drawing/2014/main" xmlns="" id="{A1BA2A01-A699-46ED-8944-7D3F4E5FEAA4}"/>
                  </a:ext>
                </a:extLst>
              </p:cNvPr>
              <p:cNvSpPr>
                <a:spLocks noRot="1" noChangeAspect="1" noMove="1" noResize="1" noEditPoints="1" noAdjustHandles="1" noChangeArrowheads="1" noChangeShapeType="1" noTextEdit="1"/>
              </p:cNvSpPr>
              <p:nvPr/>
            </p:nvSpPr>
            <p:spPr>
              <a:xfrm>
                <a:off x="7544929" y="2015977"/>
                <a:ext cx="2829172" cy="610424"/>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C504BB5B-0556-4ADB-AEED-3441E3A071FB}"/>
                  </a:ext>
                </a:extLst>
              </p:cNvPr>
              <p:cNvSpPr/>
              <p:nvPr/>
            </p:nvSpPr>
            <p:spPr>
              <a:xfrm>
                <a:off x="6216316" y="2552670"/>
                <a:ext cx="6096000" cy="3988015"/>
              </a:xfrm>
              <a:prstGeom prst="rect">
                <a:avLst/>
              </a:prstGeom>
            </p:spPr>
            <p:txBody>
              <a:bodyPr>
                <a:spAutoFit/>
              </a:bodyPr>
              <a:lstStyle/>
              <a:p>
                <a:pPr>
                  <a:lnSpc>
                    <a:spcPct val="150000"/>
                  </a:lnSpc>
                  <a:spcAft>
                    <a:spcPts val="800"/>
                  </a:spcAft>
                </a:pPr>
                <a:r>
                  <a:rPr lang="en-US" dirty="0">
                    <a:latin typeface="Times New Roman" panose="02020603050405020304" pitchFamily="18" charset="0"/>
                    <a:ea typeface="等线" panose="02010600030101010101" pitchFamily="2" charset="-122"/>
                    <a:cs typeface="Arial" panose="020B0604020202020204" pitchFamily="34" charset="0"/>
                  </a:rPr>
                  <a:t>(1) when Open price  </a:t>
                </a:r>
                <a14:m>
                  <m:oMath xmlns:m="http://schemas.openxmlformats.org/officeDocument/2006/math">
                    <m:r>
                      <a:rPr lang="en-US" i="1">
                        <a:latin typeface="Cambria Math" panose="02040503050406030204" pitchFamily="18" charset="0"/>
                        <a:ea typeface="等线" panose="02010600030101010101" pitchFamily="2" charset="-122"/>
                        <a:cs typeface="Times New Roman" panose="02020603050405020304" pitchFamily="18" charset="0"/>
                      </a:rPr>
                      <m:t>&gt;</m:t>
                    </m:r>
                    <m:sSub>
                      <m:sSubPr>
                        <m:ctrlPr>
                          <a:rPr lang="en-US" i="1">
                            <a:latin typeface="Cambria Math" panose="02040503050406030204" pitchFamily="18" charset="0"/>
                            <a:ea typeface="等线" panose="02010600030101010101" pitchFamily="2" charset="-122"/>
                            <a:cs typeface="Times New Roman" panose="02020603050405020304" pitchFamily="18" charset="0"/>
                          </a:rPr>
                        </m:ctrlPr>
                      </m:sSubPr>
                      <m:e>
                        <m:r>
                          <a:rPr lang="en-US" i="1">
                            <a:latin typeface="Cambria Math" panose="02040503050406030204" pitchFamily="18" charset="0"/>
                            <a:ea typeface="等线" panose="02010600030101010101" pitchFamily="2" charset="-122"/>
                            <a:cs typeface="Times New Roman" panose="02020603050405020304" pitchFamily="18" charset="0"/>
                          </a:rPr>
                          <m:t>𝑃</m:t>
                        </m:r>
                      </m:e>
                      <m:sub>
                        <m:r>
                          <a:rPr lang="en-US" i="1">
                            <a:latin typeface="Cambria Math" panose="02040503050406030204" pitchFamily="18" charset="0"/>
                            <a:ea typeface="等线" panose="02010600030101010101" pitchFamily="2" charset="-122"/>
                            <a:cs typeface="Times New Roman" panose="02020603050405020304" pitchFamily="18" charset="0"/>
                          </a:rPr>
                          <m:t>𝑡</m:t>
                        </m:r>
                        <m:r>
                          <a:rPr lang="en-US" i="1">
                            <a:latin typeface="Cambria Math" panose="02040503050406030204" pitchFamily="18" charset="0"/>
                            <a:ea typeface="等线" panose="02010600030101010101" pitchFamily="2" charset="-122"/>
                            <a:cs typeface="Times New Roman" panose="02020603050405020304" pitchFamily="18" charset="0"/>
                          </a:rPr>
                          <m:t>−</m:t>
                        </m:r>
                        <m:r>
                          <a:rPr lang="en-US" i="1">
                            <a:latin typeface="Cambria Math" panose="02040503050406030204" pitchFamily="18" charset="0"/>
                            <a:ea typeface="等线" panose="02010600030101010101" pitchFamily="2" charset="-122"/>
                            <a:cs typeface="Times New Roman" panose="02020603050405020304" pitchFamily="18" charset="0"/>
                          </a:rPr>
                          <m:t>𝑛</m:t>
                        </m:r>
                      </m:sub>
                    </m:sSub>
                    <m:r>
                      <a:rPr lang="en-US" i="1">
                        <a:latin typeface="Cambria Math" panose="02040503050406030204" pitchFamily="18" charset="0"/>
                        <a:ea typeface="等线" panose="02010600030101010101" pitchFamily="2" charset="-122"/>
                        <a:cs typeface="Times New Roman" panose="02020603050405020304" pitchFamily="18" charset="0"/>
                      </a:rPr>
                      <m:t>+</m:t>
                    </m:r>
                    <m:sSub>
                      <m:sSubPr>
                        <m:ctrlPr>
                          <a:rPr lang="en-US" i="1">
                            <a:latin typeface="Cambria Math" panose="02040503050406030204" pitchFamily="18" charset="0"/>
                            <a:ea typeface="等线" panose="02010600030101010101" pitchFamily="2" charset="-122"/>
                            <a:cs typeface="Times New Roman" panose="02020603050405020304" pitchFamily="18" charset="0"/>
                          </a:rPr>
                        </m:ctrlPr>
                      </m:sSubPr>
                      <m:e>
                        <m:r>
                          <a:rPr lang="en-US" i="1">
                            <a:latin typeface="Cambria Math" panose="02040503050406030204" pitchFamily="18" charset="0"/>
                            <a:ea typeface="等线" panose="02010600030101010101" pitchFamily="2" charset="-122"/>
                            <a:cs typeface="Times New Roman" panose="02020603050405020304" pitchFamily="18" charset="0"/>
                          </a:rPr>
                          <m:t>𝑃</m:t>
                        </m:r>
                      </m:e>
                      <m:sub>
                        <m:r>
                          <a:rPr lang="en-US" i="1">
                            <a:latin typeface="Cambria Math" panose="02040503050406030204" pitchFamily="18" charset="0"/>
                            <a:ea typeface="等线" panose="02010600030101010101" pitchFamily="2" charset="-122"/>
                            <a:cs typeface="Times New Roman" panose="02020603050405020304" pitchFamily="18" charset="0"/>
                          </a:rPr>
                          <m:t>𝑡</m:t>
                        </m:r>
                        <m:r>
                          <a:rPr lang="en-US" i="1">
                            <a:latin typeface="Cambria Math" panose="02040503050406030204" pitchFamily="18" charset="0"/>
                            <a:ea typeface="等线" panose="02010600030101010101" pitchFamily="2" charset="-122"/>
                            <a:cs typeface="Times New Roman" panose="02020603050405020304" pitchFamily="18" charset="0"/>
                          </a:rPr>
                          <m:t>−1</m:t>
                        </m:r>
                      </m:sub>
                    </m:sSub>
                    <m:r>
                      <a:rPr lang="en-US" i="1">
                        <a:latin typeface="Cambria Math" panose="02040503050406030204" pitchFamily="18" charset="0"/>
                        <a:ea typeface="等线" panose="02010600030101010101" pitchFamily="2" charset="-122"/>
                        <a:cs typeface="Times New Roman" panose="02020603050405020304" pitchFamily="18" charset="0"/>
                      </a:rPr>
                      <m:t>−</m:t>
                    </m:r>
                    <m:sSub>
                      <m:sSubPr>
                        <m:ctrlPr>
                          <a:rPr lang="en-US" i="1">
                            <a:latin typeface="Cambria Math" panose="02040503050406030204" pitchFamily="18" charset="0"/>
                            <a:ea typeface="等线" panose="02010600030101010101" pitchFamily="2" charset="-122"/>
                            <a:cs typeface="Times New Roman" panose="02020603050405020304" pitchFamily="18" charset="0"/>
                          </a:rPr>
                        </m:ctrlPr>
                      </m:sSubPr>
                      <m:e>
                        <m:r>
                          <a:rPr lang="en-US" i="1">
                            <a:latin typeface="Cambria Math" panose="02040503050406030204" pitchFamily="18" charset="0"/>
                            <a:ea typeface="等线" panose="02010600030101010101" pitchFamily="2" charset="-122"/>
                            <a:cs typeface="Times New Roman" panose="02020603050405020304" pitchFamily="18" charset="0"/>
                          </a:rPr>
                          <m:t>𝑃</m:t>
                        </m:r>
                      </m:e>
                      <m:sub>
                        <m:r>
                          <a:rPr lang="en-US" i="1">
                            <a:latin typeface="Cambria Math" panose="02040503050406030204" pitchFamily="18" charset="0"/>
                            <a:ea typeface="等线" panose="02010600030101010101" pitchFamily="2" charset="-122"/>
                            <a:cs typeface="Times New Roman" panose="02020603050405020304" pitchFamily="18" charset="0"/>
                          </a:rPr>
                          <m:t>𝑡</m:t>
                        </m:r>
                        <m:r>
                          <a:rPr lang="en-US" i="1">
                            <a:latin typeface="Cambria Math" panose="02040503050406030204" pitchFamily="18" charset="0"/>
                            <a:ea typeface="等线" panose="02010600030101010101" pitchFamily="2" charset="-122"/>
                            <a:cs typeface="Times New Roman" panose="02020603050405020304" pitchFamily="18" charset="0"/>
                          </a:rPr>
                          <m:t>−</m:t>
                        </m:r>
                        <m:r>
                          <a:rPr lang="en-US" i="1">
                            <a:latin typeface="Cambria Math" panose="02040503050406030204" pitchFamily="18" charset="0"/>
                            <a:ea typeface="等线" panose="02010600030101010101" pitchFamily="2" charset="-122"/>
                            <a:cs typeface="Times New Roman" panose="02020603050405020304" pitchFamily="18" charset="0"/>
                          </a:rPr>
                          <m:t>𝑛</m:t>
                        </m:r>
                        <m:r>
                          <a:rPr lang="en-US" i="1">
                            <a:latin typeface="Cambria Math" panose="02040503050406030204" pitchFamily="18" charset="0"/>
                            <a:ea typeface="等线" panose="02010600030101010101" pitchFamily="2" charset="-122"/>
                            <a:cs typeface="Times New Roman" panose="02020603050405020304" pitchFamily="18" charset="0"/>
                          </a:rPr>
                          <m:t>−1</m:t>
                        </m:r>
                      </m:sub>
                    </m:sSub>
                  </m:oMath>
                </a14:m>
                <a:endParaRPr lang="en-US" sz="2400" dirty="0">
                  <a:effectLst/>
                  <a:latin typeface="等线" panose="02010600030101010101" pitchFamily="2" charset="-122"/>
                  <a:ea typeface="等线" panose="02010600030101010101" pitchFamily="2" charset="-122"/>
                  <a:cs typeface="Arial" panose="020B0604020202020204" pitchFamily="34" charset="0"/>
                </a:endParaRPr>
              </a:p>
              <a:p>
                <a:pPr algn="ctr">
                  <a:lnSpc>
                    <a:spcPct val="150000"/>
                  </a:lnSpc>
                  <a:spcAft>
                    <a:spcPts val="800"/>
                  </a:spcAft>
                </a:pPr>
                <a:r>
                  <a:rPr lang="en-US" dirty="0">
                    <a:latin typeface="Times New Roman" panose="02020603050405020304" pitchFamily="18" charset="0"/>
                    <a:ea typeface="等线" panose="02010600030101010101" pitchFamily="2" charset="-122"/>
                    <a:cs typeface="Arial" panose="020B0604020202020204" pitchFamily="34" charset="0"/>
                  </a:rPr>
                  <a:t>SHORT at Open price</a:t>
                </a:r>
                <a:endParaRPr lang="en-US" sz="2400" dirty="0">
                  <a:effectLst/>
                  <a:latin typeface="等线" panose="02010600030101010101" pitchFamily="2" charset="-122"/>
                  <a:ea typeface="等线" panose="02010600030101010101" pitchFamily="2" charset="-122"/>
                  <a:cs typeface="Arial" panose="020B0604020202020204" pitchFamily="34" charset="0"/>
                </a:endParaRPr>
              </a:p>
              <a:p>
                <a:pPr algn="ctr">
                  <a:lnSpc>
                    <a:spcPct val="150000"/>
                  </a:lnSpc>
                  <a:spcAft>
                    <a:spcPts val="800"/>
                  </a:spcAft>
                </a:pPr>
                <a:r>
                  <a:rPr lang="en-US" dirty="0">
                    <a:latin typeface="Times New Roman" panose="02020603050405020304" pitchFamily="18" charset="0"/>
                    <a:ea typeface="等线" panose="02010600030101010101" pitchFamily="2" charset="-122"/>
                    <a:cs typeface="Arial" panose="020B0604020202020204" pitchFamily="34" charset="0"/>
                  </a:rPr>
                  <a:t>LONG at Close price</a:t>
                </a:r>
                <a:endParaRPr lang="en-US" sz="2400" dirty="0">
                  <a:effectLst/>
                  <a:latin typeface="等线" panose="02010600030101010101" pitchFamily="2" charset="-122"/>
                  <a:ea typeface="等线" panose="02010600030101010101" pitchFamily="2" charset="-122"/>
                  <a:cs typeface="Arial" panose="020B0604020202020204" pitchFamily="34" charset="0"/>
                </a:endParaRPr>
              </a:p>
              <a:p>
                <a:pPr>
                  <a:lnSpc>
                    <a:spcPct val="150000"/>
                  </a:lnSpc>
                  <a:spcAft>
                    <a:spcPts val="800"/>
                  </a:spcAft>
                </a:pPr>
                <a:r>
                  <a:rPr lang="en-US" dirty="0">
                    <a:latin typeface="Times New Roman" panose="02020603050405020304" pitchFamily="18" charset="0"/>
                    <a:ea typeface="等线" panose="02010600030101010101" pitchFamily="2" charset="-122"/>
                    <a:cs typeface="Arial" panose="020B0604020202020204" pitchFamily="34" charset="0"/>
                  </a:rPr>
                  <a:t>(2) if (1) cannot be satisfied, however, </a:t>
                </a:r>
                <a14:m>
                  <m:oMath xmlns:m="http://schemas.openxmlformats.org/officeDocument/2006/math">
                    <m:r>
                      <a:rPr lang="en-US" i="1">
                        <a:latin typeface="Cambria Math" panose="02040503050406030204" pitchFamily="18" charset="0"/>
                        <a:ea typeface="等线" panose="02010600030101010101" pitchFamily="2" charset="-122"/>
                        <a:cs typeface="Times New Roman" panose="02020603050405020304" pitchFamily="18" charset="0"/>
                      </a:rPr>
                      <m:t>𝐿𝑜𝑤</m:t>
                    </m:r>
                    <m:r>
                      <a:rPr lang="en-US" i="1">
                        <a:latin typeface="Cambria Math" panose="02040503050406030204" pitchFamily="18" charset="0"/>
                        <a:ea typeface="等线" panose="02010600030101010101" pitchFamily="2" charset="-122"/>
                        <a:cs typeface="Times New Roman" panose="02020603050405020304" pitchFamily="18" charset="0"/>
                      </a:rPr>
                      <m:t> </m:t>
                    </m:r>
                    <m:r>
                      <a:rPr lang="en-US" i="1">
                        <a:latin typeface="Cambria Math" panose="02040503050406030204" pitchFamily="18" charset="0"/>
                        <a:ea typeface="等线" panose="02010600030101010101" pitchFamily="2" charset="-122"/>
                        <a:cs typeface="Times New Roman" panose="02020603050405020304" pitchFamily="18" charset="0"/>
                      </a:rPr>
                      <m:t>𝑝𝑟𝑖𝑐𝑒</m:t>
                    </m:r>
                    <m:r>
                      <a:rPr lang="en-US" i="1">
                        <a:latin typeface="Cambria Math" panose="02040503050406030204" pitchFamily="18" charset="0"/>
                        <a:ea typeface="等线" panose="02010600030101010101" pitchFamily="2" charset="-122"/>
                        <a:cs typeface="Times New Roman" panose="02020603050405020304" pitchFamily="18" charset="0"/>
                      </a:rPr>
                      <m:t>&lt;</m:t>
                    </m:r>
                    <m:sSub>
                      <m:sSubPr>
                        <m:ctrlPr>
                          <a:rPr lang="en-US" i="1">
                            <a:latin typeface="Cambria Math" panose="02040503050406030204" pitchFamily="18" charset="0"/>
                            <a:ea typeface="等线" panose="02010600030101010101" pitchFamily="2" charset="-122"/>
                            <a:cs typeface="Times New Roman" panose="02020603050405020304" pitchFamily="18" charset="0"/>
                          </a:rPr>
                        </m:ctrlPr>
                      </m:sSubPr>
                      <m:e>
                        <m:r>
                          <a:rPr lang="en-US" i="1">
                            <a:latin typeface="Cambria Math" panose="02040503050406030204" pitchFamily="18" charset="0"/>
                            <a:ea typeface="等线" panose="02010600030101010101" pitchFamily="2" charset="-122"/>
                            <a:cs typeface="Times New Roman" panose="02020603050405020304" pitchFamily="18" charset="0"/>
                          </a:rPr>
                          <m:t>𝑃</m:t>
                        </m:r>
                      </m:e>
                      <m:sub>
                        <m:r>
                          <a:rPr lang="en-US" i="1">
                            <a:latin typeface="Cambria Math" panose="02040503050406030204" pitchFamily="18" charset="0"/>
                            <a:ea typeface="等线" panose="02010600030101010101" pitchFamily="2" charset="-122"/>
                            <a:cs typeface="Times New Roman" panose="02020603050405020304" pitchFamily="18" charset="0"/>
                          </a:rPr>
                          <m:t>𝑡</m:t>
                        </m:r>
                        <m:r>
                          <a:rPr lang="en-US" i="1">
                            <a:latin typeface="Cambria Math" panose="02040503050406030204" pitchFamily="18" charset="0"/>
                            <a:ea typeface="等线" panose="02010600030101010101" pitchFamily="2" charset="-122"/>
                            <a:cs typeface="Times New Roman" panose="02020603050405020304" pitchFamily="18" charset="0"/>
                          </a:rPr>
                          <m:t>−</m:t>
                        </m:r>
                        <m:r>
                          <a:rPr lang="en-US" i="1">
                            <a:latin typeface="Cambria Math" panose="02040503050406030204" pitchFamily="18" charset="0"/>
                            <a:ea typeface="等线" panose="02010600030101010101" pitchFamily="2" charset="-122"/>
                            <a:cs typeface="Times New Roman" panose="02020603050405020304" pitchFamily="18" charset="0"/>
                          </a:rPr>
                          <m:t>𝑛</m:t>
                        </m:r>
                      </m:sub>
                    </m:sSub>
                    <m:r>
                      <a:rPr lang="en-US" i="1">
                        <a:latin typeface="Cambria Math" panose="02040503050406030204" pitchFamily="18" charset="0"/>
                        <a:ea typeface="等线" panose="02010600030101010101" pitchFamily="2" charset="-122"/>
                        <a:cs typeface="Times New Roman" panose="02020603050405020304" pitchFamily="18" charset="0"/>
                      </a:rPr>
                      <m:t>+</m:t>
                    </m:r>
                    <m:sSub>
                      <m:sSubPr>
                        <m:ctrlPr>
                          <a:rPr lang="en-US" i="1">
                            <a:latin typeface="Cambria Math" panose="02040503050406030204" pitchFamily="18" charset="0"/>
                            <a:ea typeface="等线" panose="02010600030101010101" pitchFamily="2" charset="-122"/>
                            <a:cs typeface="Times New Roman" panose="02020603050405020304" pitchFamily="18" charset="0"/>
                          </a:rPr>
                        </m:ctrlPr>
                      </m:sSubPr>
                      <m:e>
                        <m:r>
                          <a:rPr lang="en-US" i="1">
                            <a:latin typeface="Cambria Math" panose="02040503050406030204" pitchFamily="18" charset="0"/>
                            <a:ea typeface="等线" panose="02010600030101010101" pitchFamily="2" charset="-122"/>
                            <a:cs typeface="Times New Roman" panose="02020603050405020304" pitchFamily="18" charset="0"/>
                          </a:rPr>
                          <m:t>𝑃</m:t>
                        </m:r>
                      </m:e>
                      <m:sub>
                        <m:r>
                          <a:rPr lang="en-US" i="1">
                            <a:latin typeface="Cambria Math" panose="02040503050406030204" pitchFamily="18" charset="0"/>
                            <a:ea typeface="等线" panose="02010600030101010101" pitchFamily="2" charset="-122"/>
                            <a:cs typeface="Times New Roman" panose="02020603050405020304" pitchFamily="18" charset="0"/>
                          </a:rPr>
                          <m:t>𝑡</m:t>
                        </m:r>
                        <m:r>
                          <a:rPr lang="en-US" i="1">
                            <a:latin typeface="Cambria Math" panose="02040503050406030204" pitchFamily="18" charset="0"/>
                            <a:ea typeface="等线" panose="02010600030101010101" pitchFamily="2" charset="-122"/>
                            <a:cs typeface="Times New Roman" panose="02020603050405020304" pitchFamily="18" charset="0"/>
                          </a:rPr>
                          <m:t>−1</m:t>
                        </m:r>
                      </m:sub>
                    </m:sSub>
                    <m:r>
                      <a:rPr lang="en-US" i="1">
                        <a:latin typeface="Cambria Math" panose="02040503050406030204" pitchFamily="18" charset="0"/>
                        <a:ea typeface="等线" panose="02010600030101010101" pitchFamily="2" charset="-122"/>
                        <a:cs typeface="Times New Roman" panose="02020603050405020304" pitchFamily="18" charset="0"/>
                      </a:rPr>
                      <m:t>−</m:t>
                    </m:r>
                    <m:sSub>
                      <m:sSubPr>
                        <m:ctrlPr>
                          <a:rPr lang="en-US" i="1">
                            <a:latin typeface="Cambria Math" panose="02040503050406030204" pitchFamily="18" charset="0"/>
                            <a:ea typeface="等线" panose="02010600030101010101" pitchFamily="2" charset="-122"/>
                            <a:cs typeface="Times New Roman" panose="02020603050405020304" pitchFamily="18" charset="0"/>
                          </a:rPr>
                        </m:ctrlPr>
                      </m:sSubPr>
                      <m:e>
                        <m:r>
                          <a:rPr lang="en-US" i="1">
                            <a:latin typeface="Cambria Math" panose="02040503050406030204" pitchFamily="18" charset="0"/>
                            <a:ea typeface="等线" panose="02010600030101010101" pitchFamily="2" charset="-122"/>
                            <a:cs typeface="Times New Roman" panose="02020603050405020304" pitchFamily="18" charset="0"/>
                          </a:rPr>
                          <m:t>𝑃</m:t>
                        </m:r>
                      </m:e>
                      <m:sub>
                        <m:r>
                          <a:rPr lang="en-US" i="1">
                            <a:latin typeface="Cambria Math" panose="02040503050406030204" pitchFamily="18" charset="0"/>
                            <a:ea typeface="等线" panose="02010600030101010101" pitchFamily="2" charset="-122"/>
                            <a:cs typeface="Times New Roman" panose="02020603050405020304" pitchFamily="18" charset="0"/>
                          </a:rPr>
                          <m:t>𝑡</m:t>
                        </m:r>
                        <m:r>
                          <a:rPr lang="en-US" i="1">
                            <a:latin typeface="Cambria Math" panose="02040503050406030204" pitchFamily="18" charset="0"/>
                            <a:ea typeface="等线" panose="02010600030101010101" pitchFamily="2" charset="-122"/>
                            <a:cs typeface="Times New Roman" panose="02020603050405020304" pitchFamily="18" charset="0"/>
                          </a:rPr>
                          <m:t>−</m:t>
                        </m:r>
                        <m:r>
                          <a:rPr lang="en-US" i="1">
                            <a:latin typeface="Cambria Math" panose="02040503050406030204" pitchFamily="18" charset="0"/>
                            <a:ea typeface="等线" panose="02010600030101010101" pitchFamily="2" charset="-122"/>
                            <a:cs typeface="Times New Roman" panose="02020603050405020304" pitchFamily="18" charset="0"/>
                          </a:rPr>
                          <m:t>𝑛</m:t>
                        </m:r>
                        <m:r>
                          <a:rPr lang="en-US" i="1">
                            <a:latin typeface="Cambria Math" panose="02040503050406030204" pitchFamily="18" charset="0"/>
                            <a:ea typeface="等线" panose="02010600030101010101" pitchFamily="2" charset="-122"/>
                            <a:cs typeface="Times New Roman" panose="02020603050405020304" pitchFamily="18" charset="0"/>
                          </a:rPr>
                          <m:t>−1</m:t>
                        </m:r>
                      </m:sub>
                    </m:sSub>
                    <m:r>
                      <a:rPr lang="en-US" i="1">
                        <a:latin typeface="Cambria Math" panose="02040503050406030204" pitchFamily="18" charset="0"/>
                        <a:ea typeface="等线" panose="02010600030101010101" pitchFamily="2" charset="-122"/>
                        <a:cs typeface="Times New Roman" panose="02020603050405020304" pitchFamily="18" charset="0"/>
                      </a:rPr>
                      <m:t>&lt;</m:t>
                    </m:r>
                    <m:r>
                      <a:rPr lang="en-US" i="1">
                        <a:latin typeface="Cambria Math" panose="02040503050406030204" pitchFamily="18" charset="0"/>
                        <a:ea typeface="等线" panose="02010600030101010101" pitchFamily="2" charset="-122"/>
                        <a:cs typeface="Times New Roman" panose="02020603050405020304" pitchFamily="18" charset="0"/>
                      </a:rPr>
                      <m:t>𝐻𝑖𝑔h</m:t>
                    </m:r>
                    <m:r>
                      <a:rPr lang="en-US" i="1">
                        <a:latin typeface="Cambria Math" panose="02040503050406030204" pitchFamily="18" charset="0"/>
                        <a:ea typeface="等线" panose="02010600030101010101" pitchFamily="2" charset="-122"/>
                        <a:cs typeface="Times New Roman" panose="02020603050405020304" pitchFamily="18" charset="0"/>
                      </a:rPr>
                      <m:t> </m:t>
                    </m:r>
                    <m:r>
                      <a:rPr lang="en-US" i="1">
                        <a:latin typeface="Cambria Math" panose="02040503050406030204" pitchFamily="18" charset="0"/>
                        <a:ea typeface="等线" panose="02010600030101010101" pitchFamily="2" charset="-122"/>
                        <a:cs typeface="Times New Roman" panose="02020603050405020304" pitchFamily="18" charset="0"/>
                      </a:rPr>
                      <m:t>𝑝𝑟𝑖𝑐𝑒</m:t>
                    </m:r>
                  </m:oMath>
                </a14:m>
                <a:r>
                  <a:rPr lang="en-US" dirty="0">
                    <a:latin typeface="Times New Roman" panose="02020603050405020304" pitchFamily="18" charset="0"/>
                    <a:ea typeface="等线" panose="02010600030101010101" pitchFamily="2" charset="-122"/>
                    <a:cs typeface="Arial" panose="020B0604020202020204" pitchFamily="34" charset="0"/>
                  </a:rPr>
                  <a:t>,</a:t>
                </a:r>
                <a:endParaRPr lang="en-US" sz="2400" dirty="0">
                  <a:effectLst/>
                  <a:latin typeface="等线" panose="02010600030101010101" pitchFamily="2" charset="-122"/>
                  <a:ea typeface="等线" panose="02010600030101010101" pitchFamily="2" charset="-122"/>
                  <a:cs typeface="Arial" panose="020B0604020202020204" pitchFamily="34" charset="0"/>
                </a:endParaRPr>
              </a:p>
              <a:p>
                <a:pPr>
                  <a:lnSpc>
                    <a:spcPct val="150000"/>
                  </a:lnSpc>
                  <a:spcAft>
                    <a:spcPts val="800"/>
                  </a:spcAft>
                </a:pPr>
                <a:r>
                  <a:rPr lang="en-US" dirty="0">
                    <a:latin typeface="Times New Roman" panose="02020603050405020304" pitchFamily="18" charset="0"/>
                    <a:ea typeface="等线" panose="02010600030101010101" pitchFamily="2" charset="-122"/>
                    <a:cs typeface="Arial" panose="020B0604020202020204" pitchFamily="34" charset="0"/>
                  </a:rPr>
                  <a:t>which means that the market price crosses the Restricted line, </a:t>
                </a:r>
                <a:endParaRPr lang="en-US" sz="2400" dirty="0">
                  <a:effectLst/>
                  <a:latin typeface="等线" panose="02010600030101010101" pitchFamily="2" charset="-122"/>
                  <a:ea typeface="等线" panose="02010600030101010101" pitchFamily="2" charset="-122"/>
                  <a:cs typeface="Arial" panose="020B0604020202020204" pitchFamily="34" charset="0"/>
                </a:endParaRPr>
              </a:p>
              <a:p>
                <a:pPr algn="ctr">
                  <a:lnSpc>
                    <a:spcPct val="150000"/>
                  </a:lnSpc>
                  <a:spcAft>
                    <a:spcPts val="800"/>
                  </a:spcAft>
                </a:pPr>
                <a:r>
                  <a:rPr lang="en-US" dirty="0">
                    <a:latin typeface="Times New Roman" panose="02020603050405020304" pitchFamily="18" charset="0"/>
                    <a:ea typeface="等线" panose="02010600030101010101" pitchFamily="2" charset="-122"/>
                    <a:cs typeface="Arial" panose="020B0604020202020204" pitchFamily="34" charset="0"/>
                  </a:rPr>
                  <a:t>SHORT at Restricted line</a:t>
                </a:r>
                <a:endParaRPr lang="en-US" sz="2400" dirty="0">
                  <a:effectLst/>
                  <a:latin typeface="等线" panose="02010600030101010101" pitchFamily="2" charset="-122"/>
                  <a:ea typeface="等线" panose="02010600030101010101" pitchFamily="2" charset="-122"/>
                  <a:cs typeface="Arial" panose="020B0604020202020204" pitchFamily="34" charset="0"/>
                </a:endParaRPr>
              </a:p>
              <a:p>
                <a:pPr algn="ctr">
                  <a:lnSpc>
                    <a:spcPct val="150000"/>
                  </a:lnSpc>
                  <a:spcAft>
                    <a:spcPts val="800"/>
                  </a:spcAft>
                </a:pPr>
                <a:r>
                  <a:rPr lang="en-US" dirty="0">
                    <a:latin typeface="Times New Roman" panose="02020603050405020304" pitchFamily="18" charset="0"/>
                    <a:ea typeface="等线" panose="02010600030101010101" pitchFamily="2" charset="-122"/>
                    <a:cs typeface="Arial" panose="020B0604020202020204" pitchFamily="34" charset="0"/>
                  </a:rPr>
                  <a:t>LONG at Close price</a:t>
                </a:r>
                <a:endParaRPr lang="en-US" sz="2400" dirty="0">
                  <a:effectLst/>
                  <a:latin typeface="等线" panose="02010600030101010101" pitchFamily="2" charset="-122"/>
                  <a:ea typeface="等线" panose="02010600030101010101" pitchFamily="2" charset="-122"/>
                  <a:cs typeface="Arial" panose="020B0604020202020204" pitchFamily="34" charset="0"/>
                </a:endParaRPr>
              </a:p>
            </p:txBody>
          </p:sp>
        </mc:Choice>
        <mc:Fallback xmlns="">
          <p:sp>
            <p:nvSpPr>
              <p:cNvPr id="10" name="矩形 9">
                <a:extLst>
                  <a:ext uri="{FF2B5EF4-FFF2-40B4-BE49-F238E27FC236}">
                    <a16:creationId xmlns:a16="http://schemas.microsoft.com/office/drawing/2014/main" xmlns="" id="{C504BB5B-0556-4ADB-AEED-3441E3A071FB}"/>
                  </a:ext>
                </a:extLst>
              </p:cNvPr>
              <p:cNvSpPr>
                <a:spLocks noRot="1" noChangeAspect="1" noMove="1" noResize="1" noEditPoints="1" noAdjustHandles="1" noChangeArrowheads="1" noChangeShapeType="1" noTextEdit="1"/>
              </p:cNvSpPr>
              <p:nvPr/>
            </p:nvSpPr>
            <p:spPr>
              <a:xfrm>
                <a:off x="6216316" y="2552670"/>
                <a:ext cx="6096000" cy="3988015"/>
              </a:xfrm>
              <a:prstGeom prst="rect">
                <a:avLst/>
              </a:prstGeom>
              <a:blipFill>
                <a:blip r:embed="rId5"/>
                <a:stretch>
                  <a:fillRect l="-900" b="-1376"/>
                </a:stretch>
              </a:blipFill>
            </p:spPr>
            <p:txBody>
              <a:bodyPr/>
              <a:lstStyle/>
              <a:p>
                <a:r>
                  <a:rPr lang="zh-CN" altLang="en-US">
                    <a:noFill/>
                  </a:rPr>
                  <a:t> </a:t>
                </a:r>
              </a:p>
            </p:txBody>
          </p:sp>
        </mc:Fallback>
      </mc:AlternateContent>
      <p:cxnSp>
        <p:nvCxnSpPr>
          <p:cNvPr id="12" name="直接连接符 11">
            <a:extLst>
              <a:ext uri="{FF2B5EF4-FFF2-40B4-BE49-F238E27FC236}">
                <a16:creationId xmlns:a16="http://schemas.microsoft.com/office/drawing/2014/main" id="{864F3E87-B0E8-4CD0-A7C9-23B6D1AD689A}"/>
              </a:ext>
            </a:extLst>
          </p:cNvPr>
          <p:cNvCxnSpPr/>
          <p:nvPr/>
        </p:nvCxnSpPr>
        <p:spPr>
          <a:xfrm>
            <a:off x="6112042" y="1520683"/>
            <a:ext cx="0" cy="4959422"/>
          </a:xfrm>
          <a:prstGeom prst="line">
            <a:avLst/>
          </a:prstGeom>
          <a:ln w="381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3329453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0" name="组 99"/>
          <p:cNvGrpSpPr/>
          <p:nvPr/>
        </p:nvGrpSpPr>
        <p:grpSpPr>
          <a:xfrm>
            <a:off x="454437" y="593386"/>
            <a:ext cx="6593043" cy="593730"/>
            <a:chOff x="910794" y="928946"/>
            <a:chExt cx="2300757" cy="509896"/>
          </a:xfrm>
        </p:grpSpPr>
        <p:sp>
          <p:nvSpPr>
            <p:cNvPr id="69" name="矩形 68"/>
            <p:cNvSpPr/>
            <p:nvPr/>
          </p:nvSpPr>
          <p:spPr>
            <a:xfrm>
              <a:off x="923286" y="953484"/>
              <a:ext cx="2268157" cy="471008"/>
            </a:xfrm>
            <a:prstGeom prst="rect">
              <a:avLst/>
            </a:prstGeom>
            <a:noFill/>
            <a:ln w="12700" cap="flat" cmpd="sng" algn="ctr">
              <a:solidFill>
                <a:schemeClr val="bg1">
                  <a:lumMod val="75000"/>
                </a:scheme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defRPr/>
              </a:pPr>
              <a:endParaRPr lang="zh-CN" altLang="en-US" kern="0">
                <a:solidFill>
                  <a:prstClr val="white"/>
                </a:solidFill>
                <a:latin typeface="Segoe UI"/>
                <a:ea typeface="微软雅黑"/>
              </a:endParaRPr>
            </a:p>
          </p:txBody>
        </p:sp>
        <p:sp>
          <p:nvSpPr>
            <p:cNvPr id="70" name="椭圆 69"/>
            <p:cNvSpPr/>
            <p:nvPr/>
          </p:nvSpPr>
          <p:spPr>
            <a:xfrm>
              <a:off x="910794" y="928946"/>
              <a:ext cx="38888" cy="38888"/>
            </a:xfrm>
            <a:prstGeom prst="ellipse">
              <a:avLst/>
            </a:prstGeom>
            <a:solidFill>
              <a:schemeClr val="accent1"/>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defRPr/>
              </a:pPr>
              <a:endParaRPr lang="zh-CN" altLang="en-US" kern="0">
                <a:solidFill>
                  <a:prstClr val="white"/>
                </a:solidFill>
                <a:latin typeface="Segoe UI"/>
                <a:ea typeface="微软雅黑"/>
              </a:endParaRPr>
            </a:p>
          </p:txBody>
        </p:sp>
        <p:sp>
          <p:nvSpPr>
            <p:cNvPr id="71" name="椭圆 70"/>
            <p:cNvSpPr/>
            <p:nvPr/>
          </p:nvSpPr>
          <p:spPr>
            <a:xfrm>
              <a:off x="910794" y="1399954"/>
              <a:ext cx="38888" cy="38888"/>
            </a:xfrm>
            <a:prstGeom prst="ellipse">
              <a:avLst/>
            </a:prstGeom>
            <a:solidFill>
              <a:schemeClr val="accent1"/>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defRPr/>
              </a:pPr>
              <a:endParaRPr lang="zh-CN" altLang="en-US" kern="0">
                <a:solidFill>
                  <a:prstClr val="white"/>
                </a:solidFill>
                <a:latin typeface="Segoe UI"/>
                <a:ea typeface="微软雅黑"/>
              </a:endParaRPr>
            </a:p>
          </p:txBody>
        </p:sp>
        <p:sp>
          <p:nvSpPr>
            <p:cNvPr id="72" name="椭圆 71"/>
            <p:cNvSpPr/>
            <p:nvPr/>
          </p:nvSpPr>
          <p:spPr>
            <a:xfrm>
              <a:off x="3172663" y="1399954"/>
              <a:ext cx="38888" cy="38888"/>
            </a:xfrm>
            <a:prstGeom prst="ellipse">
              <a:avLst/>
            </a:prstGeom>
            <a:solidFill>
              <a:schemeClr val="accent1"/>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defRPr/>
              </a:pPr>
              <a:endParaRPr lang="zh-CN" altLang="en-US" kern="0">
                <a:solidFill>
                  <a:prstClr val="white"/>
                </a:solidFill>
                <a:latin typeface="Segoe UI"/>
                <a:ea typeface="微软雅黑"/>
              </a:endParaRPr>
            </a:p>
          </p:txBody>
        </p:sp>
        <p:sp>
          <p:nvSpPr>
            <p:cNvPr id="73" name="椭圆 72"/>
            <p:cNvSpPr/>
            <p:nvPr/>
          </p:nvSpPr>
          <p:spPr>
            <a:xfrm>
              <a:off x="3172000" y="934040"/>
              <a:ext cx="38888" cy="38888"/>
            </a:xfrm>
            <a:prstGeom prst="ellipse">
              <a:avLst/>
            </a:prstGeom>
            <a:solidFill>
              <a:schemeClr val="accent1"/>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defRPr/>
              </a:pPr>
              <a:endParaRPr lang="zh-CN" altLang="en-US" kern="0">
                <a:solidFill>
                  <a:prstClr val="white"/>
                </a:solidFill>
                <a:latin typeface="Segoe UI"/>
                <a:ea typeface="微软雅黑"/>
              </a:endParaRPr>
            </a:p>
          </p:txBody>
        </p:sp>
      </p:grpSp>
      <p:sp>
        <p:nvSpPr>
          <p:cNvPr id="74" name="矩形 73"/>
          <p:cNvSpPr/>
          <p:nvPr/>
        </p:nvSpPr>
        <p:spPr>
          <a:xfrm>
            <a:off x="488340" y="663668"/>
            <a:ext cx="6674460" cy="461665"/>
          </a:xfrm>
          <a:prstGeom prst="rect">
            <a:avLst/>
          </a:prstGeom>
        </p:spPr>
        <p:txBody>
          <a:bodyPr wrap="square">
            <a:spAutoFit/>
          </a:bodyPr>
          <a:lstStyle/>
          <a:p>
            <a:r>
              <a:rPr lang="en-US" sz="2400" b="1" dirty="0"/>
              <a:t>Factors that affect the trading strategies </a:t>
            </a:r>
            <a:endParaRPr lang="zh-CN" altLang="en-US" sz="4800" b="1" dirty="0">
              <a:solidFill>
                <a:srgbClr val="000000"/>
              </a:solidFill>
              <a:latin typeface="Segoe UI"/>
              <a:ea typeface="微软雅黑"/>
            </a:endParaRPr>
          </a:p>
        </p:txBody>
      </p:sp>
      <p:graphicFrame>
        <p:nvGraphicFramePr>
          <p:cNvPr id="3" name="表格 2">
            <a:extLst>
              <a:ext uri="{FF2B5EF4-FFF2-40B4-BE49-F238E27FC236}">
                <a16:creationId xmlns:a16="http://schemas.microsoft.com/office/drawing/2014/main" id="{78F4F340-EB15-4883-A804-1DFA5A561BC1}"/>
              </a:ext>
            </a:extLst>
          </p:cNvPr>
          <p:cNvGraphicFramePr>
            <a:graphicFrameLocks noGrp="1"/>
          </p:cNvGraphicFramePr>
          <p:nvPr/>
        </p:nvGraphicFramePr>
        <p:xfrm>
          <a:off x="1564963" y="1801662"/>
          <a:ext cx="7053580" cy="1966912"/>
        </p:xfrm>
        <a:graphic>
          <a:graphicData uri="http://schemas.openxmlformats.org/drawingml/2006/table">
            <a:tbl>
              <a:tblPr firstRow="1" firstCol="1" bandRow="1">
                <a:tableStyleId>{00A15C55-8517-42AA-B614-E9B94910E393}</a:tableStyleId>
              </a:tblPr>
              <a:tblGrid>
                <a:gridCol w="2493690">
                  <a:extLst>
                    <a:ext uri="{9D8B030D-6E8A-4147-A177-3AD203B41FA5}">
                      <a16:colId xmlns:a16="http://schemas.microsoft.com/office/drawing/2014/main" val="4040747868"/>
                    </a:ext>
                  </a:extLst>
                </a:gridCol>
                <a:gridCol w="2208130">
                  <a:extLst>
                    <a:ext uri="{9D8B030D-6E8A-4147-A177-3AD203B41FA5}">
                      <a16:colId xmlns:a16="http://schemas.microsoft.com/office/drawing/2014/main" val="397619927"/>
                    </a:ext>
                  </a:extLst>
                </a:gridCol>
                <a:gridCol w="2351760">
                  <a:extLst>
                    <a:ext uri="{9D8B030D-6E8A-4147-A177-3AD203B41FA5}">
                      <a16:colId xmlns:a16="http://schemas.microsoft.com/office/drawing/2014/main" val="522367801"/>
                    </a:ext>
                  </a:extLst>
                </a:gridCol>
              </a:tblGrid>
              <a:tr h="491728">
                <a:tc>
                  <a:txBody>
                    <a:bodyPr/>
                    <a:lstStyle/>
                    <a:p>
                      <a:pPr>
                        <a:lnSpc>
                          <a:spcPct val="150000"/>
                        </a:lnSpc>
                        <a:spcAft>
                          <a:spcPts val="0"/>
                        </a:spcAft>
                      </a:pPr>
                      <a:r>
                        <a:rPr lang="en-US" sz="2000" dirty="0">
                          <a:effectLst/>
                        </a:rPr>
                        <a:t> </a:t>
                      </a:r>
                      <a:endParaRPr lang="en-US" sz="2800" dirty="0">
                        <a:effectLst/>
                        <a:latin typeface="等线" panose="02010600030101010101" pitchFamily="2" charset="-122"/>
                        <a:ea typeface="等线" panose="02010600030101010101" pitchFamily="2" charset="-122"/>
                        <a:cs typeface="Arial" panose="020B0604020202020204" pitchFamily="34" charset="0"/>
                      </a:endParaRPr>
                    </a:p>
                  </a:txBody>
                  <a:tcPr marL="68580" marR="68580" marT="0" marB="0"/>
                </a:tc>
                <a:tc gridSpan="2">
                  <a:txBody>
                    <a:bodyPr/>
                    <a:lstStyle/>
                    <a:p>
                      <a:pPr algn="ctr">
                        <a:lnSpc>
                          <a:spcPct val="150000"/>
                        </a:lnSpc>
                        <a:spcAft>
                          <a:spcPts val="0"/>
                        </a:spcAft>
                      </a:pPr>
                      <a:r>
                        <a:rPr lang="en-US" sz="2000">
                          <a:effectLst/>
                        </a:rPr>
                        <a:t>Judgement</a:t>
                      </a:r>
                      <a:endParaRPr lang="en-US" sz="2800">
                        <a:effectLst/>
                        <a:latin typeface="等线" panose="02010600030101010101" pitchFamily="2" charset="-122"/>
                        <a:ea typeface="等线" panose="02010600030101010101" pitchFamily="2" charset="-122"/>
                        <a:cs typeface="Arial" panose="020B0604020202020204" pitchFamily="34" charset="0"/>
                      </a:endParaRPr>
                    </a:p>
                  </a:txBody>
                  <a:tcPr marL="68580" marR="68580" marT="0" marB="0"/>
                </a:tc>
                <a:tc hMerge="1">
                  <a:txBody>
                    <a:bodyPr/>
                    <a:lstStyle/>
                    <a:p>
                      <a:endParaRPr lang="en-US"/>
                    </a:p>
                  </a:txBody>
                  <a:tcPr/>
                </a:tc>
                <a:extLst>
                  <a:ext uri="{0D108BD9-81ED-4DB2-BD59-A6C34878D82A}">
                    <a16:rowId xmlns:a16="http://schemas.microsoft.com/office/drawing/2014/main" val="3527683158"/>
                  </a:ext>
                </a:extLst>
              </a:tr>
              <a:tr h="491728">
                <a:tc>
                  <a:txBody>
                    <a:bodyPr/>
                    <a:lstStyle/>
                    <a:p>
                      <a:pPr>
                        <a:lnSpc>
                          <a:spcPct val="150000"/>
                        </a:lnSpc>
                        <a:spcAft>
                          <a:spcPts val="0"/>
                        </a:spcAft>
                      </a:pPr>
                      <a:r>
                        <a:rPr lang="en-US" sz="2000" dirty="0">
                          <a:effectLst/>
                        </a:rPr>
                        <a:t> </a:t>
                      </a:r>
                      <a:endParaRPr lang="en-US" sz="2800" dirty="0">
                        <a:effectLst/>
                        <a:latin typeface="等线" panose="02010600030101010101" pitchFamily="2" charset="-122"/>
                        <a:ea typeface="等线" panose="02010600030101010101" pitchFamily="2" charset="-122"/>
                        <a:cs typeface="Arial" panose="020B0604020202020204" pitchFamily="34" charset="0"/>
                      </a:endParaRPr>
                    </a:p>
                  </a:txBody>
                  <a:tcPr marL="68580" marR="68580" marT="0" marB="0"/>
                </a:tc>
                <a:tc>
                  <a:txBody>
                    <a:bodyPr/>
                    <a:lstStyle/>
                    <a:p>
                      <a:pPr algn="ctr">
                        <a:lnSpc>
                          <a:spcPct val="150000"/>
                        </a:lnSpc>
                        <a:spcAft>
                          <a:spcPts val="0"/>
                        </a:spcAft>
                      </a:pPr>
                      <a:r>
                        <a:rPr lang="en-US" sz="2000" dirty="0">
                          <a:effectLst/>
                        </a:rPr>
                        <a:t>Right</a:t>
                      </a:r>
                      <a:endParaRPr lang="en-US" sz="2800" dirty="0">
                        <a:effectLst/>
                        <a:latin typeface="等线" panose="02010600030101010101" pitchFamily="2" charset="-122"/>
                        <a:ea typeface="等线" panose="02010600030101010101" pitchFamily="2" charset="-122"/>
                        <a:cs typeface="Arial" panose="020B0604020202020204" pitchFamily="34" charset="0"/>
                      </a:endParaRPr>
                    </a:p>
                  </a:txBody>
                  <a:tcPr marL="68580" marR="68580" marT="0" marB="0"/>
                </a:tc>
                <a:tc>
                  <a:txBody>
                    <a:bodyPr/>
                    <a:lstStyle/>
                    <a:p>
                      <a:pPr algn="ctr">
                        <a:lnSpc>
                          <a:spcPct val="150000"/>
                        </a:lnSpc>
                        <a:spcAft>
                          <a:spcPts val="0"/>
                        </a:spcAft>
                      </a:pPr>
                      <a:r>
                        <a:rPr lang="en-US" sz="2000">
                          <a:effectLst/>
                        </a:rPr>
                        <a:t>Wrong</a:t>
                      </a:r>
                      <a:endParaRPr lang="en-US" sz="2800">
                        <a:effectLst/>
                        <a:latin typeface="等线" panose="02010600030101010101" pitchFamily="2" charset="-122"/>
                        <a:ea typeface="等线"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1889926422"/>
                  </a:ext>
                </a:extLst>
              </a:tr>
              <a:tr h="491728">
                <a:tc>
                  <a:txBody>
                    <a:bodyPr/>
                    <a:lstStyle/>
                    <a:p>
                      <a:pPr>
                        <a:lnSpc>
                          <a:spcPct val="150000"/>
                        </a:lnSpc>
                        <a:spcAft>
                          <a:spcPts val="0"/>
                        </a:spcAft>
                      </a:pPr>
                      <a:r>
                        <a:rPr lang="en-US" sz="2000" dirty="0">
                          <a:effectLst/>
                        </a:rPr>
                        <a:t>Have transaction </a:t>
                      </a:r>
                      <a:endParaRPr lang="en-US" sz="2800" dirty="0">
                        <a:effectLst/>
                        <a:latin typeface="等线" panose="02010600030101010101" pitchFamily="2" charset="-122"/>
                        <a:ea typeface="等线" panose="02010600030101010101" pitchFamily="2" charset="-122"/>
                        <a:cs typeface="Arial" panose="020B0604020202020204" pitchFamily="34" charset="0"/>
                      </a:endParaRPr>
                    </a:p>
                  </a:txBody>
                  <a:tcPr marL="68580" marR="68580" marT="0" marB="0"/>
                </a:tc>
                <a:tc>
                  <a:txBody>
                    <a:bodyPr/>
                    <a:lstStyle/>
                    <a:p>
                      <a:pPr algn="ctr">
                        <a:lnSpc>
                          <a:spcPct val="150000"/>
                        </a:lnSpc>
                        <a:spcAft>
                          <a:spcPts val="0"/>
                        </a:spcAft>
                      </a:pPr>
                      <a:r>
                        <a:rPr lang="en-US" sz="2000" dirty="0">
                          <a:effectLst/>
                        </a:rPr>
                        <a:t>Profit</a:t>
                      </a:r>
                      <a:endParaRPr lang="en-US" sz="2800" dirty="0">
                        <a:effectLst/>
                        <a:latin typeface="等线" panose="02010600030101010101" pitchFamily="2" charset="-122"/>
                        <a:ea typeface="等线" panose="02010600030101010101" pitchFamily="2" charset="-122"/>
                        <a:cs typeface="Arial" panose="020B0604020202020204" pitchFamily="34" charset="0"/>
                      </a:endParaRPr>
                    </a:p>
                  </a:txBody>
                  <a:tcPr marL="68580" marR="68580" marT="0" marB="0"/>
                </a:tc>
                <a:tc>
                  <a:txBody>
                    <a:bodyPr/>
                    <a:lstStyle/>
                    <a:p>
                      <a:pPr algn="ctr">
                        <a:lnSpc>
                          <a:spcPct val="150000"/>
                        </a:lnSpc>
                        <a:spcAft>
                          <a:spcPts val="0"/>
                        </a:spcAft>
                      </a:pPr>
                      <a:r>
                        <a:rPr lang="en-US" sz="2000" dirty="0">
                          <a:effectLst/>
                        </a:rPr>
                        <a:t>Loss</a:t>
                      </a:r>
                      <a:endParaRPr lang="en-US" sz="2800" dirty="0">
                        <a:effectLst/>
                        <a:latin typeface="等线" panose="02010600030101010101" pitchFamily="2" charset="-122"/>
                        <a:ea typeface="等线"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2743821992"/>
                  </a:ext>
                </a:extLst>
              </a:tr>
              <a:tr h="491728">
                <a:tc>
                  <a:txBody>
                    <a:bodyPr/>
                    <a:lstStyle/>
                    <a:p>
                      <a:pPr>
                        <a:lnSpc>
                          <a:spcPct val="150000"/>
                        </a:lnSpc>
                        <a:spcAft>
                          <a:spcPts val="0"/>
                        </a:spcAft>
                      </a:pPr>
                      <a:r>
                        <a:rPr lang="en-US" sz="2000">
                          <a:effectLst/>
                        </a:rPr>
                        <a:t>No transaction </a:t>
                      </a:r>
                      <a:endParaRPr lang="en-US" sz="2800">
                        <a:effectLst/>
                        <a:latin typeface="等线" panose="02010600030101010101" pitchFamily="2" charset="-122"/>
                        <a:ea typeface="等线" panose="02010600030101010101" pitchFamily="2" charset="-122"/>
                        <a:cs typeface="Arial" panose="020B0604020202020204" pitchFamily="34" charset="0"/>
                      </a:endParaRPr>
                    </a:p>
                  </a:txBody>
                  <a:tcPr marL="68580" marR="68580" marT="0" marB="0"/>
                </a:tc>
                <a:tc>
                  <a:txBody>
                    <a:bodyPr/>
                    <a:lstStyle/>
                    <a:p>
                      <a:pPr algn="ctr">
                        <a:lnSpc>
                          <a:spcPct val="150000"/>
                        </a:lnSpc>
                        <a:spcAft>
                          <a:spcPts val="0"/>
                        </a:spcAft>
                      </a:pPr>
                      <a:r>
                        <a:rPr lang="en-US" sz="2000">
                          <a:effectLst/>
                        </a:rPr>
                        <a:t>No profit</a:t>
                      </a:r>
                      <a:endParaRPr lang="en-US" sz="2800">
                        <a:effectLst/>
                        <a:latin typeface="等线" panose="02010600030101010101" pitchFamily="2" charset="-122"/>
                        <a:ea typeface="等线" panose="02010600030101010101" pitchFamily="2" charset="-122"/>
                        <a:cs typeface="Arial" panose="020B0604020202020204" pitchFamily="34" charset="0"/>
                      </a:endParaRPr>
                    </a:p>
                  </a:txBody>
                  <a:tcPr marL="68580" marR="68580" marT="0" marB="0"/>
                </a:tc>
                <a:tc>
                  <a:txBody>
                    <a:bodyPr/>
                    <a:lstStyle/>
                    <a:p>
                      <a:pPr algn="ctr">
                        <a:lnSpc>
                          <a:spcPct val="150000"/>
                        </a:lnSpc>
                        <a:spcAft>
                          <a:spcPts val="0"/>
                        </a:spcAft>
                      </a:pPr>
                      <a:r>
                        <a:rPr lang="en-US" sz="2000" dirty="0">
                          <a:effectLst/>
                        </a:rPr>
                        <a:t>No profit</a:t>
                      </a:r>
                      <a:endParaRPr lang="en-US" sz="2800" dirty="0">
                        <a:effectLst/>
                        <a:latin typeface="等线" panose="02010600030101010101" pitchFamily="2" charset="-122"/>
                        <a:ea typeface="等线"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1811022032"/>
                  </a:ext>
                </a:extLst>
              </a:tr>
            </a:tbl>
          </a:graphicData>
        </a:graphic>
      </p:graphicFrame>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BC762A98-FD89-40DD-9C70-6BB16715209B}"/>
                  </a:ext>
                </a:extLst>
              </p:cNvPr>
              <p:cNvSpPr/>
              <p:nvPr/>
            </p:nvSpPr>
            <p:spPr>
              <a:xfrm>
                <a:off x="565875" y="4041520"/>
                <a:ext cx="8369578" cy="1915653"/>
              </a:xfrm>
              <a:prstGeom prst="rect">
                <a:avLst/>
              </a:prstGeom>
            </p:spPr>
            <p:txBody>
              <a:bodyPr wrap="square">
                <a:spAutoFit/>
              </a:bodyPr>
              <a:lstStyle/>
              <a:p>
                <a:pPr>
                  <a:lnSpc>
                    <a:spcPct val="150000"/>
                  </a:lnSpc>
                  <a:spcAft>
                    <a:spcPts val="800"/>
                  </a:spcAft>
                </a:pPr>
                <a:r>
                  <a:rPr lang="en-US" b="1" dirty="0">
                    <a:solidFill>
                      <a:srgbClr val="FF0000"/>
                    </a:solidFill>
                    <a:latin typeface="Times New Roman" panose="02020603050405020304" pitchFamily="18" charset="0"/>
                    <a:ea typeface="等线" panose="02010600030101010101" pitchFamily="2" charset="-122"/>
                    <a:cs typeface="Arial" panose="020B0604020202020204" pitchFamily="34" charset="0"/>
                  </a:rPr>
                  <a:t>If </a:t>
                </a:r>
                <a14:m>
                  <m:oMath xmlns:m="http://schemas.openxmlformats.org/officeDocument/2006/math">
                    <m:d>
                      <m:dPr>
                        <m:begChr m:val="|"/>
                        <m:endChr m:val="|"/>
                        <m:ctrlPr>
                          <a:rPr lang="en-US" b="1" i="1">
                            <a:solidFill>
                              <a:srgbClr val="FF0000"/>
                            </a:solidFill>
                            <a:latin typeface="Cambria Math" panose="02040503050406030204" pitchFamily="18" charset="0"/>
                            <a:ea typeface="等线" panose="02010600030101010101" pitchFamily="2" charset="-122"/>
                            <a:cs typeface="Times New Roman" panose="02020603050405020304" pitchFamily="18" charset="0"/>
                          </a:rPr>
                        </m:ctrlPr>
                      </m:dPr>
                      <m:e>
                        <m:r>
                          <a:rPr lang="en-US" b="1" i="1">
                            <a:solidFill>
                              <a:srgbClr val="FF0000"/>
                            </a:solidFill>
                            <a:latin typeface="Cambria Math" panose="02040503050406030204" pitchFamily="18" charset="0"/>
                            <a:ea typeface="等线" panose="02010600030101010101" pitchFamily="2" charset="-122"/>
                            <a:cs typeface="Times New Roman" panose="02020603050405020304" pitchFamily="18" charset="0"/>
                          </a:rPr>
                          <m:t>𝑷𝒓𝒐𝒇𝒊𝒕</m:t>
                        </m:r>
                      </m:e>
                    </m:d>
                    <m:r>
                      <a:rPr lang="en-US" b="1" i="1">
                        <a:solidFill>
                          <a:srgbClr val="FF0000"/>
                        </a:solidFill>
                        <a:latin typeface="Cambria Math" panose="02040503050406030204" pitchFamily="18" charset="0"/>
                        <a:ea typeface="等线" panose="02010600030101010101" pitchFamily="2" charset="-122"/>
                        <a:cs typeface="Times New Roman" panose="02020603050405020304" pitchFamily="18" charset="0"/>
                      </a:rPr>
                      <m:t>&gt;</m:t>
                    </m:r>
                    <m:d>
                      <m:dPr>
                        <m:begChr m:val="|"/>
                        <m:endChr m:val="|"/>
                        <m:ctrlPr>
                          <a:rPr lang="en-US" b="1" i="1">
                            <a:solidFill>
                              <a:srgbClr val="FF0000"/>
                            </a:solidFill>
                            <a:latin typeface="Cambria Math" panose="02040503050406030204" pitchFamily="18" charset="0"/>
                            <a:ea typeface="等线" panose="02010600030101010101" pitchFamily="2" charset="-122"/>
                            <a:cs typeface="Times New Roman" panose="02020603050405020304" pitchFamily="18" charset="0"/>
                          </a:rPr>
                        </m:ctrlPr>
                      </m:dPr>
                      <m:e>
                        <m:r>
                          <a:rPr lang="en-US" b="1" i="1">
                            <a:solidFill>
                              <a:srgbClr val="FF0000"/>
                            </a:solidFill>
                            <a:latin typeface="Cambria Math" panose="02040503050406030204" pitchFamily="18" charset="0"/>
                            <a:ea typeface="等线" panose="02010600030101010101" pitchFamily="2" charset="-122"/>
                            <a:cs typeface="Times New Roman" panose="02020603050405020304" pitchFamily="18" charset="0"/>
                          </a:rPr>
                          <m:t>𝑳𝒐𝒔𝒔</m:t>
                        </m:r>
                      </m:e>
                    </m:d>
                  </m:oMath>
                </a14:m>
                <a:r>
                  <a:rPr lang="en-US" b="1" dirty="0">
                    <a:solidFill>
                      <a:srgbClr val="FF0000"/>
                    </a:solidFill>
                    <a:latin typeface="Times New Roman" panose="02020603050405020304" pitchFamily="18" charset="0"/>
                    <a:ea typeface="等线" panose="02010600030101010101" pitchFamily="2" charset="-122"/>
                    <a:cs typeface="Arial" panose="020B0604020202020204" pitchFamily="34" charset="0"/>
                  </a:rPr>
                  <a:t>, keep the original trading strategy.</a:t>
                </a:r>
                <a:endParaRPr lang="en-US" sz="2400" b="1" dirty="0">
                  <a:solidFill>
                    <a:srgbClr val="FF0000"/>
                  </a:solidFill>
                  <a:effectLst/>
                  <a:latin typeface="等线" panose="02010600030101010101" pitchFamily="2" charset="-122"/>
                  <a:ea typeface="等线" panose="02010600030101010101" pitchFamily="2" charset="-122"/>
                  <a:cs typeface="Arial" panose="020B0604020202020204" pitchFamily="34" charset="0"/>
                </a:endParaRPr>
              </a:p>
              <a:p>
                <a:pPr>
                  <a:lnSpc>
                    <a:spcPct val="150000"/>
                  </a:lnSpc>
                  <a:spcAft>
                    <a:spcPts val="800"/>
                  </a:spcAft>
                </a:pPr>
                <a:r>
                  <a:rPr lang="en-US" b="1" dirty="0">
                    <a:solidFill>
                      <a:srgbClr val="FF0000"/>
                    </a:solidFill>
                    <a:latin typeface="Times New Roman" panose="02020603050405020304" pitchFamily="18" charset="0"/>
                    <a:ea typeface="等线" panose="02010600030101010101" pitchFamily="2" charset="-122"/>
                    <a:cs typeface="Arial" panose="020B0604020202020204" pitchFamily="34" charset="0"/>
                  </a:rPr>
                  <a:t>If </a:t>
                </a:r>
                <a14:m>
                  <m:oMath xmlns:m="http://schemas.openxmlformats.org/officeDocument/2006/math">
                    <m:d>
                      <m:dPr>
                        <m:begChr m:val="|"/>
                        <m:endChr m:val="|"/>
                        <m:ctrlPr>
                          <a:rPr lang="en-US" b="1" i="1">
                            <a:solidFill>
                              <a:srgbClr val="FF0000"/>
                            </a:solidFill>
                            <a:latin typeface="Cambria Math" panose="02040503050406030204" pitchFamily="18" charset="0"/>
                            <a:ea typeface="等线" panose="02010600030101010101" pitchFamily="2" charset="-122"/>
                            <a:cs typeface="Times New Roman" panose="02020603050405020304" pitchFamily="18" charset="0"/>
                          </a:rPr>
                        </m:ctrlPr>
                      </m:dPr>
                      <m:e>
                        <m:r>
                          <a:rPr lang="en-US" b="1" i="1">
                            <a:solidFill>
                              <a:srgbClr val="FF0000"/>
                            </a:solidFill>
                            <a:latin typeface="Cambria Math" panose="02040503050406030204" pitchFamily="18" charset="0"/>
                            <a:ea typeface="等线" panose="02010600030101010101" pitchFamily="2" charset="-122"/>
                            <a:cs typeface="Times New Roman" panose="02020603050405020304" pitchFamily="18" charset="0"/>
                          </a:rPr>
                          <m:t>𝑷𝒓𝒐𝒇𝒊𝒕</m:t>
                        </m:r>
                      </m:e>
                    </m:d>
                    <m:r>
                      <a:rPr lang="en-US" b="1" i="1">
                        <a:solidFill>
                          <a:srgbClr val="FF0000"/>
                        </a:solidFill>
                        <a:latin typeface="Cambria Math" panose="02040503050406030204" pitchFamily="18" charset="0"/>
                        <a:ea typeface="等线" panose="02010600030101010101" pitchFamily="2" charset="-122"/>
                        <a:cs typeface="Times New Roman" panose="02020603050405020304" pitchFamily="18" charset="0"/>
                      </a:rPr>
                      <m:t>&lt;</m:t>
                    </m:r>
                    <m:d>
                      <m:dPr>
                        <m:begChr m:val="|"/>
                        <m:endChr m:val="|"/>
                        <m:ctrlPr>
                          <a:rPr lang="en-US" b="1" i="1">
                            <a:solidFill>
                              <a:srgbClr val="FF0000"/>
                            </a:solidFill>
                            <a:latin typeface="Cambria Math" panose="02040503050406030204" pitchFamily="18" charset="0"/>
                            <a:ea typeface="等线" panose="02010600030101010101" pitchFamily="2" charset="-122"/>
                            <a:cs typeface="Times New Roman" panose="02020603050405020304" pitchFamily="18" charset="0"/>
                          </a:rPr>
                        </m:ctrlPr>
                      </m:dPr>
                      <m:e>
                        <m:r>
                          <a:rPr lang="en-US" b="1" i="1">
                            <a:solidFill>
                              <a:srgbClr val="FF0000"/>
                            </a:solidFill>
                            <a:latin typeface="Cambria Math" panose="02040503050406030204" pitchFamily="18" charset="0"/>
                            <a:ea typeface="等线" panose="02010600030101010101" pitchFamily="2" charset="-122"/>
                            <a:cs typeface="Times New Roman" panose="02020603050405020304" pitchFamily="18" charset="0"/>
                          </a:rPr>
                          <m:t>𝑳𝒐𝒔𝒔</m:t>
                        </m:r>
                      </m:e>
                    </m:d>
                  </m:oMath>
                </a14:m>
                <a:r>
                  <a:rPr lang="en-US" b="1" dirty="0">
                    <a:solidFill>
                      <a:srgbClr val="FF0000"/>
                    </a:solidFill>
                    <a:latin typeface="Times New Roman" panose="02020603050405020304" pitchFamily="18" charset="0"/>
                    <a:ea typeface="等线" panose="02010600030101010101" pitchFamily="2" charset="-122"/>
                    <a:cs typeface="Arial" panose="020B0604020202020204" pitchFamily="34" charset="0"/>
                  </a:rPr>
                  <a:t>, change the LONG&amp;SHORT direction of trading strategy.</a:t>
                </a:r>
                <a:endParaRPr lang="en-US" sz="2400" b="1" dirty="0">
                  <a:solidFill>
                    <a:srgbClr val="FF0000"/>
                  </a:solidFill>
                  <a:effectLst/>
                  <a:latin typeface="等线" panose="02010600030101010101" pitchFamily="2" charset="-122"/>
                  <a:ea typeface="等线" panose="02010600030101010101" pitchFamily="2" charset="-122"/>
                  <a:cs typeface="Arial" panose="020B0604020202020204" pitchFamily="34" charset="0"/>
                </a:endParaRPr>
              </a:p>
              <a:p>
                <a:pPr>
                  <a:lnSpc>
                    <a:spcPct val="150000"/>
                  </a:lnSpc>
                  <a:spcAft>
                    <a:spcPts val="800"/>
                  </a:spcAft>
                </a:pPr>
                <a:r>
                  <a:rPr lang="en-US" dirty="0">
                    <a:latin typeface="Times New Roman" panose="02020603050405020304" pitchFamily="18" charset="0"/>
                    <a:ea typeface="等线" panose="02010600030101010101" pitchFamily="2" charset="-122"/>
                    <a:cs typeface="Arial" panose="020B0604020202020204" pitchFamily="34" charset="0"/>
                  </a:rPr>
                  <a:t>      In summary, the total profit gained from strategy depends on judgement, successful transaction rate, and the profit gain whenever transaction. </a:t>
                </a:r>
                <a:endParaRPr lang="en-US" sz="2400" dirty="0">
                  <a:effectLst/>
                  <a:latin typeface="等线" panose="02010600030101010101" pitchFamily="2" charset="-122"/>
                  <a:ea typeface="等线" panose="02010600030101010101" pitchFamily="2" charset="-122"/>
                  <a:cs typeface="Arial" panose="020B0604020202020204" pitchFamily="34" charset="0"/>
                </a:endParaRPr>
              </a:p>
            </p:txBody>
          </p:sp>
        </mc:Choice>
        <mc:Fallback xmlns="">
          <p:sp>
            <p:nvSpPr>
              <p:cNvPr id="4" name="矩形 3">
                <a:extLst>
                  <a:ext uri="{FF2B5EF4-FFF2-40B4-BE49-F238E27FC236}">
                    <a16:creationId xmlns:a16="http://schemas.microsoft.com/office/drawing/2014/main" xmlns="" id="{BC762A98-FD89-40DD-9C70-6BB16715209B}"/>
                  </a:ext>
                </a:extLst>
              </p:cNvPr>
              <p:cNvSpPr>
                <a:spLocks noRot="1" noChangeAspect="1" noMove="1" noResize="1" noEditPoints="1" noAdjustHandles="1" noChangeArrowheads="1" noChangeShapeType="1" noTextEdit="1"/>
              </p:cNvSpPr>
              <p:nvPr/>
            </p:nvSpPr>
            <p:spPr>
              <a:xfrm>
                <a:off x="565875" y="4041520"/>
                <a:ext cx="8369578" cy="1915653"/>
              </a:xfrm>
              <a:prstGeom prst="rect">
                <a:avLst/>
              </a:prstGeom>
              <a:blipFill>
                <a:blip r:embed="rId2"/>
                <a:stretch>
                  <a:fillRect l="-655" b="-382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9546048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矩形 73"/>
          <p:cNvSpPr/>
          <p:nvPr/>
        </p:nvSpPr>
        <p:spPr>
          <a:xfrm>
            <a:off x="351984" y="521919"/>
            <a:ext cx="8583469" cy="830997"/>
          </a:xfrm>
          <a:prstGeom prst="rect">
            <a:avLst/>
          </a:prstGeom>
        </p:spPr>
        <p:txBody>
          <a:bodyPr wrap="square">
            <a:spAutoFit/>
          </a:bodyPr>
          <a:lstStyle/>
          <a:p>
            <a:r>
              <a:rPr lang="en-US" b="1" dirty="0"/>
              <a:t> </a:t>
            </a:r>
            <a:r>
              <a:rPr lang="en-US" sz="2400" b="1" dirty="0"/>
              <a:t>Differential trend motion Strategy for two stocks (AINV and ANF)</a:t>
            </a:r>
            <a:endParaRPr lang="zh-CN" altLang="en-US" sz="4800" b="1" dirty="0">
              <a:solidFill>
                <a:srgbClr val="000000"/>
              </a:solidFill>
              <a:latin typeface="Segoe UI"/>
              <a:ea typeface="微软雅黑"/>
            </a:endParaRPr>
          </a:p>
        </p:txBody>
      </p:sp>
      <mc:AlternateContent xmlns:mc="http://schemas.openxmlformats.org/markup-compatibility/2006" xmlns:a14="http://schemas.microsoft.com/office/drawing/2010/main">
        <mc:Choice Requires="a14">
          <p:graphicFrame>
            <p:nvGraphicFramePr>
              <p:cNvPr id="3" name="表格 2">
                <a:extLst>
                  <a:ext uri="{FF2B5EF4-FFF2-40B4-BE49-F238E27FC236}">
                    <a16:creationId xmlns:a16="http://schemas.microsoft.com/office/drawing/2014/main" id="{6A5ADAA0-D8DE-4C59-8949-4DED31DD15F9}"/>
                  </a:ext>
                </a:extLst>
              </p:cNvPr>
              <p:cNvGraphicFramePr>
                <a:graphicFrameLocks noGrp="1"/>
              </p:cNvGraphicFramePr>
              <p:nvPr/>
            </p:nvGraphicFramePr>
            <p:xfrm>
              <a:off x="625642" y="1716505"/>
              <a:ext cx="7727348" cy="4969193"/>
            </p:xfrm>
            <a:graphic>
              <a:graphicData uri="http://schemas.openxmlformats.org/drawingml/2006/table">
                <a:tbl>
                  <a:tblPr firstRow="1" firstCol="1" bandRow="1">
                    <a:tableStyleId>{2D5ABB26-0587-4C30-8999-92F81FD0307C}</a:tableStyleId>
                  </a:tblPr>
                  <a:tblGrid>
                    <a:gridCol w="7727348">
                      <a:extLst>
                        <a:ext uri="{9D8B030D-6E8A-4147-A177-3AD203B41FA5}">
                          <a16:colId xmlns:a16="http://schemas.microsoft.com/office/drawing/2014/main" val="2139257840"/>
                        </a:ext>
                      </a:extLst>
                    </a:gridCol>
                  </a:tblGrid>
                  <a:tr h="241636">
                    <a:tc>
                      <a:txBody>
                        <a:bodyPr/>
                        <a:lstStyle/>
                        <a:p>
                          <a:pPr>
                            <a:lnSpc>
                              <a:spcPct val="150000"/>
                            </a:lnSpc>
                            <a:spcAft>
                              <a:spcPts val="0"/>
                            </a:spcAft>
                          </a:pPr>
                          <a:r>
                            <a:rPr lang="en-US" sz="2400" b="1" dirty="0">
                              <a:effectLst/>
                              <a:latin typeface="Times New Roman" panose="02020603050405020304" pitchFamily="18" charset="0"/>
                              <a:cs typeface="Times New Roman" panose="02020603050405020304" pitchFamily="18" charset="0"/>
                            </a:rPr>
                            <a:t>AINV</a:t>
                          </a:r>
                          <a:endParaRPr lang="en-US" sz="20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998260826"/>
                      </a:ext>
                    </a:extLst>
                  </a:tr>
                  <a:tr h="3316509">
                    <a:tc>
                      <a:txBody>
                        <a:bodyPr/>
                        <a:lstStyle/>
                        <a:p>
                          <a:pPr>
                            <a:lnSpc>
                              <a:spcPct val="150000"/>
                            </a:lnSpc>
                            <a:spcAft>
                              <a:spcPts val="0"/>
                            </a:spcAft>
                          </a:pPr>
                          <a14:m>
                            <m:oMath xmlns:m="http://schemas.openxmlformats.org/officeDocument/2006/math">
                              <m:r>
                                <a:rPr lang="en-US" sz="1600">
                                  <a:effectLst/>
                                  <a:latin typeface="Cambria Math" panose="02040503050406030204" pitchFamily="18" charset="0"/>
                                </a:rPr>
                                <m:t>𝑙𝑖𝑛𝑒</m:t>
                              </m:r>
                              <m:r>
                                <a:rPr lang="en-US" sz="1600">
                                  <a:effectLst/>
                                  <a:latin typeface="Cambria Math" panose="02040503050406030204" pitchFamily="18" charset="0"/>
                                </a:rPr>
                                <m:t>=</m:t>
                              </m:r>
                              <m:sSub>
                                <m:sSubPr>
                                  <m:ctrlPr>
                                    <a:rPr lang="en-US" sz="1600" i="1">
                                      <a:effectLst/>
                                      <a:latin typeface="Cambria Math" panose="02040503050406030204" pitchFamily="18" charset="0"/>
                                    </a:rPr>
                                  </m:ctrlPr>
                                </m:sSubPr>
                                <m:e>
                                  <m:r>
                                    <a:rPr lang="en-US" sz="1600">
                                      <a:effectLst/>
                                      <a:latin typeface="Cambria Math" panose="02040503050406030204" pitchFamily="18" charset="0"/>
                                    </a:rPr>
                                    <m:t>𝑃</m:t>
                                  </m:r>
                                </m:e>
                                <m:sub>
                                  <m:r>
                                    <a:rPr lang="en-US" sz="1600">
                                      <a:effectLst/>
                                      <a:latin typeface="Cambria Math" panose="02040503050406030204" pitchFamily="18" charset="0"/>
                                    </a:rPr>
                                    <m:t>𝑡</m:t>
                                  </m:r>
                                  <m:r>
                                    <a:rPr lang="en-US" sz="1600">
                                      <a:effectLst/>
                                      <a:latin typeface="Cambria Math" panose="02040503050406030204" pitchFamily="18" charset="0"/>
                                    </a:rPr>
                                    <m:t>−</m:t>
                                  </m:r>
                                  <m:r>
                                    <a:rPr lang="en-US" sz="1600">
                                      <a:effectLst/>
                                      <a:latin typeface="Cambria Math" panose="02040503050406030204" pitchFamily="18" charset="0"/>
                                    </a:rPr>
                                    <m:t>𝑛</m:t>
                                  </m:r>
                                </m:sub>
                              </m:sSub>
                              <m:r>
                                <a:rPr lang="en-US" sz="1600">
                                  <a:effectLst/>
                                  <a:latin typeface="Cambria Math" panose="02040503050406030204" pitchFamily="18" charset="0"/>
                                </a:rPr>
                                <m:t>+</m:t>
                              </m:r>
                              <m:sSub>
                                <m:sSubPr>
                                  <m:ctrlPr>
                                    <a:rPr lang="en-US" sz="1600" i="1">
                                      <a:effectLst/>
                                      <a:latin typeface="Cambria Math" panose="02040503050406030204" pitchFamily="18" charset="0"/>
                                    </a:rPr>
                                  </m:ctrlPr>
                                </m:sSubPr>
                                <m:e>
                                  <m:r>
                                    <a:rPr lang="en-US" sz="1600">
                                      <a:effectLst/>
                                      <a:latin typeface="Cambria Math" panose="02040503050406030204" pitchFamily="18" charset="0"/>
                                    </a:rPr>
                                    <m:t>𝑃</m:t>
                                  </m:r>
                                </m:e>
                                <m:sub>
                                  <m:r>
                                    <a:rPr lang="en-US" sz="1600">
                                      <a:effectLst/>
                                      <a:latin typeface="Cambria Math" panose="02040503050406030204" pitchFamily="18" charset="0"/>
                                    </a:rPr>
                                    <m:t>𝑡</m:t>
                                  </m:r>
                                  <m:r>
                                    <a:rPr lang="en-US" sz="1600">
                                      <a:effectLst/>
                                      <a:latin typeface="Cambria Math" panose="02040503050406030204" pitchFamily="18" charset="0"/>
                                    </a:rPr>
                                    <m:t>−1</m:t>
                                  </m:r>
                                </m:sub>
                              </m:sSub>
                              <m:r>
                                <a:rPr lang="en-US" sz="1600">
                                  <a:effectLst/>
                                  <a:latin typeface="Cambria Math" panose="02040503050406030204" pitchFamily="18" charset="0"/>
                                </a:rPr>
                                <m:t>−</m:t>
                              </m:r>
                              <m:sSub>
                                <m:sSubPr>
                                  <m:ctrlPr>
                                    <a:rPr lang="en-US" sz="1600" i="1">
                                      <a:effectLst/>
                                      <a:latin typeface="Cambria Math" panose="02040503050406030204" pitchFamily="18" charset="0"/>
                                    </a:rPr>
                                  </m:ctrlPr>
                                </m:sSubPr>
                                <m:e>
                                  <m:r>
                                    <a:rPr lang="en-US" sz="1600">
                                      <a:effectLst/>
                                      <a:latin typeface="Cambria Math" panose="02040503050406030204" pitchFamily="18" charset="0"/>
                                    </a:rPr>
                                    <m:t>𝑃</m:t>
                                  </m:r>
                                </m:e>
                                <m:sub>
                                  <m:r>
                                    <a:rPr lang="en-US" sz="1600">
                                      <a:effectLst/>
                                      <a:latin typeface="Cambria Math" panose="02040503050406030204" pitchFamily="18" charset="0"/>
                                    </a:rPr>
                                    <m:t>𝑡</m:t>
                                  </m:r>
                                  <m:r>
                                    <a:rPr lang="en-US" sz="1600">
                                      <a:effectLst/>
                                      <a:latin typeface="Cambria Math" panose="02040503050406030204" pitchFamily="18" charset="0"/>
                                    </a:rPr>
                                    <m:t>−</m:t>
                                  </m:r>
                                  <m:r>
                                    <a:rPr lang="en-US" sz="1600">
                                      <a:effectLst/>
                                      <a:latin typeface="Cambria Math" panose="02040503050406030204" pitchFamily="18" charset="0"/>
                                    </a:rPr>
                                    <m:t>𝑛</m:t>
                                  </m:r>
                                  <m:r>
                                    <a:rPr lang="en-US" sz="1600">
                                      <a:effectLst/>
                                      <a:latin typeface="Cambria Math" panose="02040503050406030204" pitchFamily="18" charset="0"/>
                                    </a:rPr>
                                    <m:t>−1</m:t>
                                  </m:r>
                                </m:sub>
                              </m:sSub>
                            </m:oMath>
                          </a14:m>
                          <a:r>
                            <a:rPr lang="en-US" sz="1600" dirty="0">
                              <a:effectLst/>
                              <a:latin typeface="Times New Roman" panose="02020603050405020304" pitchFamily="18" charset="0"/>
                              <a:cs typeface="Times New Roman" panose="02020603050405020304" pitchFamily="18" charset="0"/>
                            </a:rPr>
                            <a:t>  (optimal n for AINV is 677)</a:t>
                          </a:r>
                          <a:endParaRPr lang="en-US" sz="2000" dirty="0">
                            <a:effectLst/>
                            <a:latin typeface="Times New Roman" panose="02020603050405020304" pitchFamily="18" charset="0"/>
                            <a:cs typeface="Times New Roman" panose="02020603050405020304" pitchFamily="18" charset="0"/>
                          </a:endParaRPr>
                        </a:p>
                        <a:p>
                          <a:pPr>
                            <a:lnSpc>
                              <a:spcPct val="150000"/>
                            </a:lnSpc>
                            <a:spcAft>
                              <a:spcPts val="0"/>
                            </a:spcAft>
                          </a:pPr>
                          <a:r>
                            <a:rPr lang="en-US" sz="1600" dirty="0">
                              <a:effectLst/>
                              <a:latin typeface="Times New Roman" panose="02020603050405020304" pitchFamily="18" charset="0"/>
                              <a:cs typeface="Times New Roman" panose="02020603050405020304" pitchFamily="18" charset="0"/>
                            </a:rPr>
                            <a:t>(1) If </a:t>
                          </a:r>
                          <a14:m>
                            <m:oMath xmlns:m="http://schemas.openxmlformats.org/officeDocument/2006/math">
                              <m:sSub>
                                <m:sSubPr>
                                  <m:ctrlPr>
                                    <a:rPr lang="en-US" sz="1600" i="1">
                                      <a:effectLst/>
                                      <a:latin typeface="Cambria Math" panose="02040503050406030204" pitchFamily="18" charset="0"/>
                                    </a:rPr>
                                  </m:ctrlPr>
                                </m:sSubPr>
                                <m:e>
                                  <m:r>
                                    <a:rPr lang="en-US" sz="1600">
                                      <a:effectLst/>
                                      <a:latin typeface="Cambria Math" panose="02040503050406030204" pitchFamily="18" charset="0"/>
                                    </a:rPr>
                                    <m:t>𝑀𝑉</m:t>
                                  </m:r>
                                </m:e>
                                <m:sub>
                                  <m:r>
                                    <a:rPr lang="en-US" sz="1600">
                                      <a:effectLst/>
                                      <a:latin typeface="Cambria Math" panose="02040503050406030204" pitchFamily="18" charset="0"/>
                                    </a:rPr>
                                    <m:t>(</m:t>
                                  </m:r>
                                  <m:r>
                                    <a:rPr lang="en-US" sz="1600">
                                      <a:effectLst/>
                                      <a:latin typeface="Cambria Math" panose="02040503050406030204" pitchFamily="18" charset="0"/>
                                    </a:rPr>
                                    <m:t>𝑛</m:t>
                                  </m:r>
                                  <m:r>
                                    <a:rPr lang="en-US" sz="1600">
                                      <a:effectLst/>
                                      <a:latin typeface="Cambria Math" panose="02040503050406030204" pitchFamily="18" charset="0"/>
                                    </a:rPr>
                                    <m:t>)</m:t>
                                  </m:r>
                                </m:sub>
                              </m:sSub>
                              <m:d>
                                <m:dPr>
                                  <m:ctrlPr>
                                    <a:rPr lang="en-US" sz="1600" i="1">
                                      <a:effectLst/>
                                      <a:latin typeface="Cambria Math" panose="02040503050406030204" pitchFamily="18" charset="0"/>
                                    </a:rPr>
                                  </m:ctrlPr>
                                </m:dPr>
                                <m:e>
                                  <m:sSubSup>
                                    <m:sSubSupPr>
                                      <m:ctrlPr>
                                        <a:rPr lang="en-US" sz="1600" i="1">
                                          <a:effectLst/>
                                          <a:latin typeface="Cambria Math" panose="02040503050406030204" pitchFamily="18" charset="0"/>
                                        </a:rPr>
                                      </m:ctrlPr>
                                    </m:sSubSupPr>
                                    <m:e>
                                      <m:r>
                                        <a:rPr lang="en-US" sz="1600">
                                          <a:effectLst/>
                                          <a:latin typeface="Cambria Math" panose="02040503050406030204" pitchFamily="18" charset="0"/>
                                        </a:rPr>
                                        <m:t>𝑃</m:t>
                                      </m:r>
                                    </m:e>
                                    <m:sub>
                                      <m:r>
                                        <a:rPr lang="en-US" sz="1600">
                                          <a:effectLst/>
                                          <a:latin typeface="Cambria Math" panose="02040503050406030204" pitchFamily="18" charset="0"/>
                                        </a:rPr>
                                        <m:t>𝑡</m:t>
                                      </m:r>
                                    </m:sub>
                                    <m:sup>
                                      <m:r>
                                        <a:rPr lang="en-US" sz="1600">
                                          <a:effectLst/>
                                          <a:latin typeface="Cambria Math" panose="02040503050406030204" pitchFamily="18" charset="0"/>
                                        </a:rPr>
                                        <m:t>∗</m:t>
                                      </m:r>
                                    </m:sup>
                                  </m:sSubSup>
                                  <m:r>
                                    <a:rPr lang="en-US" sz="1600">
                                      <a:effectLst/>
                                      <a:latin typeface="Cambria Math" panose="02040503050406030204" pitchFamily="18" charset="0"/>
                                    </a:rPr>
                                    <m:t>−</m:t>
                                  </m:r>
                                  <m:sSubSup>
                                    <m:sSubSupPr>
                                      <m:ctrlPr>
                                        <a:rPr lang="en-US" sz="1600" i="1">
                                          <a:effectLst/>
                                          <a:latin typeface="Cambria Math" panose="02040503050406030204" pitchFamily="18" charset="0"/>
                                        </a:rPr>
                                      </m:ctrlPr>
                                    </m:sSubSupPr>
                                    <m:e>
                                      <m:r>
                                        <a:rPr lang="en-US" sz="1600">
                                          <a:effectLst/>
                                          <a:latin typeface="Cambria Math" panose="02040503050406030204" pitchFamily="18" charset="0"/>
                                        </a:rPr>
                                        <m:t>𝑃</m:t>
                                      </m:r>
                                    </m:e>
                                    <m:sub>
                                      <m:r>
                                        <a:rPr lang="en-US" sz="1600">
                                          <a:effectLst/>
                                          <a:latin typeface="Cambria Math" panose="02040503050406030204" pitchFamily="18" charset="0"/>
                                        </a:rPr>
                                        <m:t>𝑡</m:t>
                                      </m:r>
                                      <m:r>
                                        <a:rPr lang="en-US" sz="1600">
                                          <a:effectLst/>
                                          <a:latin typeface="Cambria Math" panose="02040503050406030204" pitchFamily="18" charset="0"/>
                                        </a:rPr>
                                        <m:t>−1</m:t>
                                      </m:r>
                                    </m:sub>
                                    <m:sup>
                                      <m:r>
                                        <a:rPr lang="en-US" sz="1600">
                                          <a:effectLst/>
                                          <a:latin typeface="Cambria Math" panose="02040503050406030204" pitchFamily="18" charset="0"/>
                                        </a:rPr>
                                        <m:t>∗</m:t>
                                      </m:r>
                                    </m:sup>
                                  </m:sSubSup>
                                </m:e>
                              </m:d>
                              <m:r>
                                <a:rPr lang="en-US" sz="1600">
                                  <a:effectLst/>
                                  <a:latin typeface="Cambria Math" panose="02040503050406030204" pitchFamily="18" charset="0"/>
                                </a:rPr>
                                <m:t>−</m:t>
                              </m:r>
                              <m:sSub>
                                <m:sSubPr>
                                  <m:ctrlPr>
                                    <a:rPr lang="en-US" sz="1600" i="1">
                                      <a:effectLst/>
                                      <a:latin typeface="Cambria Math" panose="02040503050406030204" pitchFamily="18" charset="0"/>
                                    </a:rPr>
                                  </m:ctrlPr>
                                </m:sSubPr>
                                <m:e>
                                  <m:r>
                                    <a:rPr lang="en-US" sz="1600">
                                      <a:effectLst/>
                                      <a:latin typeface="Cambria Math" panose="02040503050406030204" pitchFamily="18" charset="0"/>
                                    </a:rPr>
                                    <m:t>𝑀𝑉</m:t>
                                  </m:r>
                                </m:e>
                                <m:sub>
                                  <m:r>
                                    <a:rPr lang="en-US" sz="1600">
                                      <a:effectLst/>
                                      <a:latin typeface="Cambria Math" panose="02040503050406030204" pitchFamily="18" charset="0"/>
                                    </a:rPr>
                                    <m:t>(</m:t>
                                  </m:r>
                                  <m:r>
                                    <a:rPr lang="en-US" sz="1600">
                                      <a:effectLst/>
                                      <a:latin typeface="Cambria Math" panose="02040503050406030204" pitchFamily="18" charset="0"/>
                                    </a:rPr>
                                    <m:t>𝑛</m:t>
                                  </m:r>
                                  <m:r>
                                    <a:rPr lang="en-US" sz="1600">
                                      <a:effectLst/>
                                      <a:latin typeface="Cambria Math" panose="02040503050406030204" pitchFamily="18" charset="0"/>
                                    </a:rPr>
                                    <m:t>)</m:t>
                                  </m:r>
                                </m:sub>
                              </m:sSub>
                              <m:d>
                                <m:dPr>
                                  <m:ctrlPr>
                                    <a:rPr lang="en-US" sz="1600" i="1">
                                      <a:effectLst/>
                                      <a:latin typeface="Cambria Math" panose="02040503050406030204" pitchFamily="18" charset="0"/>
                                    </a:rPr>
                                  </m:ctrlPr>
                                </m:dPr>
                                <m:e>
                                  <m:sSub>
                                    <m:sSubPr>
                                      <m:ctrlPr>
                                        <a:rPr lang="en-US" sz="1600" i="1">
                                          <a:effectLst/>
                                          <a:latin typeface="Cambria Math" panose="02040503050406030204" pitchFamily="18" charset="0"/>
                                        </a:rPr>
                                      </m:ctrlPr>
                                    </m:sSubPr>
                                    <m:e>
                                      <m:r>
                                        <a:rPr lang="en-US" sz="1600">
                                          <a:effectLst/>
                                          <a:latin typeface="Cambria Math" panose="02040503050406030204" pitchFamily="18" charset="0"/>
                                        </a:rPr>
                                        <m:t>𝑃</m:t>
                                      </m:r>
                                    </m:e>
                                    <m:sub>
                                      <m:r>
                                        <a:rPr lang="en-US" sz="1600">
                                          <a:effectLst/>
                                          <a:latin typeface="Cambria Math" panose="02040503050406030204" pitchFamily="18" charset="0"/>
                                        </a:rPr>
                                        <m:t>𝑡</m:t>
                                      </m:r>
                                      <m:r>
                                        <a:rPr lang="en-US" sz="1600">
                                          <a:effectLst/>
                                          <a:latin typeface="Cambria Math" panose="02040503050406030204" pitchFamily="18" charset="0"/>
                                        </a:rPr>
                                        <m:t>−1</m:t>
                                      </m:r>
                                    </m:sub>
                                  </m:sSub>
                                  <m:r>
                                    <a:rPr lang="en-US" sz="1600">
                                      <a:effectLst/>
                                      <a:latin typeface="Cambria Math" panose="02040503050406030204" pitchFamily="18" charset="0"/>
                                    </a:rPr>
                                    <m:t>−</m:t>
                                  </m:r>
                                  <m:sSub>
                                    <m:sSubPr>
                                      <m:ctrlPr>
                                        <a:rPr lang="en-US" sz="1600" i="1">
                                          <a:effectLst/>
                                          <a:latin typeface="Cambria Math" panose="02040503050406030204" pitchFamily="18" charset="0"/>
                                        </a:rPr>
                                      </m:ctrlPr>
                                    </m:sSubPr>
                                    <m:e>
                                      <m:r>
                                        <a:rPr lang="en-US" sz="1600">
                                          <a:effectLst/>
                                          <a:latin typeface="Cambria Math" panose="02040503050406030204" pitchFamily="18" charset="0"/>
                                        </a:rPr>
                                        <m:t>𝑃</m:t>
                                      </m:r>
                                    </m:e>
                                    <m:sub>
                                      <m:r>
                                        <a:rPr lang="en-US" sz="1600">
                                          <a:effectLst/>
                                          <a:latin typeface="Cambria Math" panose="02040503050406030204" pitchFamily="18" charset="0"/>
                                        </a:rPr>
                                        <m:t>𝑡</m:t>
                                      </m:r>
                                      <m:r>
                                        <a:rPr lang="en-US" sz="1600">
                                          <a:effectLst/>
                                          <a:latin typeface="Cambria Math" panose="02040503050406030204" pitchFamily="18" charset="0"/>
                                        </a:rPr>
                                        <m:t>−2</m:t>
                                      </m:r>
                                    </m:sub>
                                  </m:sSub>
                                </m:e>
                              </m:d>
                              <m:r>
                                <a:rPr lang="en-US" sz="1600">
                                  <a:effectLst/>
                                  <a:latin typeface="Cambria Math" panose="02040503050406030204" pitchFamily="18" charset="0"/>
                                </a:rPr>
                                <m:t>&gt;0 </m:t>
                              </m:r>
                              <m:r>
                                <m:rPr>
                                  <m:sty m:val="p"/>
                                </m:rPr>
                                <a:rPr lang="en-US" sz="1600">
                                  <a:effectLst/>
                                  <a:latin typeface="Cambria Math" panose="02040503050406030204" pitchFamily="18" charset="0"/>
                                </a:rPr>
                                <m:t>and</m:t>
                              </m:r>
                              <m:r>
                                <a:rPr lang="en-US" sz="1600">
                                  <a:effectLst/>
                                  <a:latin typeface="Cambria Math" panose="02040503050406030204" pitchFamily="18" charset="0"/>
                                </a:rPr>
                                <m:t> </m:t>
                              </m:r>
                              <m:r>
                                <m:rPr>
                                  <m:sty m:val="p"/>
                                </m:rPr>
                                <a:rPr lang="en-US" sz="1600">
                                  <a:effectLst/>
                                  <a:latin typeface="Cambria Math" panose="02040503050406030204" pitchFamily="18" charset="0"/>
                                </a:rPr>
                                <m:t>line</m:t>
                              </m:r>
                              <m:r>
                                <a:rPr lang="en-US" sz="1600">
                                  <a:effectLst/>
                                  <a:latin typeface="Cambria Math" panose="02040503050406030204" pitchFamily="18" charset="0"/>
                                </a:rPr>
                                <m:t>−</m:t>
                              </m:r>
                              <m:r>
                                <m:rPr>
                                  <m:sty m:val="p"/>
                                </m:rPr>
                                <a:rPr lang="en-US" sz="1600">
                                  <a:effectLst/>
                                  <a:latin typeface="Cambria Math" panose="02040503050406030204" pitchFamily="18" charset="0"/>
                                </a:rPr>
                                <m:t>open</m:t>
                              </m:r>
                              <m:r>
                                <a:rPr lang="en-US" sz="1600">
                                  <a:effectLst/>
                                  <a:latin typeface="Cambria Math" panose="02040503050406030204" pitchFamily="18" charset="0"/>
                                </a:rPr>
                                <m:t>&lt;0: </m:t>
                              </m:r>
                            </m:oMath>
                          </a14:m>
                          <a:endParaRPr lang="en-US" sz="2000" dirty="0">
                            <a:effectLst/>
                            <a:latin typeface="Times New Roman" panose="02020603050405020304" pitchFamily="18" charset="0"/>
                            <a:cs typeface="Times New Roman" panose="02020603050405020304" pitchFamily="18" charset="0"/>
                          </a:endParaRPr>
                        </a:p>
                        <a:p>
                          <a:pPr>
                            <a:lnSpc>
                              <a:spcPct val="150000"/>
                            </a:lnSpc>
                            <a:spcAft>
                              <a:spcPts val="0"/>
                            </a:spcAft>
                          </a:pPr>
                          <a:r>
                            <a:rPr lang="en-US" sz="1600" dirty="0">
                              <a:effectLst/>
                              <a:latin typeface="Times New Roman" panose="02020603050405020304" pitchFamily="18" charset="0"/>
                              <a:cs typeface="Times New Roman" panose="02020603050405020304" pitchFamily="18" charset="0"/>
                            </a:rPr>
                            <a:t>SHORT at open price and LONG at close price</a:t>
                          </a:r>
                          <a:endParaRPr lang="en-US" sz="2000" dirty="0">
                            <a:effectLst/>
                            <a:latin typeface="Times New Roman" panose="02020603050405020304" pitchFamily="18" charset="0"/>
                            <a:cs typeface="Times New Roman" panose="02020603050405020304" pitchFamily="18" charset="0"/>
                          </a:endParaRPr>
                        </a:p>
                        <a:p>
                          <a:pPr>
                            <a:lnSpc>
                              <a:spcPct val="150000"/>
                            </a:lnSpc>
                            <a:spcAft>
                              <a:spcPts val="0"/>
                            </a:spcAft>
                          </a:pPr>
                          <a:r>
                            <a:rPr lang="en-US" sz="1600" dirty="0">
                              <a:effectLst/>
                              <a:latin typeface="Times New Roman" panose="02020603050405020304" pitchFamily="18" charset="0"/>
                              <a:cs typeface="Times New Roman" panose="02020603050405020304" pitchFamily="18" charset="0"/>
                            </a:rPr>
                            <a:t>(2) If </a:t>
                          </a:r>
                          <a14:m>
                            <m:oMath xmlns:m="http://schemas.openxmlformats.org/officeDocument/2006/math">
                              <m:sSub>
                                <m:sSubPr>
                                  <m:ctrlPr>
                                    <a:rPr lang="en-US" sz="1600" i="1">
                                      <a:effectLst/>
                                      <a:latin typeface="Cambria Math" panose="02040503050406030204" pitchFamily="18" charset="0"/>
                                    </a:rPr>
                                  </m:ctrlPr>
                                </m:sSubPr>
                                <m:e>
                                  <m:r>
                                    <a:rPr lang="en-US" sz="1600">
                                      <a:effectLst/>
                                      <a:latin typeface="Cambria Math" panose="02040503050406030204" pitchFamily="18" charset="0"/>
                                    </a:rPr>
                                    <m:t>𝑀𝑉</m:t>
                                  </m:r>
                                </m:e>
                                <m:sub>
                                  <m:r>
                                    <a:rPr lang="en-US" sz="1600">
                                      <a:effectLst/>
                                      <a:latin typeface="Cambria Math" panose="02040503050406030204" pitchFamily="18" charset="0"/>
                                    </a:rPr>
                                    <m:t>(</m:t>
                                  </m:r>
                                  <m:r>
                                    <a:rPr lang="en-US" sz="1600">
                                      <a:effectLst/>
                                      <a:latin typeface="Cambria Math" panose="02040503050406030204" pitchFamily="18" charset="0"/>
                                    </a:rPr>
                                    <m:t>𝑛</m:t>
                                  </m:r>
                                  <m:r>
                                    <a:rPr lang="en-US" sz="1600">
                                      <a:effectLst/>
                                      <a:latin typeface="Cambria Math" panose="02040503050406030204" pitchFamily="18" charset="0"/>
                                    </a:rPr>
                                    <m:t>)</m:t>
                                  </m:r>
                                </m:sub>
                              </m:sSub>
                              <m:d>
                                <m:dPr>
                                  <m:ctrlPr>
                                    <a:rPr lang="en-US" sz="1600" i="1">
                                      <a:effectLst/>
                                      <a:latin typeface="Cambria Math" panose="02040503050406030204" pitchFamily="18" charset="0"/>
                                    </a:rPr>
                                  </m:ctrlPr>
                                </m:dPr>
                                <m:e>
                                  <m:sSubSup>
                                    <m:sSubSupPr>
                                      <m:ctrlPr>
                                        <a:rPr lang="en-US" sz="1600" i="1">
                                          <a:effectLst/>
                                          <a:latin typeface="Cambria Math" panose="02040503050406030204" pitchFamily="18" charset="0"/>
                                        </a:rPr>
                                      </m:ctrlPr>
                                    </m:sSubSupPr>
                                    <m:e>
                                      <m:r>
                                        <a:rPr lang="en-US" sz="1600">
                                          <a:effectLst/>
                                          <a:latin typeface="Cambria Math" panose="02040503050406030204" pitchFamily="18" charset="0"/>
                                        </a:rPr>
                                        <m:t>𝑃</m:t>
                                      </m:r>
                                    </m:e>
                                    <m:sub>
                                      <m:r>
                                        <a:rPr lang="en-US" sz="1600">
                                          <a:effectLst/>
                                          <a:latin typeface="Cambria Math" panose="02040503050406030204" pitchFamily="18" charset="0"/>
                                        </a:rPr>
                                        <m:t>𝑡</m:t>
                                      </m:r>
                                    </m:sub>
                                    <m:sup>
                                      <m:r>
                                        <a:rPr lang="en-US" sz="1600">
                                          <a:effectLst/>
                                          <a:latin typeface="Cambria Math" panose="02040503050406030204" pitchFamily="18" charset="0"/>
                                        </a:rPr>
                                        <m:t>∗</m:t>
                                      </m:r>
                                    </m:sup>
                                  </m:sSubSup>
                                  <m:r>
                                    <a:rPr lang="en-US" sz="1600">
                                      <a:effectLst/>
                                      <a:latin typeface="Cambria Math" panose="02040503050406030204" pitchFamily="18" charset="0"/>
                                    </a:rPr>
                                    <m:t>−</m:t>
                                  </m:r>
                                  <m:sSubSup>
                                    <m:sSubSupPr>
                                      <m:ctrlPr>
                                        <a:rPr lang="en-US" sz="1600" i="1">
                                          <a:effectLst/>
                                          <a:latin typeface="Cambria Math" panose="02040503050406030204" pitchFamily="18" charset="0"/>
                                        </a:rPr>
                                      </m:ctrlPr>
                                    </m:sSubSupPr>
                                    <m:e>
                                      <m:r>
                                        <a:rPr lang="en-US" sz="1600">
                                          <a:effectLst/>
                                          <a:latin typeface="Cambria Math" panose="02040503050406030204" pitchFamily="18" charset="0"/>
                                        </a:rPr>
                                        <m:t>𝑃</m:t>
                                      </m:r>
                                    </m:e>
                                    <m:sub>
                                      <m:r>
                                        <a:rPr lang="en-US" sz="1600">
                                          <a:effectLst/>
                                          <a:latin typeface="Cambria Math" panose="02040503050406030204" pitchFamily="18" charset="0"/>
                                        </a:rPr>
                                        <m:t>𝑡</m:t>
                                      </m:r>
                                      <m:r>
                                        <a:rPr lang="en-US" sz="1600">
                                          <a:effectLst/>
                                          <a:latin typeface="Cambria Math" panose="02040503050406030204" pitchFamily="18" charset="0"/>
                                        </a:rPr>
                                        <m:t>−1</m:t>
                                      </m:r>
                                    </m:sub>
                                    <m:sup>
                                      <m:r>
                                        <a:rPr lang="en-US" sz="1600">
                                          <a:effectLst/>
                                          <a:latin typeface="Cambria Math" panose="02040503050406030204" pitchFamily="18" charset="0"/>
                                        </a:rPr>
                                        <m:t>∗</m:t>
                                      </m:r>
                                    </m:sup>
                                  </m:sSubSup>
                                </m:e>
                              </m:d>
                              <m:r>
                                <a:rPr lang="en-US" sz="1600">
                                  <a:effectLst/>
                                  <a:latin typeface="Cambria Math" panose="02040503050406030204" pitchFamily="18" charset="0"/>
                                </a:rPr>
                                <m:t>−</m:t>
                              </m:r>
                              <m:sSub>
                                <m:sSubPr>
                                  <m:ctrlPr>
                                    <a:rPr lang="en-US" sz="1600" i="1">
                                      <a:effectLst/>
                                      <a:latin typeface="Cambria Math" panose="02040503050406030204" pitchFamily="18" charset="0"/>
                                    </a:rPr>
                                  </m:ctrlPr>
                                </m:sSubPr>
                                <m:e>
                                  <m:r>
                                    <a:rPr lang="en-US" sz="1600">
                                      <a:effectLst/>
                                      <a:latin typeface="Cambria Math" panose="02040503050406030204" pitchFamily="18" charset="0"/>
                                    </a:rPr>
                                    <m:t>𝑀𝑉</m:t>
                                  </m:r>
                                </m:e>
                                <m:sub>
                                  <m:d>
                                    <m:dPr>
                                      <m:ctrlPr>
                                        <a:rPr lang="en-US" sz="1600" i="1">
                                          <a:effectLst/>
                                          <a:latin typeface="Cambria Math" panose="02040503050406030204" pitchFamily="18" charset="0"/>
                                        </a:rPr>
                                      </m:ctrlPr>
                                    </m:dPr>
                                    <m:e>
                                      <m:r>
                                        <a:rPr lang="en-US" sz="1600">
                                          <a:effectLst/>
                                          <a:latin typeface="Cambria Math" panose="02040503050406030204" pitchFamily="18" charset="0"/>
                                        </a:rPr>
                                        <m:t>𝑛</m:t>
                                      </m:r>
                                    </m:e>
                                  </m:d>
                                </m:sub>
                              </m:sSub>
                              <m:d>
                                <m:dPr>
                                  <m:ctrlPr>
                                    <a:rPr lang="en-US" sz="1600" i="1">
                                      <a:effectLst/>
                                      <a:latin typeface="Cambria Math" panose="02040503050406030204" pitchFamily="18" charset="0"/>
                                    </a:rPr>
                                  </m:ctrlPr>
                                </m:dPr>
                                <m:e>
                                  <m:sSub>
                                    <m:sSubPr>
                                      <m:ctrlPr>
                                        <a:rPr lang="en-US" sz="1600" i="1">
                                          <a:effectLst/>
                                          <a:latin typeface="Cambria Math" panose="02040503050406030204" pitchFamily="18" charset="0"/>
                                        </a:rPr>
                                      </m:ctrlPr>
                                    </m:sSubPr>
                                    <m:e>
                                      <m:r>
                                        <a:rPr lang="en-US" sz="1600">
                                          <a:effectLst/>
                                          <a:latin typeface="Cambria Math" panose="02040503050406030204" pitchFamily="18" charset="0"/>
                                        </a:rPr>
                                        <m:t>𝑃</m:t>
                                      </m:r>
                                    </m:e>
                                    <m:sub>
                                      <m:r>
                                        <a:rPr lang="en-US" sz="1600">
                                          <a:effectLst/>
                                          <a:latin typeface="Cambria Math" panose="02040503050406030204" pitchFamily="18" charset="0"/>
                                        </a:rPr>
                                        <m:t>𝑡</m:t>
                                      </m:r>
                                      <m:r>
                                        <a:rPr lang="en-US" sz="1600">
                                          <a:effectLst/>
                                          <a:latin typeface="Cambria Math" panose="02040503050406030204" pitchFamily="18" charset="0"/>
                                        </a:rPr>
                                        <m:t>−1</m:t>
                                      </m:r>
                                    </m:sub>
                                  </m:sSub>
                                  <m:r>
                                    <a:rPr lang="en-US" sz="1600">
                                      <a:effectLst/>
                                      <a:latin typeface="Cambria Math" panose="02040503050406030204" pitchFamily="18" charset="0"/>
                                    </a:rPr>
                                    <m:t>−</m:t>
                                  </m:r>
                                  <m:sSub>
                                    <m:sSubPr>
                                      <m:ctrlPr>
                                        <a:rPr lang="en-US" sz="1600" i="1">
                                          <a:effectLst/>
                                          <a:latin typeface="Cambria Math" panose="02040503050406030204" pitchFamily="18" charset="0"/>
                                        </a:rPr>
                                      </m:ctrlPr>
                                    </m:sSubPr>
                                    <m:e>
                                      <m:r>
                                        <a:rPr lang="en-US" sz="1600">
                                          <a:effectLst/>
                                          <a:latin typeface="Cambria Math" panose="02040503050406030204" pitchFamily="18" charset="0"/>
                                        </a:rPr>
                                        <m:t>𝑃</m:t>
                                      </m:r>
                                    </m:e>
                                    <m:sub>
                                      <m:r>
                                        <a:rPr lang="en-US" sz="1600">
                                          <a:effectLst/>
                                          <a:latin typeface="Cambria Math" panose="02040503050406030204" pitchFamily="18" charset="0"/>
                                        </a:rPr>
                                        <m:t>𝑡</m:t>
                                      </m:r>
                                      <m:r>
                                        <a:rPr lang="en-US" sz="1600">
                                          <a:effectLst/>
                                          <a:latin typeface="Cambria Math" panose="02040503050406030204" pitchFamily="18" charset="0"/>
                                        </a:rPr>
                                        <m:t>−2</m:t>
                                      </m:r>
                                    </m:sub>
                                  </m:sSub>
                                </m:e>
                              </m:d>
                              <m:r>
                                <a:rPr lang="en-US" sz="1600">
                                  <a:effectLst/>
                                  <a:latin typeface="Cambria Math" panose="02040503050406030204" pitchFamily="18" charset="0"/>
                                </a:rPr>
                                <m:t>&gt;0, </m:t>
                              </m:r>
                              <m:r>
                                <m:rPr>
                                  <m:sty m:val="p"/>
                                </m:rPr>
                                <a:rPr lang="en-US" sz="1600">
                                  <a:effectLst/>
                                  <a:latin typeface="Cambria Math" panose="02040503050406030204" pitchFamily="18" charset="0"/>
                                </a:rPr>
                                <m:t>line</m:t>
                              </m:r>
                              <m:r>
                                <a:rPr lang="en-US" sz="1600">
                                  <a:effectLst/>
                                  <a:latin typeface="Cambria Math" panose="02040503050406030204" pitchFamily="18" charset="0"/>
                                </a:rPr>
                                <m:t>−</m:t>
                              </m:r>
                              <m:r>
                                <m:rPr>
                                  <m:sty m:val="p"/>
                                </m:rPr>
                                <a:rPr lang="en-US" sz="1600">
                                  <a:effectLst/>
                                  <a:latin typeface="Cambria Math" panose="02040503050406030204" pitchFamily="18" charset="0"/>
                                </a:rPr>
                                <m:t>open</m:t>
                              </m:r>
                              <m:r>
                                <a:rPr lang="en-US" sz="1600">
                                  <a:effectLst/>
                                  <a:latin typeface="Cambria Math" panose="02040503050406030204" pitchFamily="18" charset="0"/>
                                </a:rPr>
                                <m:t>&gt;0 </m:t>
                              </m:r>
                              <m:r>
                                <m:rPr>
                                  <m:sty m:val="p"/>
                                </m:rPr>
                                <a:rPr lang="en-US" sz="1600">
                                  <a:effectLst/>
                                  <a:latin typeface="Cambria Math" panose="02040503050406030204" pitchFamily="18" charset="0"/>
                                </a:rPr>
                                <m:t>and</m:t>
                              </m:r>
                              <m:r>
                                <a:rPr lang="en-US" sz="1600">
                                  <a:effectLst/>
                                  <a:latin typeface="Cambria Math" panose="02040503050406030204" pitchFamily="18" charset="0"/>
                                </a:rPr>
                                <m:t> </m:t>
                              </m:r>
                              <m:r>
                                <m:rPr>
                                  <m:sty m:val="p"/>
                                </m:rPr>
                                <a:rPr lang="en-US" sz="1600">
                                  <a:effectLst/>
                                  <a:latin typeface="Cambria Math" panose="02040503050406030204" pitchFamily="18" charset="0"/>
                                </a:rPr>
                                <m:t>low</m:t>
                              </m:r>
                              <m:r>
                                <a:rPr lang="en-US" sz="1600">
                                  <a:effectLst/>
                                  <a:latin typeface="Cambria Math" panose="02040503050406030204" pitchFamily="18" charset="0"/>
                                </a:rPr>
                                <m:t> </m:t>
                              </m:r>
                              <m:r>
                                <m:rPr>
                                  <m:sty m:val="p"/>
                                </m:rPr>
                                <a:rPr lang="en-US" sz="1600">
                                  <a:effectLst/>
                                  <a:latin typeface="Cambria Math" panose="02040503050406030204" pitchFamily="18" charset="0"/>
                                </a:rPr>
                                <m:t>price</m:t>
                              </m:r>
                              <m:r>
                                <a:rPr lang="en-US" sz="1600">
                                  <a:effectLst/>
                                  <a:latin typeface="Cambria Math" panose="02040503050406030204" pitchFamily="18" charset="0"/>
                                </a:rPr>
                                <m:t>&lt;</m:t>
                              </m:r>
                              <m:r>
                                <m:rPr>
                                  <m:sty m:val="p"/>
                                </m:rPr>
                                <a:rPr lang="en-US" sz="1600">
                                  <a:effectLst/>
                                  <a:latin typeface="Cambria Math" panose="02040503050406030204" pitchFamily="18" charset="0"/>
                                </a:rPr>
                                <m:t>line</m:t>
                              </m:r>
                              <m:r>
                                <a:rPr lang="en-US" sz="1600">
                                  <a:effectLst/>
                                  <a:latin typeface="Cambria Math" panose="02040503050406030204" pitchFamily="18" charset="0"/>
                                </a:rPr>
                                <m:t>&lt;</m:t>
                              </m:r>
                              <m:r>
                                <m:rPr>
                                  <m:sty m:val="p"/>
                                </m:rPr>
                                <a:rPr lang="en-US" sz="1600">
                                  <a:effectLst/>
                                  <a:latin typeface="Cambria Math" panose="02040503050406030204" pitchFamily="18" charset="0"/>
                                </a:rPr>
                                <m:t>high</m:t>
                              </m:r>
                              <m:r>
                                <a:rPr lang="en-US" sz="1600">
                                  <a:effectLst/>
                                  <a:latin typeface="Cambria Math" panose="02040503050406030204" pitchFamily="18" charset="0"/>
                                </a:rPr>
                                <m:t> </m:t>
                              </m:r>
                              <m:r>
                                <m:rPr>
                                  <m:sty m:val="p"/>
                                </m:rPr>
                                <a:rPr lang="en-US" sz="1600">
                                  <a:effectLst/>
                                  <a:latin typeface="Cambria Math" panose="02040503050406030204" pitchFamily="18" charset="0"/>
                                </a:rPr>
                                <m:t>price</m:t>
                              </m:r>
                              <m:r>
                                <a:rPr lang="en-US" sz="1600">
                                  <a:effectLst/>
                                  <a:latin typeface="Cambria Math" panose="02040503050406030204" pitchFamily="18" charset="0"/>
                                </a:rPr>
                                <m:t> (</m:t>
                              </m:r>
                              <m:r>
                                <m:rPr>
                                  <m:sty m:val="p"/>
                                </m:rPr>
                                <a:rPr lang="en-US" sz="1600">
                                  <a:effectLst/>
                                  <a:latin typeface="Cambria Math" panose="02040503050406030204" pitchFamily="18" charset="0"/>
                                </a:rPr>
                                <m:t>when</m:t>
                              </m:r>
                              <m:r>
                                <a:rPr lang="en-US" sz="1600">
                                  <a:effectLst/>
                                  <a:latin typeface="Cambria Math" panose="02040503050406030204" pitchFamily="18" charset="0"/>
                                </a:rPr>
                                <m:t> </m:t>
                              </m:r>
                              <m:r>
                                <m:rPr>
                                  <m:sty m:val="p"/>
                                </m:rPr>
                                <a:rPr lang="en-US" sz="1600">
                                  <a:effectLst/>
                                  <a:latin typeface="Cambria Math" panose="02040503050406030204" pitchFamily="18" charset="0"/>
                                </a:rPr>
                                <m:t>price</m:t>
                              </m:r>
                              <m:r>
                                <a:rPr lang="en-US" sz="1600">
                                  <a:effectLst/>
                                  <a:latin typeface="Cambria Math" panose="02040503050406030204" pitchFamily="18" charset="0"/>
                                </a:rPr>
                                <m:t> </m:t>
                              </m:r>
                              <m:r>
                                <m:rPr>
                                  <m:sty m:val="p"/>
                                </m:rPr>
                                <a:rPr lang="en-US" sz="1600">
                                  <a:effectLst/>
                                  <a:latin typeface="Cambria Math" panose="02040503050406030204" pitchFamily="18" charset="0"/>
                                </a:rPr>
                                <m:t>cross</m:t>
                              </m:r>
                              <m:r>
                                <a:rPr lang="en-US" sz="1600">
                                  <a:effectLst/>
                                  <a:latin typeface="Cambria Math" panose="02040503050406030204" pitchFamily="18" charset="0"/>
                                </a:rPr>
                                <m:t> </m:t>
                              </m:r>
                              <m:r>
                                <m:rPr>
                                  <m:sty m:val="p"/>
                                </m:rPr>
                                <a:rPr lang="en-US" sz="1600">
                                  <a:effectLst/>
                                  <a:latin typeface="Cambria Math" panose="02040503050406030204" pitchFamily="18" charset="0"/>
                                </a:rPr>
                                <m:t>the</m:t>
                              </m:r>
                              <m:r>
                                <a:rPr lang="en-US" sz="1600">
                                  <a:effectLst/>
                                  <a:latin typeface="Cambria Math" panose="02040503050406030204" pitchFamily="18" charset="0"/>
                                </a:rPr>
                                <m:t> </m:t>
                              </m:r>
                              <m:r>
                                <m:rPr>
                                  <m:sty m:val="p"/>
                                </m:rPr>
                                <a:rPr lang="en-US" sz="1600">
                                  <a:effectLst/>
                                  <a:latin typeface="Cambria Math" panose="02040503050406030204" pitchFamily="18" charset="0"/>
                                </a:rPr>
                                <m:t>standard</m:t>
                              </m:r>
                              <m:r>
                                <a:rPr lang="en-US" sz="1600">
                                  <a:effectLst/>
                                  <a:latin typeface="Cambria Math" panose="02040503050406030204" pitchFamily="18" charset="0"/>
                                </a:rPr>
                                <m:t> </m:t>
                              </m:r>
                              <m:r>
                                <m:rPr>
                                  <m:sty m:val="p"/>
                                </m:rPr>
                                <a:rPr lang="en-US" sz="1600">
                                  <a:effectLst/>
                                  <a:latin typeface="Cambria Math" panose="02040503050406030204" pitchFamily="18" charset="0"/>
                                </a:rPr>
                                <m:t>line</m:t>
                              </m:r>
                              <m:r>
                                <a:rPr lang="en-US" sz="1600">
                                  <a:effectLst/>
                                  <a:latin typeface="Cambria Math" panose="02040503050406030204" pitchFamily="18" charset="0"/>
                                </a:rPr>
                                <m:t>):  </m:t>
                              </m:r>
                            </m:oMath>
                          </a14:m>
                          <a:endParaRPr lang="en-US" sz="2000" dirty="0">
                            <a:effectLst/>
                            <a:latin typeface="Times New Roman" panose="02020603050405020304" pitchFamily="18" charset="0"/>
                            <a:cs typeface="Times New Roman" panose="02020603050405020304" pitchFamily="18" charset="0"/>
                          </a:endParaRPr>
                        </a:p>
                        <a:p>
                          <a:pPr>
                            <a:lnSpc>
                              <a:spcPct val="150000"/>
                            </a:lnSpc>
                            <a:spcAft>
                              <a:spcPts val="0"/>
                            </a:spcAft>
                          </a:pPr>
                          <a:r>
                            <a:rPr lang="en-US" sz="1600" dirty="0">
                              <a:effectLst/>
                              <a:latin typeface="Times New Roman" panose="02020603050405020304" pitchFamily="18" charset="0"/>
                              <a:cs typeface="Times New Roman" panose="02020603050405020304" pitchFamily="18" charset="0"/>
                            </a:rPr>
                            <a:t>SHORT at standard line and LONG at close price</a:t>
                          </a:r>
                          <a:endParaRPr lang="en-US" sz="2000" dirty="0">
                            <a:effectLst/>
                            <a:latin typeface="Times New Roman" panose="02020603050405020304" pitchFamily="18" charset="0"/>
                            <a:cs typeface="Times New Roman" panose="02020603050405020304" pitchFamily="18" charset="0"/>
                          </a:endParaRPr>
                        </a:p>
                        <a:p>
                          <a:pPr>
                            <a:lnSpc>
                              <a:spcPct val="150000"/>
                            </a:lnSpc>
                            <a:spcAft>
                              <a:spcPts val="0"/>
                            </a:spcAft>
                          </a:pPr>
                          <a:r>
                            <a:rPr lang="en-US" sz="1600" dirty="0">
                              <a:effectLst/>
                              <a:latin typeface="Times New Roman" panose="02020603050405020304" pitchFamily="18" charset="0"/>
                              <a:cs typeface="Times New Roman" panose="02020603050405020304" pitchFamily="18" charset="0"/>
                            </a:rPr>
                            <a:t>(3) If </a:t>
                          </a:r>
                          <a14:m>
                            <m:oMath xmlns:m="http://schemas.openxmlformats.org/officeDocument/2006/math">
                              <m:sSub>
                                <m:sSubPr>
                                  <m:ctrlPr>
                                    <a:rPr lang="en-US" sz="1600" i="1">
                                      <a:effectLst/>
                                      <a:latin typeface="Cambria Math" panose="02040503050406030204" pitchFamily="18" charset="0"/>
                                    </a:rPr>
                                  </m:ctrlPr>
                                </m:sSubPr>
                                <m:e>
                                  <m:r>
                                    <a:rPr lang="en-US" sz="1600">
                                      <a:effectLst/>
                                      <a:latin typeface="Cambria Math" panose="02040503050406030204" pitchFamily="18" charset="0"/>
                                    </a:rPr>
                                    <m:t>𝑀𝑉</m:t>
                                  </m:r>
                                </m:e>
                                <m:sub>
                                  <m:r>
                                    <a:rPr lang="en-US" sz="1600">
                                      <a:effectLst/>
                                      <a:latin typeface="Cambria Math" panose="02040503050406030204" pitchFamily="18" charset="0"/>
                                    </a:rPr>
                                    <m:t>(</m:t>
                                  </m:r>
                                  <m:r>
                                    <a:rPr lang="en-US" sz="1600">
                                      <a:effectLst/>
                                      <a:latin typeface="Cambria Math" panose="02040503050406030204" pitchFamily="18" charset="0"/>
                                    </a:rPr>
                                    <m:t>𝑛</m:t>
                                  </m:r>
                                  <m:r>
                                    <a:rPr lang="en-US" sz="1600">
                                      <a:effectLst/>
                                      <a:latin typeface="Cambria Math" panose="02040503050406030204" pitchFamily="18" charset="0"/>
                                    </a:rPr>
                                    <m:t>)</m:t>
                                  </m:r>
                                </m:sub>
                              </m:sSub>
                              <m:d>
                                <m:dPr>
                                  <m:ctrlPr>
                                    <a:rPr lang="en-US" sz="1600" i="1">
                                      <a:effectLst/>
                                      <a:latin typeface="Cambria Math" panose="02040503050406030204" pitchFamily="18" charset="0"/>
                                    </a:rPr>
                                  </m:ctrlPr>
                                </m:dPr>
                                <m:e>
                                  <m:sSubSup>
                                    <m:sSubSupPr>
                                      <m:ctrlPr>
                                        <a:rPr lang="en-US" sz="1600" i="1">
                                          <a:effectLst/>
                                          <a:latin typeface="Cambria Math" panose="02040503050406030204" pitchFamily="18" charset="0"/>
                                        </a:rPr>
                                      </m:ctrlPr>
                                    </m:sSubSupPr>
                                    <m:e>
                                      <m:r>
                                        <a:rPr lang="en-US" sz="1600">
                                          <a:effectLst/>
                                          <a:latin typeface="Cambria Math" panose="02040503050406030204" pitchFamily="18" charset="0"/>
                                        </a:rPr>
                                        <m:t>𝑃</m:t>
                                      </m:r>
                                    </m:e>
                                    <m:sub>
                                      <m:r>
                                        <a:rPr lang="en-US" sz="1600">
                                          <a:effectLst/>
                                          <a:latin typeface="Cambria Math" panose="02040503050406030204" pitchFamily="18" charset="0"/>
                                        </a:rPr>
                                        <m:t>𝑡</m:t>
                                      </m:r>
                                    </m:sub>
                                    <m:sup>
                                      <m:r>
                                        <a:rPr lang="en-US" sz="1600">
                                          <a:effectLst/>
                                          <a:latin typeface="Cambria Math" panose="02040503050406030204" pitchFamily="18" charset="0"/>
                                        </a:rPr>
                                        <m:t>∗</m:t>
                                      </m:r>
                                    </m:sup>
                                  </m:sSubSup>
                                  <m:r>
                                    <a:rPr lang="en-US" sz="1600">
                                      <a:effectLst/>
                                      <a:latin typeface="Cambria Math" panose="02040503050406030204" pitchFamily="18" charset="0"/>
                                    </a:rPr>
                                    <m:t>−</m:t>
                                  </m:r>
                                  <m:sSubSup>
                                    <m:sSubSupPr>
                                      <m:ctrlPr>
                                        <a:rPr lang="en-US" sz="1600" i="1">
                                          <a:effectLst/>
                                          <a:latin typeface="Cambria Math" panose="02040503050406030204" pitchFamily="18" charset="0"/>
                                        </a:rPr>
                                      </m:ctrlPr>
                                    </m:sSubSupPr>
                                    <m:e>
                                      <m:r>
                                        <a:rPr lang="en-US" sz="1600">
                                          <a:effectLst/>
                                          <a:latin typeface="Cambria Math" panose="02040503050406030204" pitchFamily="18" charset="0"/>
                                        </a:rPr>
                                        <m:t>𝑃</m:t>
                                      </m:r>
                                    </m:e>
                                    <m:sub>
                                      <m:r>
                                        <a:rPr lang="en-US" sz="1600">
                                          <a:effectLst/>
                                          <a:latin typeface="Cambria Math" panose="02040503050406030204" pitchFamily="18" charset="0"/>
                                        </a:rPr>
                                        <m:t>𝑡</m:t>
                                      </m:r>
                                      <m:r>
                                        <a:rPr lang="en-US" sz="1600">
                                          <a:effectLst/>
                                          <a:latin typeface="Cambria Math" panose="02040503050406030204" pitchFamily="18" charset="0"/>
                                        </a:rPr>
                                        <m:t>−1</m:t>
                                      </m:r>
                                    </m:sub>
                                    <m:sup>
                                      <m:r>
                                        <a:rPr lang="en-US" sz="1600">
                                          <a:effectLst/>
                                          <a:latin typeface="Cambria Math" panose="02040503050406030204" pitchFamily="18" charset="0"/>
                                        </a:rPr>
                                        <m:t>∗</m:t>
                                      </m:r>
                                    </m:sup>
                                  </m:sSubSup>
                                </m:e>
                              </m:d>
                              <m:r>
                                <a:rPr lang="en-US" sz="1600">
                                  <a:effectLst/>
                                  <a:latin typeface="Cambria Math" panose="02040503050406030204" pitchFamily="18" charset="0"/>
                                </a:rPr>
                                <m:t>−</m:t>
                              </m:r>
                              <m:sSub>
                                <m:sSubPr>
                                  <m:ctrlPr>
                                    <a:rPr lang="en-US" sz="1600" i="1">
                                      <a:effectLst/>
                                      <a:latin typeface="Cambria Math" panose="02040503050406030204" pitchFamily="18" charset="0"/>
                                    </a:rPr>
                                  </m:ctrlPr>
                                </m:sSubPr>
                                <m:e>
                                  <m:r>
                                    <a:rPr lang="en-US" sz="1600">
                                      <a:effectLst/>
                                      <a:latin typeface="Cambria Math" panose="02040503050406030204" pitchFamily="18" charset="0"/>
                                    </a:rPr>
                                    <m:t>𝑀𝑉</m:t>
                                  </m:r>
                                </m:e>
                                <m:sub>
                                  <m:d>
                                    <m:dPr>
                                      <m:ctrlPr>
                                        <a:rPr lang="en-US" sz="1600" i="1">
                                          <a:effectLst/>
                                          <a:latin typeface="Cambria Math" panose="02040503050406030204" pitchFamily="18" charset="0"/>
                                        </a:rPr>
                                      </m:ctrlPr>
                                    </m:dPr>
                                    <m:e>
                                      <m:r>
                                        <a:rPr lang="en-US" sz="1600">
                                          <a:effectLst/>
                                          <a:latin typeface="Cambria Math" panose="02040503050406030204" pitchFamily="18" charset="0"/>
                                        </a:rPr>
                                        <m:t>𝑛</m:t>
                                      </m:r>
                                    </m:e>
                                  </m:d>
                                </m:sub>
                              </m:sSub>
                              <m:d>
                                <m:dPr>
                                  <m:ctrlPr>
                                    <a:rPr lang="en-US" sz="1600" i="1">
                                      <a:effectLst/>
                                      <a:latin typeface="Cambria Math" panose="02040503050406030204" pitchFamily="18" charset="0"/>
                                    </a:rPr>
                                  </m:ctrlPr>
                                </m:dPr>
                                <m:e>
                                  <m:sSub>
                                    <m:sSubPr>
                                      <m:ctrlPr>
                                        <a:rPr lang="en-US" sz="1600" i="1">
                                          <a:effectLst/>
                                          <a:latin typeface="Cambria Math" panose="02040503050406030204" pitchFamily="18" charset="0"/>
                                        </a:rPr>
                                      </m:ctrlPr>
                                    </m:sSubPr>
                                    <m:e>
                                      <m:r>
                                        <a:rPr lang="en-US" sz="1600">
                                          <a:effectLst/>
                                          <a:latin typeface="Cambria Math" panose="02040503050406030204" pitchFamily="18" charset="0"/>
                                        </a:rPr>
                                        <m:t>𝑃</m:t>
                                      </m:r>
                                    </m:e>
                                    <m:sub>
                                      <m:r>
                                        <a:rPr lang="en-US" sz="1600">
                                          <a:effectLst/>
                                          <a:latin typeface="Cambria Math" panose="02040503050406030204" pitchFamily="18" charset="0"/>
                                        </a:rPr>
                                        <m:t>𝑡</m:t>
                                      </m:r>
                                      <m:r>
                                        <a:rPr lang="en-US" sz="1600">
                                          <a:effectLst/>
                                          <a:latin typeface="Cambria Math" panose="02040503050406030204" pitchFamily="18" charset="0"/>
                                        </a:rPr>
                                        <m:t>−1</m:t>
                                      </m:r>
                                    </m:sub>
                                  </m:sSub>
                                  <m:r>
                                    <a:rPr lang="en-US" sz="1600">
                                      <a:effectLst/>
                                      <a:latin typeface="Cambria Math" panose="02040503050406030204" pitchFamily="18" charset="0"/>
                                    </a:rPr>
                                    <m:t>−</m:t>
                                  </m:r>
                                  <m:sSub>
                                    <m:sSubPr>
                                      <m:ctrlPr>
                                        <a:rPr lang="en-US" sz="1600" i="1">
                                          <a:effectLst/>
                                          <a:latin typeface="Cambria Math" panose="02040503050406030204" pitchFamily="18" charset="0"/>
                                        </a:rPr>
                                      </m:ctrlPr>
                                    </m:sSubPr>
                                    <m:e>
                                      <m:r>
                                        <a:rPr lang="en-US" sz="1600">
                                          <a:effectLst/>
                                          <a:latin typeface="Cambria Math" panose="02040503050406030204" pitchFamily="18" charset="0"/>
                                        </a:rPr>
                                        <m:t>𝑃</m:t>
                                      </m:r>
                                    </m:e>
                                    <m:sub>
                                      <m:r>
                                        <a:rPr lang="en-US" sz="1600">
                                          <a:effectLst/>
                                          <a:latin typeface="Cambria Math" panose="02040503050406030204" pitchFamily="18" charset="0"/>
                                        </a:rPr>
                                        <m:t>𝑡</m:t>
                                      </m:r>
                                      <m:r>
                                        <a:rPr lang="en-US" sz="1600">
                                          <a:effectLst/>
                                          <a:latin typeface="Cambria Math" panose="02040503050406030204" pitchFamily="18" charset="0"/>
                                        </a:rPr>
                                        <m:t>−2</m:t>
                                      </m:r>
                                    </m:sub>
                                  </m:sSub>
                                </m:e>
                              </m:d>
                              <m:r>
                                <a:rPr lang="en-US" sz="1600">
                                  <a:effectLst/>
                                  <a:latin typeface="Cambria Math" panose="02040503050406030204" pitchFamily="18" charset="0"/>
                                </a:rPr>
                                <m:t>&lt;0 </m:t>
                              </m:r>
                              <m:r>
                                <m:rPr>
                                  <m:sty m:val="p"/>
                                </m:rPr>
                                <a:rPr lang="en-US" sz="1600">
                                  <a:effectLst/>
                                  <a:latin typeface="Cambria Math" panose="02040503050406030204" pitchFamily="18" charset="0"/>
                                </a:rPr>
                                <m:t>and</m:t>
                              </m:r>
                              <m:r>
                                <a:rPr lang="en-US" sz="1600">
                                  <a:effectLst/>
                                  <a:latin typeface="Cambria Math" panose="02040503050406030204" pitchFamily="18" charset="0"/>
                                </a:rPr>
                                <m:t> </m:t>
                              </m:r>
                              <m:r>
                                <m:rPr>
                                  <m:sty m:val="p"/>
                                </m:rPr>
                                <a:rPr lang="en-US" sz="1600">
                                  <a:effectLst/>
                                  <a:latin typeface="Cambria Math" panose="02040503050406030204" pitchFamily="18" charset="0"/>
                                </a:rPr>
                                <m:t>open</m:t>
                              </m:r>
                              <m:r>
                                <a:rPr lang="en-US" sz="1600">
                                  <a:effectLst/>
                                  <a:latin typeface="Cambria Math" panose="02040503050406030204" pitchFamily="18" charset="0"/>
                                </a:rPr>
                                <m:t>−</m:t>
                              </m:r>
                              <m:r>
                                <m:rPr>
                                  <m:sty m:val="p"/>
                                </m:rPr>
                                <a:rPr lang="en-US" sz="1600">
                                  <a:effectLst/>
                                  <a:latin typeface="Cambria Math" panose="02040503050406030204" pitchFamily="18" charset="0"/>
                                </a:rPr>
                                <m:t>line</m:t>
                              </m:r>
                              <m:r>
                                <a:rPr lang="en-US" sz="1600">
                                  <a:effectLst/>
                                  <a:latin typeface="Cambria Math" panose="02040503050406030204" pitchFamily="18" charset="0"/>
                                </a:rPr>
                                <m:t>&gt;0: </m:t>
                              </m:r>
                            </m:oMath>
                          </a14:m>
                          <a:endParaRPr lang="en-US" sz="2000" dirty="0">
                            <a:effectLst/>
                            <a:latin typeface="Times New Roman" panose="02020603050405020304" pitchFamily="18" charset="0"/>
                            <a:cs typeface="Times New Roman" panose="02020603050405020304" pitchFamily="18" charset="0"/>
                          </a:endParaRPr>
                        </a:p>
                        <a:p>
                          <a:pPr>
                            <a:lnSpc>
                              <a:spcPct val="150000"/>
                            </a:lnSpc>
                            <a:spcAft>
                              <a:spcPts val="0"/>
                            </a:spcAft>
                          </a:pPr>
                          <a:r>
                            <a:rPr lang="en-US" sz="1600" dirty="0">
                              <a:effectLst/>
                              <a:latin typeface="Times New Roman" panose="02020603050405020304" pitchFamily="18" charset="0"/>
                              <a:cs typeface="Times New Roman" panose="02020603050405020304" pitchFamily="18" charset="0"/>
                            </a:rPr>
                            <a:t>SHORT at open price and LONG at close price</a:t>
                          </a:r>
                          <a:endParaRPr lang="en-US" sz="2000" dirty="0">
                            <a:effectLst/>
                            <a:latin typeface="Times New Roman" panose="02020603050405020304" pitchFamily="18" charset="0"/>
                            <a:cs typeface="Times New Roman" panose="02020603050405020304" pitchFamily="18" charset="0"/>
                          </a:endParaRPr>
                        </a:p>
                        <a:p>
                          <a:pPr>
                            <a:lnSpc>
                              <a:spcPct val="150000"/>
                            </a:lnSpc>
                            <a:spcAft>
                              <a:spcPts val="0"/>
                            </a:spcAft>
                          </a:pPr>
                          <a:r>
                            <a:rPr lang="en-US" sz="1600" dirty="0">
                              <a:effectLst/>
                              <a:latin typeface="Times New Roman" panose="02020603050405020304" pitchFamily="18" charset="0"/>
                              <a:cs typeface="Times New Roman" panose="02020603050405020304" pitchFamily="18" charset="0"/>
                            </a:rPr>
                            <a:t>(4) If </a:t>
                          </a:r>
                          <a14:m>
                            <m:oMath xmlns:m="http://schemas.openxmlformats.org/officeDocument/2006/math">
                              <m:sSub>
                                <m:sSubPr>
                                  <m:ctrlPr>
                                    <a:rPr lang="en-US" sz="1600" i="1">
                                      <a:effectLst/>
                                      <a:latin typeface="Cambria Math" panose="02040503050406030204" pitchFamily="18" charset="0"/>
                                    </a:rPr>
                                  </m:ctrlPr>
                                </m:sSubPr>
                                <m:e>
                                  <m:r>
                                    <a:rPr lang="en-US" sz="1600">
                                      <a:effectLst/>
                                      <a:latin typeface="Cambria Math" panose="02040503050406030204" pitchFamily="18" charset="0"/>
                                    </a:rPr>
                                    <m:t>𝑀𝑉</m:t>
                                  </m:r>
                                </m:e>
                                <m:sub>
                                  <m:r>
                                    <a:rPr lang="en-US" sz="1600">
                                      <a:effectLst/>
                                      <a:latin typeface="Cambria Math" panose="02040503050406030204" pitchFamily="18" charset="0"/>
                                    </a:rPr>
                                    <m:t>(</m:t>
                                  </m:r>
                                  <m:r>
                                    <a:rPr lang="en-US" sz="1600">
                                      <a:effectLst/>
                                      <a:latin typeface="Cambria Math" panose="02040503050406030204" pitchFamily="18" charset="0"/>
                                    </a:rPr>
                                    <m:t>𝑛</m:t>
                                  </m:r>
                                  <m:r>
                                    <a:rPr lang="en-US" sz="1600">
                                      <a:effectLst/>
                                      <a:latin typeface="Cambria Math" panose="02040503050406030204" pitchFamily="18" charset="0"/>
                                    </a:rPr>
                                    <m:t>)</m:t>
                                  </m:r>
                                </m:sub>
                              </m:sSub>
                              <m:d>
                                <m:dPr>
                                  <m:ctrlPr>
                                    <a:rPr lang="en-US" sz="1600" i="1">
                                      <a:effectLst/>
                                      <a:latin typeface="Cambria Math" panose="02040503050406030204" pitchFamily="18" charset="0"/>
                                    </a:rPr>
                                  </m:ctrlPr>
                                </m:dPr>
                                <m:e>
                                  <m:sSubSup>
                                    <m:sSubSupPr>
                                      <m:ctrlPr>
                                        <a:rPr lang="en-US" sz="1600" i="1">
                                          <a:effectLst/>
                                          <a:latin typeface="Cambria Math" panose="02040503050406030204" pitchFamily="18" charset="0"/>
                                        </a:rPr>
                                      </m:ctrlPr>
                                    </m:sSubSupPr>
                                    <m:e>
                                      <m:r>
                                        <a:rPr lang="en-US" sz="1600">
                                          <a:effectLst/>
                                          <a:latin typeface="Cambria Math" panose="02040503050406030204" pitchFamily="18" charset="0"/>
                                        </a:rPr>
                                        <m:t>𝑃</m:t>
                                      </m:r>
                                    </m:e>
                                    <m:sub>
                                      <m:r>
                                        <a:rPr lang="en-US" sz="1600">
                                          <a:effectLst/>
                                          <a:latin typeface="Cambria Math" panose="02040503050406030204" pitchFamily="18" charset="0"/>
                                        </a:rPr>
                                        <m:t>𝑡</m:t>
                                      </m:r>
                                    </m:sub>
                                    <m:sup>
                                      <m:r>
                                        <a:rPr lang="en-US" sz="1600">
                                          <a:effectLst/>
                                          <a:latin typeface="Cambria Math" panose="02040503050406030204" pitchFamily="18" charset="0"/>
                                        </a:rPr>
                                        <m:t>∗</m:t>
                                      </m:r>
                                    </m:sup>
                                  </m:sSubSup>
                                  <m:r>
                                    <a:rPr lang="en-US" sz="1600">
                                      <a:effectLst/>
                                      <a:latin typeface="Cambria Math" panose="02040503050406030204" pitchFamily="18" charset="0"/>
                                    </a:rPr>
                                    <m:t>−</m:t>
                                  </m:r>
                                  <m:sSubSup>
                                    <m:sSubSupPr>
                                      <m:ctrlPr>
                                        <a:rPr lang="en-US" sz="1600" i="1">
                                          <a:effectLst/>
                                          <a:latin typeface="Cambria Math" panose="02040503050406030204" pitchFamily="18" charset="0"/>
                                        </a:rPr>
                                      </m:ctrlPr>
                                    </m:sSubSupPr>
                                    <m:e>
                                      <m:r>
                                        <a:rPr lang="en-US" sz="1600">
                                          <a:effectLst/>
                                          <a:latin typeface="Cambria Math" panose="02040503050406030204" pitchFamily="18" charset="0"/>
                                        </a:rPr>
                                        <m:t>𝑃</m:t>
                                      </m:r>
                                    </m:e>
                                    <m:sub>
                                      <m:r>
                                        <a:rPr lang="en-US" sz="1600">
                                          <a:effectLst/>
                                          <a:latin typeface="Cambria Math" panose="02040503050406030204" pitchFamily="18" charset="0"/>
                                        </a:rPr>
                                        <m:t>𝑡</m:t>
                                      </m:r>
                                      <m:r>
                                        <a:rPr lang="en-US" sz="1600">
                                          <a:effectLst/>
                                          <a:latin typeface="Cambria Math" panose="02040503050406030204" pitchFamily="18" charset="0"/>
                                        </a:rPr>
                                        <m:t>−1</m:t>
                                      </m:r>
                                    </m:sub>
                                    <m:sup>
                                      <m:r>
                                        <a:rPr lang="en-US" sz="1600">
                                          <a:effectLst/>
                                          <a:latin typeface="Cambria Math" panose="02040503050406030204" pitchFamily="18" charset="0"/>
                                        </a:rPr>
                                        <m:t>∗</m:t>
                                      </m:r>
                                    </m:sup>
                                  </m:sSubSup>
                                </m:e>
                              </m:d>
                              <m:r>
                                <a:rPr lang="en-US" sz="1600">
                                  <a:effectLst/>
                                  <a:latin typeface="Cambria Math" panose="02040503050406030204" pitchFamily="18" charset="0"/>
                                </a:rPr>
                                <m:t>−</m:t>
                              </m:r>
                              <m:sSub>
                                <m:sSubPr>
                                  <m:ctrlPr>
                                    <a:rPr lang="en-US" sz="1600" i="1">
                                      <a:effectLst/>
                                      <a:latin typeface="Cambria Math" panose="02040503050406030204" pitchFamily="18" charset="0"/>
                                    </a:rPr>
                                  </m:ctrlPr>
                                </m:sSubPr>
                                <m:e>
                                  <m:r>
                                    <a:rPr lang="en-US" sz="1600">
                                      <a:effectLst/>
                                      <a:latin typeface="Cambria Math" panose="02040503050406030204" pitchFamily="18" charset="0"/>
                                    </a:rPr>
                                    <m:t>𝑀𝑉</m:t>
                                  </m:r>
                                </m:e>
                                <m:sub>
                                  <m:d>
                                    <m:dPr>
                                      <m:ctrlPr>
                                        <a:rPr lang="en-US" sz="1600" i="1">
                                          <a:effectLst/>
                                          <a:latin typeface="Cambria Math" panose="02040503050406030204" pitchFamily="18" charset="0"/>
                                        </a:rPr>
                                      </m:ctrlPr>
                                    </m:dPr>
                                    <m:e>
                                      <m:r>
                                        <a:rPr lang="en-US" sz="1600">
                                          <a:effectLst/>
                                          <a:latin typeface="Cambria Math" panose="02040503050406030204" pitchFamily="18" charset="0"/>
                                        </a:rPr>
                                        <m:t>𝑛</m:t>
                                      </m:r>
                                    </m:e>
                                  </m:d>
                                </m:sub>
                              </m:sSub>
                              <m:d>
                                <m:dPr>
                                  <m:ctrlPr>
                                    <a:rPr lang="en-US" sz="1600" i="1">
                                      <a:effectLst/>
                                      <a:latin typeface="Cambria Math" panose="02040503050406030204" pitchFamily="18" charset="0"/>
                                    </a:rPr>
                                  </m:ctrlPr>
                                </m:dPr>
                                <m:e>
                                  <m:sSub>
                                    <m:sSubPr>
                                      <m:ctrlPr>
                                        <a:rPr lang="en-US" sz="1600" i="1">
                                          <a:effectLst/>
                                          <a:latin typeface="Cambria Math" panose="02040503050406030204" pitchFamily="18" charset="0"/>
                                        </a:rPr>
                                      </m:ctrlPr>
                                    </m:sSubPr>
                                    <m:e>
                                      <m:r>
                                        <a:rPr lang="en-US" sz="1600">
                                          <a:effectLst/>
                                          <a:latin typeface="Cambria Math" panose="02040503050406030204" pitchFamily="18" charset="0"/>
                                        </a:rPr>
                                        <m:t>𝑃</m:t>
                                      </m:r>
                                    </m:e>
                                    <m:sub>
                                      <m:r>
                                        <a:rPr lang="en-US" sz="1600">
                                          <a:effectLst/>
                                          <a:latin typeface="Cambria Math" panose="02040503050406030204" pitchFamily="18" charset="0"/>
                                        </a:rPr>
                                        <m:t>𝑡</m:t>
                                      </m:r>
                                      <m:r>
                                        <a:rPr lang="en-US" sz="1600">
                                          <a:effectLst/>
                                          <a:latin typeface="Cambria Math" panose="02040503050406030204" pitchFamily="18" charset="0"/>
                                        </a:rPr>
                                        <m:t>−1</m:t>
                                      </m:r>
                                    </m:sub>
                                  </m:sSub>
                                  <m:r>
                                    <a:rPr lang="en-US" sz="1600">
                                      <a:effectLst/>
                                      <a:latin typeface="Cambria Math" panose="02040503050406030204" pitchFamily="18" charset="0"/>
                                    </a:rPr>
                                    <m:t>−</m:t>
                                  </m:r>
                                  <m:sSub>
                                    <m:sSubPr>
                                      <m:ctrlPr>
                                        <a:rPr lang="en-US" sz="1600" i="1">
                                          <a:effectLst/>
                                          <a:latin typeface="Cambria Math" panose="02040503050406030204" pitchFamily="18" charset="0"/>
                                        </a:rPr>
                                      </m:ctrlPr>
                                    </m:sSubPr>
                                    <m:e>
                                      <m:r>
                                        <a:rPr lang="en-US" sz="1600">
                                          <a:effectLst/>
                                          <a:latin typeface="Cambria Math" panose="02040503050406030204" pitchFamily="18" charset="0"/>
                                        </a:rPr>
                                        <m:t>𝑃</m:t>
                                      </m:r>
                                    </m:e>
                                    <m:sub>
                                      <m:r>
                                        <a:rPr lang="en-US" sz="1600">
                                          <a:effectLst/>
                                          <a:latin typeface="Cambria Math" panose="02040503050406030204" pitchFamily="18" charset="0"/>
                                        </a:rPr>
                                        <m:t>𝑡</m:t>
                                      </m:r>
                                      <m:r>
                                        <a:rPr lang="en-US" sz="1600">
                                          <a:effectLst/>
                                          <a:latin typeface="Cambria Math" panose="02040503050406030204" pitchFamily="18" charset="0"/>
                                        </a:rPr>
                                        <m:t>−2</m:t>
                                      </m:r>
                                    </m:sub>
                                  </m:sSub>
                                </m:e>
                              </m:d>
                              <m:r>
                                <a:rPr lang="en-US" sz="1600">
                                  <a:effectLst/>
                                  <a:latin typeface="Cambria Math" panose="02040503050406030204" pitchFamily="18" charset="0"/>
                                </a:rPr>
                                <m:t>&lt;0, </m:t>
                              </m:r>
                              <m:r>
                                <m:rPr>
                                  <m:sty m:val="p"/>
                                </m:rPr>
                                <a:rPr lang="en-US" sz="1600">
                                  <a:effectLst/>
                                  <a:latin typeface="Cambria Math" panose="02040503050406030204" pitchFamily="18" charset="0"/>
                                </a:rPr>
                                <m:t>open</m:t>
                              </m:r>
                              <m:r>
                                <a:rPr lang="en-US" sz="1600">
                                  <a:effectLst/>
                                  <a:latin typeface="Cambria Math" panose="02040503050406030204" pitchFamily="18" charset="0"/>
                                </a:rPr>
                                <m:t>−</m:t>
                              </m:r>
                              <m:r>
                                <m:rPr>
                                  <m:sty m:val="p"/>
                                </m:rPr>
                                <a:rPr lang="en-US" sz="1600">
                                  <a:effectLst/>
                                  <a:latin typeface="Cambria Math" panose="02040503050406030204" pitchFamily="18" charset="0"/>
                                </a:rPr>
                                <m:t>line</m:t>
                              </m:r>
                              <m:r>
                                <a:rPr lang="en-US" sz="1600">
                                  <a:effectLst/>
                                  <a:latin typeface="Cambria Math" panose="02040503050406030204" pitchFamily="18" charset="0"/>
                                </a:rPr>
                                <m:t>&lt;0 </m:t>
                              </m:r>
                              <m:r>
                                <m:rPr>
                                  <m:sty m:val="p"/>
                                </m:rPr>
                                <a:rPr lang="en-US" sz="1600">
                                  <a:effectLst/>
                                  <a:latin typeface="Cambria Math" panose="02040503050406030204" pitchFamily="18" charset="0"/>
                                </a:rPr>
                                <m:t>and</m:t>
                              </m:r>
                              <m:r>
                                <a:rPr lang="en-US" sz="1600">
                                  <a:effectLst/>
                                  <a:latin typeface="Cambria Math" panose="02040503050406030204" pitchFamily="18" charset="0"/>
                                </a:rPr>
                                <m:t> </m:t>
                              </m:r>
                              <m:r>
                                <m:rPr>
                                  <m:sty m:val="p"/>
                                </m:rPr>
                                <a:rPr lang="en-US" sz="1600">
                                  <a:effectLst/>
                                  <a:latin typeface="Cambria Math" panose="02040503050406030204" pitchFamily="18" charset="0"/>
                                </a:rPr>
                                <m:t>low</m:t>
                              </m:r>
                              <m:r>
                                <a:rPr lang="en-US" sz="1600">
                                  <a:effectLst/>
                                  <a:latin typeface="Cambria Math" panose="02040503050406030204" pitchFamily="18" charset="0"/>
                                </a:rPr>
                                <m:t> </m:t>
                              </m:r>
                              <m:r>
                                <m:rPr>
                                  <m:sty m:val="p"/>
                                </m:rPr>
                                <a:rPr lang="en-US" sz="1600">
                                  <a:effectLst/>
                                  <a:latin typeface="Cambria Math" panose="02040503050406030204" pitchFamily="18" charset="0"/>
                                </a:rPr>
                                <m:t>price</m:t>
                              </m:r>
                              <m:r>
                                <a:rPr lang="en-US" sz="1600">
                                  <a:effectLst/>
                                  <a:latin typeface="Cambria Math" panose="02040503050406030204" pitchFamily="18" charset="0"/>
                                </a:rPr>
                                <m:t>&lt;</m:t>
                              </m:r>
                              <m:r>
                                <m:rPr>
                                  <m:sty m:val="p"/>
                                </m:rPr>
                                <a:rPr lang="en-US" sz="1600">
                                  <a:effectLst/>
                                  <a:latin typeface="Cambria Math" panose="02040503050406030204" pitchFamily="18" charset="0"/>
                                </a:rPr>
                                <m:t>line</m:t>
                              </m:r>
                              <m:r>
                                <a:rPr lang="en-US" sz="1600">
                                  <a:effectLst/>
                                  <a:latin typeface="Cambria Math" panose="02040503050406030204" pitchFamily="18" charset="0"/>
                                </a:rPr>
                                <m:t>&lt;</m:t>
                              </m:r>
                              <m:r>
                                <m:rPr>
                                  <m:sty m:val="p"/>
                                </m:rPr>
                                <a:rPr lang="en-US" sz="1600">
                                  <a:effectLst/>
                                  <a:latin typeface="Cambria Math" panose="02040503050406030204" pitchFamily="18" charset="0"/>
                                </a:rPr>
                                <m:t>high</m:t>
                              </m:r>
                              <m:r>
                                <a:rPr lang="en-US" sz="1600">
                                  <a:effectLst/>
                                  <a:latin typeface="Cambria Math" panose="02040503050406030204" pitchFamily="18" charset="0"/>
                                </a:rPr>
                                <m:t> </m:t>
                              </m:r>
                              <m:r>
                                <m:rPr>
                                  <m:sty m:val="p"/>
                                </m:rPr>
                                <a:rPr lang="en-US" sz="1600">
                                  <a:effectLst/>
                                  <a:latin typeface="Cambria Math" panose="02040503050406030204" pitchFamily="18" charset="0"/>
                                </a:rPr>
                                <m:t>price</m:t>
                              </m:r>
                            </m:oMath>
                          </a14:m>
                          <a:endParaRPr lang="en-US" sz="2000" dirty="0">
                            <a:effectLst/>
                            <a:latin typeface="Times New Roman" panose="02020603050405020304" pitchFamily="18" charset="0"/>
                            <a:cs typeface="Times New Roman" panose="02020603050405020304" pitchFamily="18" charset="0"/>
                          </a:endParaRPr>
                        </a:p>
                        <a:p>
                          <a:pPr>
                            <a:lnSpc>
                              <a:spcPct val="150000"/>
                            </a:lnSpc>
                            <a:spcAft>
                              <a:spcPts val="0"/>
                            </a:spcAft>
                          </a:pPr>
                          <a:r>
                            <a:rPr lang="en-US" sz="1600" dirty="0">
                              <a:effectLst/>
                              <a:latin typeface="Times New Roman" panose="02020603050405020304" pitchFamily="18" charset="0"/>
                              <a:cs typeface="Times New Roman" panose="02020603050405020304" pitchFamily="18" charset="0"/>
                            </a:rPr>
                            <a:t>SHORT at standard line and LONG at close price</a:t>
                          </a:r>
                          <a:endParaRPr lang="en-US" sz="2000" dirty="0">
                            <a:effectLst/>
                            <a:latin typeface="Times New Roman" panose="02020603050405020304" pitchFamily="18" charset="0"/>
                            <a:cs typeface="Times New Roman" panose="02020603050405020304" pitchFamily="18" charset="0"/>
                          </a:endParaRPr>
                        </a:p>
                        <a:p>
                          <a:pPr>
                            <a:lnSpc>
                              <a:spcPct val="150000"/>
                            </a:lnSpc>
                            <a:spcAft>
                              <a:spcPts val="0"/>
                            </a:spcAft>
                          </a:pPr>
                          <a:r>
                            <a:rPr lang="en-US" sz="1600" dirty="0">
                              <a:effectLst/>
                              <a:latin typeface="Times New Roman" panose="02020603050405020304" pitchFamily="18" charset="0"/>
                              <a:cs typeface="Times New Roman" panose="02020603050405020304" pitchFamily="18" charset="0"/>
                            </a:rPr>
                            <a:t> </a:t>
                          </a:r>
                          <a:endParaRPr lang="en-US" sz="20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193722958"/>
                      </a:ext>
                    </a:extLst>
                  </a:tr>
                </a:tbl>
              </a:graphicData>
            </a:graphic>
          </p:graphicFrame>
        </mc:Choice>
        <mc:Fallback xmlns="">
          <p:graphicFrame>
            <p:nvGraphicFramePr>
              <p:cNvPr id="3" name="表格 2">
                <a:extLst>
                  <a:ext uri="{FF2B5EF4-FFF2-40B4-BE49-F238E27FC236}">
                    <a16:creationId xmlns:a16="http://schemas.microsoft.com/office/drawing/2014/main" xmlns="" id="{6A5ADAA0-D8DE-4C59-8949-4DED31DD15F9}"/>
                  </a:ext>
                </a:extLst>
              </p:cNvPr>
              <p:cNvGraphicFramePr>
                <a:graphicFrameLocks noGrp="1"/>
              </p:cNvGraphicFramePr>
              <p:nvPr/>
            </p:nvGraphicFramePr>
            <p:xfrm>
              <a:off x="625642" y="1716505"/>
              <a:ext cx="7727348" cy="5034915"/>
            </p:xfrm>
            <a:graphic>
              <a:graphicData uri="http://schemas.openxmlformats.org/drawingml/2006/table">
                <a:tbl>
                  <a:tblPr firstRow="1" firstCol="1" bandRow="1">
                    <a:tableStyleId>{2D5ABB26-0587-4C30-8999-92F81FD0307C}</a:tableStyleId>
                  </a:tblPr>
                  <a:tblGrid>
                    <a:gridCol w="7727348">
                      <a:extLst>
                        <a:ext uri="{9D8B030D-6E8A-4147-A177-3AD203B41FA5}">
                          <a16:colId xmlns:a16="http://schemas.microsoft.com/office/drawing/2014/main" xmlns="" val="2139257840"/>
                        </a:ext>
                      </a:extLst>
                    </a:gridCol>
                  </a:tblGrid>
                  <a:tr h="482918">
                    <a:tc>
                      <a:txBody>
                        <a:bodyPr/>
                        <a:lstStyle/>
                        <a:p>
                          <a:pPr>
                            <a:lnSpc>
                              <a:spcPct val="150000"/>
                            </a:lnSpc>
                            <a:spcAft>
                              <a:spcPts val="0"/>
                            </a:spcAft>
                          </a:pPr>
                          <a:r>
                            <a:rPr lang="en-US" sz="2400" b="1" dirty="0">
                              <a:effectLst/>
                              <a:latin typeface="Times New Roman" panose="02020603050405020304" pitchFamily="18" charset="0"/>
                              <a:cs typeface="Times New Roman" panose="02020603050405020304" pitchFamily="18" charset="0"/>
                            </a:rPr>
                            <a:t>AINV</a:t>
                          </a:r>
                          <a:endParaRPr lang="en-US" sz="20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xmlns="" val="3998260826"/>
                      </a:ext>
                    </a:extLst>
                  </a:tr>
                  <a:tr h="4486275">
                    <a:tc>
                      <a:txBody>
                        <a:bodyPr/>
                        <a:lstStyle/>
                        <a:p>
                          <a:endParaRPr lang="zh-CN"/>
                        </a:p>
                      </a:txBody>
                      <a:tcPr marL="68580" marR="68580" marT="0" marB="0">
                        <a:blipFill>
                          <a:blip r:embed="rId2"/>
                          <a:stretch>
                            <a:fillRect t="-10719"/>
                          </a:stretch>
                        </a:blipFill>
                      </a:tcPr>
                    </a:tc>
                    <a:extLst>
                      <a:ext uri="{0D108BD9-81ED-4DB2-BD59-A6C34878D82A}">
                        <a16:rowId xmlns:a16="http://schemas.microsoft.com/office/drawing/2014/main" xmlns="" val="4193722958"/>
                      </a:ext>
                    </a:extLst>
                  </a:tr>
                </a:tbl>
              </a:graphicData>
            </a:graphic>
          </p:graphicFrame>
        </mc:Fallback>
      </mc:AlternateContent>
    </p:spTree>
    <p:extLst>
      <p:ext uri="{BB962C8B-B14F-4D97-AF65-F5344CB8AC3E}">
        <p14:creationId xmlns:p14="http://schemas.microsoft.com/office/powerpoint/2010/main" val="23960568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1"/>
          </p:nvPr>
        </p:nvSpPr>
        <p:spPr>
          <a:xfrm>
            <a:off x="2221931" y="2354178"/>
            <a:ext cx="7539792" cy="1074822"/>
          </a:xfrm>
        </p:spPr>
        <p:txBody>
          <a:bodyPr/>
          <a:lstStyle/>
          <a:p>
            <a:r>
              <a:rPr kumimoji="1" lang="en-US" altLang="zh-CN" dirty="0"/>
              <a:t>RSI Strategy</a:t>
            </a:r>
            <a:endParaRPr kumimoji="1" lang="zh-CN" altLang="en-US" dirty="0"/>
          </a:p>
        </p:txBody>
      </p:sp>
      <p:sp>
        <p:nvSpPr>
          <p:cNvPr id="7" name="矩形 6"/>
          <p:cNvSpPr/>
          <p:nvPr/>
        </p:nvSpPr>
        <p:spPr>
          <a:xfrm>
            <a:off x="4889817" y="4381144"/>
            <a:ext cx="2412366" cy="11334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4400">
              <a:solidFill>
                <a:srgbClr val="FFFFFF"/>
              </a:solidFill>
            </a:endParaRPr>
          </a:p>
        </p:txBody>
      </p:sp>
      <p:sp>
        <p:nvSpPr>
          <p:cNvPr id="5" name="文本框 4">
            <a:extLst>
              <a:ext uri="{FF2B5EF4-FFF2-40B4-BE49-F238E27FC236}">
                <a16:creationId xmlns:a16="http://schemas.microsoft.com/office/drawing/2014/main" id="{50D8539F-0E1C-41D2-A715-A95CA7A402B6}"/>
              </a:ext>
            </a:extLst>
          </p:cNvPr>
          <p:cNvSpPr txBox="1"/>
          <p:nvPr/>
        </p:nvSpPr>
        <p:spPr>
          <a:xfrm>
            <a:off x="5188352" y="3551129"/>
            <a:ext cx="6094070" cy="707886"/>
          </a:xfrm>
          <a:prstGeom prst="rect">
            <a:avLst/>
          </a:prstGeom>
          <a:noFill/>
        </p:spPr>
        <p:txBody>
          <a:bodyPr wrap="square">
            <a:spAutoFit/>
          </a:bodyPr>
          <a:lstStyle/>
          <a:p>
            <a:r>
              <a:rPr lang="en-US" altLang="zh-CN" sz="4000" dirty="0">
                <a:latin typeface="Segoe UI"/>
                <a:ea typeface="微软雅黑"/>
              </a:rPr>
              <a:t>LI, </a:t>
            </a:r>
            <a:r>
              <a:rPr lang="en-US" altLang="zh-CN" sz="4000" dirty="0" err="1">
                <a:latin typeface="Segoe UI"/>
                <a:ea typeface="微软雅黑"/>
              </a:rPr>
              <a:t>Fanyi</a:t>
            </a:r>
            <a:r>
              <a:rPr lang="en-US" altLang="zh-CN" sz="4000" dirty="0">
                <a:latin typeface="Segoe UI"/>
                <a:ea typeface="微软雅黑"/>
              </a:rPr>
              <a:t> </a:t>
            </a:r>
            <a:endParaRPr lang="zh-CN" altLang="en-US" sz="4000" dirty="0"/>
          </a:p>
        </p:txBody>
      </p:sp>
    </p:spTree>
    <p:extLst>
      <p:ext uri="{BB962C8B-B14F-4D97-AF65-F5344CB8AC3E}">
        <p14:creationId xmlns:p14="http://schemas.microsoft.com/office/powerpoint/2010/main" val="2245218804"/>
      </p:ext>
    </p:extLst>
  </p:cSld>
  <p:clrMapOvr>
    <a:masterClrMapping/>
  </p:clrMapOvr>
  <p:transition spd="med">
    <p:pull/>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矩形 73"/>
          <p:cNvSpPr/>
          <p:nvPr/>
        </p:nvSpPr>
        <p:spPr>
          <a:xfrm>
            <a:off x="351984" y="521919"/>
            <a:ext cx="8583469" cy="830997"/>
          </a:xfrm>
          <a:prstGeom prst="rect">
            <a:avLst/>
          </a:prstGeom>
        </p:spPr>
        <p:txBody>
          <a:bodyPr wrap="square">
            <a:spAutoFit/>
          </a:bodyPr>
          <a:lstStyle/>
          <a:p>
            <a:r>
              <a:rPr lang="en-US" b="1" dirty="0"/>
              <a:t> </a:t>
            </a:r>
            <a:r>
              <a:rPr lang="en-US" sz="2400" b="1" dirty="0"/>
              <a:t>Differential trend motion Strategy for two stocks (AINV and ANF)</a:t>
            </a:r>
            <a:endParaRPr lang="zh-CN" altLang="en-US" sz="4800" b="1" dirty="0">
              <a:solidFill>
                <a:srgbClr val="000000"/>
              </a:solidFill>
              <a:latin typeface="Segoe UI"/>
              <a:ea typeface="微软雅黑"/>
            </a:endParaRPr>
          </a:p>
        </p:txBody>
      </p:sp>
      <mc:AlternateContent xmlns:mc="http://schemas.openxmlformats.org/markup-compatibility/2006" xmlns:a14="http://schemas.microsoft.com/office/drawing/2010/main">
        <mc:Choice Requires="a14">
          <p:graphicFrame>
            <p:nvGraphicFramePr>
              <p:cNvPr id="3" name="表格 2">
                <a:extLst>
                  <a:ext uri="{FF2B5EF4-FFF2-40B4-BE49-F238E27FC236}">
                    <a16:creationId xmlns:a16="http://schemas.microsoft.com/office/drawing/2014/main" id="{6A5ADAA0-D8DE-4C59-8949-4DED31DD15F9}"/>
                  </a:ext>
                </a:extLst>
              </p:cNvPr>
              <p:cNvGraphicFramePr>
                <a:graphicFrameLocks noGrp="1"/>
              </p:cNvGraphicFramePr>
              <p:nvPr/>
            </p:nvGraphicFramePr>
            <p:xfrm>
              <a:off x="625641" y="1540042"/>
              <a:ext cx="8253663" cy="5118355"/>
            </p:xfrm>
            <a:graphic>
              <a:graphicData uri="http://schemas.openxmlformats.org/drawingml/2006/table">
                <a:tbl>
                  <a:tblPr firstRow="1" firstCol="1" bandRow="1">
                    <a:tableStyleId>{2D5ABB26-0587-4C30-8999-92F81FD0307C}</a:tableStyleId>
                  </a:tblPr>
                  <a:tblGrid>
                    <a:gridCol w="8253663">
                      <a:extLst>
                        <a:ext uri="{9D8B030D-6E8A-4147-A177-3AD203B41FA5}">
                          <a16:colId xmlns:a16="http://schemas.microsoft.com/office/drawing/2014/main" val="2139257840"/>
                        </a:ext>
                      </a:extLst>
                    </a:gridCol>
                  </a:tblGrid>
                  <a:tr h="241636">
                    <a:tc>
                      <a:txBody>
                        <a:bodyPr/>
                        <a:lstStyle/>
                        <a:p>
                          <a:pPr>
                            <a:lnSpc>
                              <a:spcPct val="150000"/>
                            </a:lnSpc>
                            <a:spcAft>
                              <a:spcPts val="0"/>
                            </a:spcAft>
                          </a:pPr>
                          <a:r>
                            <a:rPr lang="en-US" sz="2400" b="1" dirty="0">
                              <a:effectLst/>
                              <a:latin typeface="Times New Roman" panose="02020603050405020304" pitchFamily="18" charset="0"/>
                              <a:cs typeface="Times New Roman" panose="02020603050405020304" pitchFamily="18" charset="0"/>
                            </a:rPr>
                            <a:t>ANF</a:t>
                          </a:r>
                          <a:endParaRPr lang="en-US" sz="20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998260826"/>
                      </a:ext>
                    </a:extLst>
                  </a:tr>
                  <a:tr h="3316509">
                    <a:tc>
                      <a:txBody>
                        <a:bodyPr/>
                        <a:lstStyle/>
                        <a:p>
                          <a:pPr>
                            <a:lnSpc>
                              <a:spcPct val="150000"/>
                            </a:lnSpc>
                          </a:pPr>
                          <a14:m>
                            <m:oMath xmlns:m="http://schemas.openxmlformats.org/officeDocument/2006/math">
                              <m:r>
                                <a:rPr lang="en-US" sz="1800" i="1" kern="1200" smtClean="0">
                                  <a:solidFill>
                                    <a:schemeClr val="tx1"/>
                                  </a:solidFill>
                                  <a:effectLst/>
                                  <a:latin typeface="Cambria Math" panose="02040503050406030204" pitchFamily="18" charset="0"/>
                                  <a:ea typeface="+mn-ea"/>
                                  <a:cs typeface="+mn-cs"/>
                                </a:rPr>
                                <m:t>𝑙𝑖𝑛𝑒</m:t>
                              </m:r>
                              <m:r>
                                <a:rPr lang="en-US" sz="1800" i="1" kern="1200" smtClean="0">
                                  <a:solidFill>
                                    <a:schemeClr val="tx1"/>
                                  </a:solidFill>
                                  <a:effectLst/>
                                  <a:latin typeface="Cambria Math" panose="02040503050406030204" pitchFamily="18" charset="0"/>
                                  <a:ea typeface="+mn-ea"/>
                                  <a:cs typeface="+mn-cs"/>
                                </a:rPr>
                                <m:t>=</m:t>
                              </m:r>
                              <m:sSub>
                                <m:sSubPr>
                                  <m:ctrlPr>
                                    <a:rPr lang="en-US" sz="1800" i="1" kern="1200">
                                      <a:solidFill>
                                        <a:schemeClr val="tx1"/>
                                      </a:solidFill>
                                      <a:effectLst/>
                                      <a:latin typeface="Cambria Math" panose="02040503050406030204" pitchFamily="18" charset="0"/>
                                      <a:ea typeface="+mn-ea"/>
                                      <a:cs typeface="+mn-cs"/>
                                    </a:rPr>
                                  </m:ctrlPr>
                                </m:sSubPr>
                                <m:e>
                                  <m:r>
                                    <a:rPr lang="en-US" sz="1800" i="1" kern="1200">
                                      <a:solidFill>
                                        <a:schemeClr val="tx1"/>
                                      </a:solidFill>
                                      <a:effectLst/>
                                      <a:latin typeface="Cambria Math" panose="02040503050406030204" pitchFamily="18" charset="0"/>
                                      <a:ea typeface="+mn-ea"/>
                                      <a:cs typeface="+mn-cs"/>
                                    </a:rPr>
                                    <m:t>𝑃</m:t>
                                  </m:r>
                                </m:e>
                                <m:sub>
                                  <m:r>
                                    <a:rPr lang="en-US" sz="1800" i="1" kern="1200">
                                      <a:solidFill>
                                        <a:schemeClr val="tx1"/>
                                      </a:solidFill>
                                      <a:effectLst/>
                                      <a:latin typeface="Cambria Math" panose="02040503050406030204" pitchFamily="18" charset="0"/>
                                      <a:ea typeface="+mn-ea"/>
                                      <a:cs typeface="+mn-cs"/>
                                    </a:rPr>
                                    <m:t>𝑡</m:t>
                                  </m:r>
                                  <m:r>
                                    <a:rPr lang="en-US" sz="1800" i="1" kern="1200">
                                      <a:solidFill>
                                        <a:schemeClr val="tx1"/>
                                      </a:solidFill>
                                      <a:effectLst/>
                                      <a:latin typeface="Cambria Math" panose="02040503050406030204" pitchFamily="18" charset="0"/>
                                      <a:ea typeface="+mn-ea"/>
                                      <a:cs typeface="+mn-cs"/>
                                    </a:rPr>
                                    <m:t>−</m:t>
                                  </m:r>
                                  <m:r>
                                    <a:rPr lang="en-US" sz="1800" i="1" kern="1200">
                                      <a:solidFill>
                                        <a:schemeClr val="tx1"/>
                                      </a:solidFill>
                                      <a:effectLst/>
                                      <a:latin typeface="Cambria Math" panose="02040503050406030204" pitchFamily="18" charset="0"/>
                                      <a:ea typeface="+mn-ea"/>
                                      <a:cs typeface="+mn-cs"/>
                                    </a:rPr>
                                    <m:t>𝑛</m:t>
                                  </m:r>
                                </m:sub>
                              </m:sSub>
                              <m:r>
                                <a:rPr lang="en-US" sz="1800" i="1" kern="1200">
                                  <a:solidFill>
                                    <a:schemeClr val="tx1"/>
                                  </a:solidFill>
                                  <a:effectLst/>
                                  <a:latin typeface="Cambria Math" panose="02040503050406030204" pitchFamily="18" charset="0"/>
                                  <a:ea typeface="+mn-ea"/>
                                  <a:cs typeface="+mn-cs"/>
                                </a:rPr>
                                <m:t>+</m:t>
                              </m:r>
                              <m:sSub>
                                <m:sSubPr>
                                  <m:ctrlPr>
                                    <a:rPr lang="en-US" sz="1800" i="1" kern="1200">
                                      <a:solidFill>
                                        <a:schemeClr val="tx1"/>
                                      </a:solidFill>
                                      <a:effectLst/>
                                      <a:latin typeface="Cambria Math" panose="02040503050406030204" pitchFamily="18" charset="0"/>
                                      <a:ea typeface="+mn-ea"/>
                                      <a:cs typeface="+mn-cs"/>
                                    </a:rPr>
                                  </m:ctrlPr>
                                </m:sSubPr>
                                <m:e>
                                  <m:r>
                                    <a:rPr lang="en-US" sz="1800" i="1" kern="1200">
                                      <a:solidFill>
                                        <a:schemeClr val="tx1"/>
                                      </a:solidFill>
                                      <a:effectLst/>
                                      <a:latin typeface="Cambria Math" panose="02040503050406030204" pitchFamily="18" charset="0"/>
                                      <a:ea typeface="+mn-ea"/>
                                      <a:cs typeface="+mn-cs"/>
                                    </a:rPr>
                                    <m:t>𝑃</m:t>
                                  </m:r>
                                </m:e>
                                <m:sub>
                                  <m:r>
                                    <a:rPr lang="en-US" sz="1800" i="1" kern="1200">
                                      <a:solidFill>
                                        <a:schemeClr val="tx1"/>
                                      </a:solidFill>
                                      <a:effectLst/>
                                      <a:latin typeface="Cambria Math" panose="02040503050406030204" pitchFamily="18" charset="0"/>
                                      <a:ea typeface="+mn-ea"/>
                                      <a:cs typeface="+mn-cs"/>
                                    </a:rPr>
                                    <m:t>𝑡</m:t>
                                  </m:r>
                                  <m:r>
                                    <a:rPr lang="en-US" sz="1800" i="1" kern="1200">
                                      <a:solidFill>
                                        <a:schemeClr val="tx1"/>
                                      </a:solidFill>
                                      <a:effectLst/>
                                      <a:latin typeface="Cambria Math" panose="02040503050406030204" pitchFamily="18" charset="0"/>
                                      <a:ea typeface="+mn-ea"/>
                                      <a:cs typeface="+mn-cs"/>
                                    </a:rPr>
                                    <m:t>−1</m:t>
                                  </m:r>
                                </m:sub>
                              </m:sSub>
                              <m:r>
                                <a:rPr lang="en-US" sz="1800" i="1" kern="1200">
                                  <a:solidFill>
                                    <a:schemeClr val="tx1"/>
                                  </a:solidFill>
                                  <a:effectLst/>
                                  <a:latin typeface="Cambria Math" panose="02040503050406030204" pitchFamily="18" charset="0"/>
                                  <a:ea typeface="+mn-ea"/>
                                  <a:cs typeface="+mn-cs"/>
                                </a:rPr>
                                <m:t>−</m:t>
                              </m:r>
                              <m:sSub>
                                <m:sSubPr>
                                  <m:ctrlPr>
                                    <a:rPr lang="en-US" sz="1800" i="1" kern="1200">
                                      <a:solidFill>
                                        <a:schemeClr val="tx1"/>
                                      </a:solidFill>
                                      <a:effectLst/>
                                      <a:latin typeface="Cambria Math" panose="02040503050406030204" pitchFamily="18" charset="0"/>
                                      <a:ea typeface="+mn-ea"/>
                                      <a:cs typeface="+mn-cs"/>
                                    </a:rPr>
                                  </m:ctrlPr>
                                </m:sSubPr>
                                <m:e>
                                  <m:r>
                                    <a:rPr lang="en-US" sz="1800" i="1" kern="1200">
                                      <a:solidFill>
                                        <a:schemeClr val="tx1"/>
                                      </a:solidFill>
                                      <a:effectLst/>
                                      <a:latin typeface="Cambria Math" panose="02040503050406030204" pitchFamily="18" charset="0"/>
                                      <a:ea typeface="+mn-ea"/>
                                      <a:cs typeface="+mn-cs"/>
                                    </a:rPr>
                                    <m:t>𝑃</m:t>
                                  </m:r>
                                </m:e>
                                <m:sub>
                                  <m:r>
                                    <a:rPr lang="en-US" sz="1800" i="1" kern="1200">
                                      <a:solidFill>
                                        <a:schemeClr val="tx1"/>
                                      </a:solidFill>
                                      <a:effectLst/>
                                      <a:latin typeface="Cambria Math" panose="02040503050406030204" pitchFamily="18" charset="0"/>
                                      <a:ea typeface="+mn-ea"/>
                                      <a:cs typeface="+mn-cs"/>
                                    </a:rPr>
                                    <m:t>𝑡</m:t>
                                  </m:r>
                                  <m:r>
                                    <a:rPr lang="en-US" sz="1800" i="1" kern="1200">
                                      <a:solidFill>
                                        <a:schemeClr val="tx1"/>
                                      </a:solidFill>
                                      <a:effectLst/>
                                      <a:latin typeface="Cambria Math" panose="02040503050406030204" pitchFamily="18" charset="0"/>
                                      <a:ea typeface="+mn-ea"/>
                                      <a:cs typeface="+mn-cs"/>
                                    </a:rPr>
                                    <m:t>−</m:t>
                                  </m:r>
                                  <m:r>
                                    <a:rPr lang="en-US" sz="1800" i="1" kern="1200">
                                      <a:solidFill>
                                        <a:schemeClr val="tx1"/>
                                      </a:solidFill>
                                      <a:effectLst/>
                                      <a:latin typeface="Cambria Math" panose="02040503050406030204" pitchFamily="18" charset="0"/>
                                      <a:ea typeface="+mn-ea"/>
                                      <a:cs typeface="+mn-cs"/>
                                    </a:rPr>
                                    <m:t>𝑛</m:t>
                                  </m:r>
                                  <m:r>
                                    <a:rPr lang="en-US" sz="1800" i="1" kern="1200">
                                      <a:solidFill>
                                        <a:schemeClr val="tx1"/>
                                      </a:solidFill>
                                      <a:effectLst/>
                                      <a:latin typeface="Cambria Math" panose="02040503050406030204" pitchFamily="18" charset="0"/>
                                      <a:ea typeface="+mn-ea"/>
                                      <a:cs typeface="+mn-cs"/>
                                    </a:rPr>
                                    <m:t>−1</m:t>
                                  </m:r>
                                </m:sub>
                              </m:sSub>
                            </m:oMath>
                          </a14:m>
                          <a:r>
                            <a:rPr lang="en-US" sz="1800" kern="1200" dirty="0">
                              <a:solidFill>
                                <a:schemeClr val="tx1"/>
                              </a:solidFill>
                              <a:effectLst/>
                              <a:latin typeface="Times New Roman" panose="02020603050405020304" pitchFamily="18" charset="0"/>
                              <a:ea typeface="+mn-ea"/>
                              <a:cs typeface="Times New Roman" panose="02020603050405020304" pitchFamily="18" charset="0"/>
                            </a:rPr>
                            <a:t> (optimal n for ANF is 1635)</a:t>
                          </a:r>
                        </a:p>
                        <a:p>
                          <a:pPr>
                            <a:lnSpc>
                              <a:spcPct val="150000"/>
                            </a:lnSpc>
                          </a:pPr>
                          <a:r>
                            <a:rPr lang="en-US" sz="1800" kern="1200" dirty="0">
                              <a:solidFill>
                                <a:schemeClr val="tx1"/>
                              </a:solidFill>
                              <a:effectLst/>
                              <a:latin typeface="Times New Roman" panose="02020603050405020304" pitchFamily="18" charset="0"/>
                              <a:ea typeface="+mn-ea"/>
                              <a:cs typeface="Times New Roman" panose="02020603050405020304" pitchFamily="18" charset="0"/>
                            </a:rPr>
                            <a:t>(1) If </a:t>
                          </a:r>
                          <a14:m>
                            <m:oMath xmlns:m="http://schemas.openxmlformats.org/officeDocument/2006/math">
                              <m:sSub>
                                <m:sSubPr>
                                  <m:ctrlPr>
                                    <a:rPr lang="en-US" sz="1800" i="1" kern="1200">
                                      <a:solidFill>
                                        <a:schemeClr val="tx1"/>
                                      </a:solidFill>
                                      <a:effectLst/>
                                      <a:latin typeface="Cambria Math" panose="02040503050406030204" pitchFamily="18" charset="0"/>
                                      <a:ea typeface="+mn-ea"/>
                                      <a:cs typeface="+mn-cs"/>
                                    </a:rPr>
                                  </m:ctrlPr>
                                </m:sSubPr>
                                <m:e>
                                  <m:r>
                                    <a:rPr lang="en-US" sz="1800" i="1" kern="1200">
                                      <a:solidFill>
                                        <a:schemeClr val="tx1"/>
                                      </a:solidFill>
                                      <a:effectLst/>
                                      <a:latin typeface="Cambria Math" panose="02040503050406030204" pitchFamily="18" charset="0"/>
                                      <a:ea typeface="+mn-ea"/>
                                      <a:cs typeface="+mn-cs"/>
                                    </a:rPr>
                                    <m:t>𝑀𝑉</m:t>
                                  </m:r>
                                </m:e>
                                <m:sub>
                                  <m:r>
                                    <a:rPr lang="en-US" sz="1800" i="1" kern="1200">
                                      <a:solidFill>
                                        <a:schemeClr val="tx1"/>
                                      </a:solidFill>
                                      <a:effectLst/>
                                      <a:latin typeface="Cambria Math" panose="02040503050406030204" pitchFamily="18" charset="0"/>
                                      <a:ea typeface="+mn-ea"/>
                                      <a:cs typeface="+mn-cs"/>
                                    </a:rPr>
                                    <m:t>(</m:t>
                                  </m:r>
                                  <m:r>
                                    <a:rPr lang="en-US" sz="1800" i="1" kern="1200">
                                      <a:solidFill>
                                        <a:schemeClr val="tx1"/>
                                      </a:solidFill>
                                      <a:effectLst/>
                                      <a:latin typeface="Cambria Math" panose="02040503050406030204" pitchFamily="18" charset="0"/>
                                      <a:ea typeface="+mn-ea"/>
                                      <a:cs typeface="+mn-cs"/>
                                    </a:rPr>
                                    <m:t>𝑛</m:t>
                                  </m:r>
                                  <m:r>
                                    <a:rPr lang="en-US" sz="1800" i="1" kern="1200">
                                      <a:solidFill>
                                        <a:schemeClr val="tx1"/>
                                      </a:solidFill>
                                      <a:effectLst/>
                                      <a:latin typeface="Cambria Math" panose="02040503050406030204" pitchFamily="18" charset="0"/>
                                      <a:ea typeface="+mn-ea"/>
                                      <a:cs typeface="+mn-cs"/>
                                    </a:rPr>
                                    <m:t>)</m:t>
                                  </m:r>
                                </m:sub>
                              </m:sSub>
                              <m:d>
                                <m:dPr>
                                  <m:ctrlPr>
                                    <a:rPr lang="en-US" sz="1800" i="1" kern="1200">
                                      <a:solidFill>
                                        <a:schemeClr val="tx1"/>
                                      </a:solidFill>
                                      <a:effectLst/>
                                      <a:latin typeface="Cambria Math" panose="02040503050406030204" pitchFamily="18" charset="0"/>
                                      <a:ea typeface="+mn-ea"/>
                                      <a:cs typeface="+mn-cs"/>
                                    </a:rPr>
                                  </m:ctrlPr>
                                </m:dPr>
                                <m:e>
                                  <m:sSubSup>
                                    <m:sSubSupPr>
                                      <m:ctrlPr>
                                        <a:rPr lang="en-US" sz="1800" i="1" kern="1200">
                                          <a:solidFill>
                                            <a:schemeClr val="tx1"/>
                                          </a:solidFill>
                                          <a:effectLst/>
                                          <a:latin typeface="Cambria Math" panose="02040503050406030204" pitchFamily="18" charset="0"/>
                                          <a:ea typeface="+mn-ea"/>
                                          <a:cs typeface="+mn-cs"/>
                                        </a:rPr>
                                      </m:ctrlPr>
                                    </m:sSubSupPr>
                                    <m:e>
                                      <m:r>
                                        <a:rPr lang="en-US" sz="1800" i="1" kern="1200">
                                          <a:solidFill>
                                            <a:schemeClr val="tx1"/>
                                          </a:solidFill>
                                          <a:effectLst/>
                                          <a:latin typeface="Cambria Math" panose="02040503050406030204" pitchFamily="18" charset="0"/>
                                          <a:ea typeface="+mn-ea"/>
                                          <a:cs typeface="+mn-cs"/>
                                        </a:rPr>
                                        <m:t>𝑃</m:t>
                                      </m:r>
                                    </m:e>
                                    <m:sub>
                                      <m:r>
                                        <a:rPr lang="en-US" sz="1800" i="1" kern="1200">
                                          <a:solidFill>
                                            <a:schemeClr val="tx1"/>
                                          </a:solidFill>
                                          <a:effectLst/>
                                          <a:latin typeface="Cambria Math" panose="02040503050406030204" pitchFamily="18" charset="0"/>
                                          <a:ea typeface="+mn-ea"/>
                                          <a:cs typeface="+mn-cs"/>
                                        </a:rPr>
                                        <m:t>𝑡</m:t>
                                      </m:r>
                                    </m:sub>
                                    <m:sup>
                                      <m:r>
                                        <a:rPr lang="en-US" sz="1800" i="1" kern="1200">
                                          <a:solidFill>
                                            <a:schemeClr val="tx1"/>
                                          </a:solidFill>
                                          <a:effectLst/>
                                          <a:latin typeface="Cambria Math" panose="02040503050406030204" pitchFamily="18" charset="0"/>
                                          <a:ea typeface="+mn-ea"/>
                                          <a:cs typeface="+mn-cs"/>
                                        </a:rPr>
                                        <m:t>∗</m:t>
                                      </m:r>
                                    </m:sup>
                                  </m:sSubSup>
                                  <m:r>
                                    <a:rPr lang="en-US" sz="1800" i="1" kern="1200">
                                      <a:solidFill>
                                        <a:schemeClr val="tx1"/>
                                      </a:solidFill>
                                      <a:effectLst/>
                                      <a:latin typeface="Cambria Math" panose="02040503050406030204" pitchFamily="18" charset="0"/>
                                      <a:ea typeface="+mn-ea"/>
                                      <a:cs typeface="+mn-cs"/>
                                    </a:rPr>
                                    <m:t>−</m:t>
                                  </m:r>
                                  <m:sSubSup>
                                    <m:sSubSupPr>
                                      <m:ctrlPr>
                                        <a:rPr lang="en-US" sz="1800" i="1" kern="1200">
                                          <a:solidFill>
                                            <a:schemeClr val="tx1"/>
                                          </a:solidFill>
                                          <a:effectLst/>
                                          <a:latin typeface="Cambria Math" panose="02040503050406030204" pitchFamily="18" charset="0"/>
                                          <a:ea typeface="+mn-ea"/>
                                          <a:cs typeface="+mn-cs"/>
                                        </a:rPr>
                                      </m:ctrlPr>
                                    </m:sSubSupPr>
                                    <m:e>
                                      <m:r>
                                        <a:rPr lang="en-US" sz="1800" i="1" kern="1200">
                                          <a:solidFill>
                                            <a:schemeClr val="tx1"/>
                                          </a:solidFill>
                                          <a:effectLst/>
                                          <a:latin typeface="Cambria Math" panose="02040503050406030204" pitchFamily="18" charset="0"/>
                                          <a:ea typeface="+mn-ea"/>
                                          <a:cs typeface="+mn-cs"/>
                                        </a:rPr>
                                        <m:t>𝑃</m:t>
                                      </m:r>
                                    </m:e>
                                    <m:sub>
                                      <m:r>
                                        <a:rPr lang="en-US" sz="1800" i="1" kern="1200">
                                          <a:solidFill>
                                            <a:schemeClr val="tx1"/>
                                          </a:solidFill>
                                          <a:effectLst/>
                                          <a:latin typeface="Cambria Math" panose="02040503050406030204" pitchFamily="18" charset="0"/>
                                          <a:ea typeface="+mn-ea"/>
                                          <a:cs typeface="+mn-cs"/>
                                        </a:rPr>
                                        <m:t>𝑡</m:t>
                                      </m:r>
                                      <m:r>
                                        <a:rPr lang="en-US" sz="1800" i="1" kern="1200">
                                          <a:solidFill>
                                            <a:schemeClr val="tx1"/>
                                          </a:solidFill>
                                          <a:effectLst/>
                                          <a:latin typeface="Cambria Math" panose="02040503050406030204" pitchFamily="18" charset="0"/>
                                          <a:ea typeface="+mn-ea"/>
                                          <a:cs typeface="+mn-cs"/>
                                        </a:rPr>
                                        <m:t>−1</m:t>
                                      </m:r>
                                    </m:sub>
                                    <m:sup>
                                      <m:r>
                                        <a:rPr lang="en-US" sz="1800" i="1" kern="1200">
                                          <a:solidFill>
                                            <a:schemeClr val="tx1"/>
                                          </a:solidFill>
                                          <a:effectLst/>
                                          <a:latin typeface="Cambria Math" panose="02040503050406030204" pitchFamily="18" charset="0"/>
                                          <a:ea typeface="+mn-ea"/>
                                          <a:cs typeface="+mn-cs"/>
                                        </a:rPr>
                                        <m:t>∗</m:t>
                                      </m:r>
                                    </m:sup>
                                  </m:sSubSup>
                                </m:e>
                              </m:d>
                              <m:r>
                                <a:rPr lang="en-US" sz="1800" i="1" kern="1200">
                                  <a:solidFill>
                                    <a:schemeClr val="tx1"/>
                                  </a:solidFill>
                                  <a:effectLst/>
                                  <a:latin typeface="Cambria Math" panose="02040503050406030204" pitchFamily="18" charset="0"/>
                                  <a:ea typeface="+mn-ea"/>
                                  <a:cs typeface="+mn-cs"/>
                                </a:rPr>
                                <m:t>−</m:t>
                              </m:r>
                              <m:sSub>
                                <m:sSubPr>
                                  <m:ctrlPr>
                                    <a:rPr lang="en-US" sz="1800" i="1" kern="1200">
                                      <a:solidFill>
                                        <a:schemeClr val="tx1"/>
                                      </a:solidFill>
                                      <a:effectLst/>
                                      <a:latin typeface="Cambria Math" panose="02040503050406030204" pitchFamily="18" charset="0"/>
                                      <a:ea typeface="+mn-ea"/>
                                      <a:cs typeface="+mn-cs"/>
                                    </a:rPr>
                                  </m:ctrlPr>
                                </m:sSubPr>
                                <m:e>
                                  <m:r>
                                    <a:rPr lang="en-US" sz="1800" i="1" kern="1200">
                                      <a:solidFill>
                                        <a:schemeClr val="tx1"/>
                                      </a:solidFill>
                                      <a:effectLst/>
                                      <a:latin typeface="Cambria Math" panose="02040503050406030204" pitchFamily="18" charset="0"/>
                                      <a:ea typeface="+mn-ea"/>
                                      <a:cs typeface="+mn-cs"/>
                                    </a:rPr>
                                    <m:t>𝑀𝑉</m:t>
                                  </m:r>
                                </m:e>
                                <m:sub>
                                  <m:r>
                                    <a:rPr lang="en-US" sz="1800" i="1" kern="1200">
                                      <a:solidFill>
                                        <a:schemeClr val="tx1"/>
                                      </a:solidFill>
                                      <a:effectLst/>
                                      <a:latin typeface="Cambria Math" panose="02040503050406030204" pitchFamily="18" charset="0"/>
                                      <a:ea typeface="+mn-ea"/>
                                      <a:cs typeface="+mn-cs"/>
                                    </a:rPr>
                                    <m:t>(</m:t>
                                  </m:r>
                                  <m:r>
                                    <a:rPr lang="en-US" sz="1800" i="1" kern="1200">
                                      <a:solidFill>
                                        <a:schemeClr val="tx1"/>
                                      </a:solidFill>
                                      <a:effectLst/>
                                      <a:latin typeface="Cambria Math" panose="02040503050406030204" pitchFamily="18" charset="0"/>
                                      <a:ea typeface="+mn-ea"/>
                                      <a:cs typeface="+mn-cs"/>
                                    </a:rPr>
                                    <m:t>𝑛</m:t>
                                  </m:r>
                                  <m:r>
                                    <a:rPr lang="en-US" sz="1800" i="1" kern="1200">
                                      <a:solidFill>
                                        <a:schemeClr val="tx1"/>
                                      </a:solidFill>
                                      <a:effectLst/>
                                      <a:latin typeface="Cambria Math" panose="02040503050406030204" pitchFamily="18" charset="0"/>
                                      <a:ea typeface="+mn-ea"/>
                                      <a:cs typeface="+mn-cs"/>
                                    </a:rPr>
                                    <m:t>)</m:t>
                                  </m:r>
                                </m:sub>
                              </m:sSub>
                              <m:d>
                                <m:dPr>
                                  <m:ctrlPr>
                                    <a:rPr lang="en-US" sz="1800" i="1" kern="1200">
                                      <a:solidFill>
                                        <a:schemeClr val="tx1"/>
                                      </a:solidFill>
                                      <a:effectLst/>
                                      <a:latin typeface="Cambria Math" panose="02040503050406030204" pitchFamily="18" charset="0"/>
                                      <a:ea typeface="+mn-ea"/>
                                      <a:cs typeface="+mn-cs"/>
                                    </a:rPr>
                                  </m:ctrlPr>
                                </m:dPr>
                                <m:e>
                                  <m:sSub>
                                    <m:sSubPr>
                                      <m:ctrlPr>
                                        <a:rPr lang="en-US" sz="1800" i="1" kern="1200">
                                          <a:solidFill>
                                            <a:schemeClr val="tx1"/>
                                          </a:solidFill>
                                          <a:effectLst/>
                                          <a:latin typeface="Cambria Math" panose="02040503050406030204" pitchFamily="18" charset="0"/>
                                          <a:ea typeface="+mn-ea"/>
                                          <a:cs typeface="+mn-cs"/>
                                        </a:rPr>
                                      </m:ctrlPr>
                                    </m:sSubPr>
                                    <m:e>
                                      <m:r>
                                        <a:rPr lang="en-US" sz="1800" i="1" kern="1200">
                                          <a:solidFill>
                                            <a:schemeClr val="tx1"/>
                                          </a:solidFill>
                                          <a:effectLst/>
                                          <a:latin typeface="Cambria Math" panose="02040503050406030204" pitchFamily="18" charset="0"/>
                                          <a:ea typeface="+mn-ea"/>
                                          <a:cs typeface="+mn-cs"/>
                                        </a:rPr>
                                        <m:t>𝑃</m:t>
                                      </m:r>
                                    </m:e>
                                    <m:sub>
                                      <m:r>
                                        <a:rPr lang="en-US" sz="1800" i="1" kern="1200">
                                          <a:solidFill>
                                            <a:schemeClr val="tx1"/>
                                          </a:solidFill>
                                          <a:effectLst/>
                                          <a:latin typeface="Cambria Math" panose="02040503050406030204" pitchFamily="18" charset="0"/>
                                          <a:ea typeface="+mn-ea"/>
                                          <a:cs typeface="+mn-cs"/>
                                        </a:rPr>
                                        <m:t>𝑡</m:t>
                                      </m:r>
                                      <m:r>
                                        <a:rPr lang="en-US" sz="1800" i="1" kern="1200">
                                          <a:solidFill>
                                            <a:schemeClr val="tx1"/>
                                          </a:solidFill>
                                          <a:effectLst/>
                                          <a:latin typeface="Cambria Math" panose="02040503050406030204" pitchFamily="18" charset="0"/>
                                          <a:ea typeface="+mn-ea"/>
                                          <a:cs typeface="+mn-cs"/>
                                        </a:rPr>
                                        <m:t>−1</m:t>
                                      </m:r>
                                    </m:sub>
                                  </m:sSub>
                                  <m:r>
                                    <a:rPr lang="en-US" sz="1800" i="1" kern="1200">
                                      <a:solidFill>
                                        <a:schemeClr val="tx1"/>
                                      </a:solidFill>
                                      <a:effectLst/>
                                      <a:latin typeface="Cambria Math" panose="02040503050406030204" pitchFamily="18" charset="0"/>
                                      <a:ea typeface="+mn-ea"/>
                                      <a:cs typeface="+mn-cs"/>
                                    </a:rPr>
                                    <m:t>−</m:t>
                                  </m:r>
                                  <m:sSub>
                                    <m:sSubPr>
                                      <m:ctrlPr>
                                        <a:rPr lang="en-US" sz="1800" i="1" kern="1200">
                                          <a:solidFill>
                                            <a:schemeClr val="tx1"/>
                                          </a:solidFill>
                                          <a:effectLst/>
                                          <a:latin typeface="Cambria Math" panose="02040503050406030204" pitchFamily="18" charset="0"/>
                                          <a:ea typeface="+mn-ea"/>
                                          <a:cs typeface="+mn-cs"/>
                                        </a:rPr>
                                      </m:ctrlPr>
                                    </m:sSubPr>
                                    <m:e>
                                      <m:r>
                                        <a:rPr lang="en-US" sz="1800" i="1" kern="1200">
                                          <a:solidFill>
                                            <a:schemeClr val="tx1"/>
                                          </a:solidFill>
                                          <a:effectLst/>
                                          <a:latin typeface="Cambria Math" panose="02040503050406030204" pitchFamily="18" charset="0"/>
                                          <a:ea typeface="+mn-ea"/>
                                          <a:cs typeface="+mn-cs"/>
                                        </a:rPr>
                                        <m:t>𝑃</m:t>
                                      </m:r>
                                    </m:e>
                                    <m:sub>
                                      <m:r>
                                        <a:rPr lang="en-US" sz="1800" i="1" kern="1200">
                                          <a:solidFill>
                                            <a:schemeClr val="tx1"/>
                                          </a:solidFill>
                                          <a:effectLst/>
                                          <a:latin typeface="Cambria Math" panose="02040503050406030204" pitchFamily="18" charset="0"/>
                                          <a:ea typeface="+mn-ea"/>
                                          <a:cs typeface="+mn-cs"/>
                                        </a:rPr>
                                        <m:t>𝑡</m:t>
                                      </m:r>
                                      <m:r>
                                        <a:rPr lang="en-US" sz="1800" i="1" kern="1200">
                                          <a:solidFill>
                                            <a:schemeClr val="tx1"/>
                                          </a:solidFill>
                                          <a:effectLst/>
                                          <a:latin typeface="Cambria Math" panose="02040503050406030204" pitchFamily="18" charset="0"/>
                                          <a:ea typeface="+mn-ea"/>
                                          <a:cs typeface="+mn-cs"/>
                                        </a:rPr>
                                        <m:t>−2</m:t>
                                      </m:r>
                                    </m:sub>
                                  </m:sSub>
                                </m:e>
                              </m:d>
                              <m:r>
                                <a:rPr lang="en-US" sz="1800" i="1" kern="1200">
                                  <a:solidFill>
                                    <a:schemeClr val="tx1"/>
                                  </a:solidFill>
                                  <a:effectLst/>
                                  <a:latin typeface="Cambria Math" panose="02040503050406030204" pitchFamily="18" charset="0"/>
                                  <a:ea typeface="+mn-ea"/>
                                  <a:cs typeface="+mn-cs"/>
                                </a:rPr>
                                <m:t>&gt;0  </m:t>
                              </m:r>
                              <m:r>
                                <m:rPr>
                                  <m:sty m:val="p"/>
                                </m:rPr>
                                <a:rPr lang="en-US" sz="1800" kern="1200">
                                  <a:solidFill>
                                    <a:schemeClr val="tx1"/>
                                  </a:solidFill>
                                  <a:effectLst/>
                                  <a:latin typeface="Cambria Math" panose="02040503050406030204" pitchFamily="18" charset="0"/>
                                  <a:ea typeface="+mn-ea"/>
                                  <a:cs typeface="+mn-cs"/>
                                </a:rPr>
                                <m:t>and</m:t>
                              </m:r>
                              <m:r>
                                <a:rPr lang="en-US" sz="1800" kern="1200">
                                  <a:solidFill>
                                    <a:schemeClr val="tx1"/>
                                  </a:solidFill>
                                  <a:effectLst/>
                                  <a:latin typeface="Cambria Math" panose="02040503050406030204" pitchFamily="18" charset="0"/>
                                  <a:ea typeface="+mn-ea"/>
                                  <a:cs typeface="+mn-cs"/>
                                </a:rPr>
                                <m:t> </m:t>
                              </m:r>
                              <m:r>
                                <a:rPr lang="en-US" sz="1800" i="1" kern="1200">
                                  <a:solidFill>
                                    <a:schemeClr val="tx1"/>
                                  </a:solidFill>
                                  <a:effectLst/>
                                  <a:latin typeface="Cambria Math" panose="02040503050406030204" pitchFamily="18" charset="0"/>
                                  <a:ea typeface="+mn-ea"/>
                                  <a:cs typeface="+mn-cs"/>
                                </a:rPr>
                                <m:t> </m:t>
                              </m:r>
                              <m:r>
                                <m:rPr>
                                  <m:sty m:val="p"/>
                                </m:rPr>
                                <a:rPr lang="en-US" sz="1800" kern="1200">
                                  <a:solidFill>
                                    <a:schemeClr val="tx1"/>
                                  </a:solidFill>
                                  <a:effectLst/>
                                  <a:latin typeface="Cambria Math" panose="02040503050406030204" pitchFamily="18" charset="0"/>
                                  <a:ea typeface="+mn-ea"/>
                                  <a:cs typeface="+mn-cs"/>
                                </a:rPr>
                                <m:t>open</m:t>
                              </m:r>
                              <m:r>
                                <a:rPr lang="en-US" sz="1800" i="1" kern="1200">
                                  <a:solidFill>
                                    <a:schemeClr val="tx1"/>
                                  </a:solidFill>
                                  <a:effectLst/>
                                  <a:latin typeface="Cambria Math" panose="02040503050406030204" pitchFamily="18" charset="0"/>
                                  <a:ea typeface="+mn-ea"/>
                                  <a:cs typeface="+mn-cs"/>
                                </a:rPr>
                                <m:t>−</m:t>
                              </m:r>
                              <m:r>
                                <m:rPr>
                                  <m:sty m:val="p"/>
                                </m:rPr>
                                <a:rPr lang="en-US" sz="1800" kern="1200">
                                  <a:solidFill>
                                    <a:schemeClr val="tx1"/>
                                  </a:solidFill>
                                  <a:effectLst/>
                                  <a:latin typeface="Cambria Math" panose="02040503050406030204" pitchFamily="18" charset="0"/>
                                  <a:ea typeface="+mn-ea"/>
                                  <a:cs typeface="+mn-cs"/>
                                </a:rPr>
                                <m:t>line</m:t>
                              </m:r>
                              <m:r>
                                <a:rPr lang="en-US" sz="1800" kern="1200">
                                  <a:solidFill>
                                    <a:schemeClr val="tx1"/>
                                  </a:solidFill>
                                  <a:effectLst/>
                                  <a:latin typeface="Cambria Math" panose="02040503050406030204" pitchFamily="18" charset="0"/>
                                  <a:ea typeface="+mn-ea"/>
                                  <a:cs typeface="+mn-cs"/>
                                </a:rPr>
                                <m:t>&lt;0: </m:t>
                              </m:r>
                            </m:oMath>
                          </a14:m>
                          <a:endParaRPr lang="en-US" sz="1800" kern="1200" dirty="0">
                            <a:solidFill>
                              <a:schemeClr val="tx1"/>
                            </a:solidFill>
                            <a:effectLst/>
                            <a:latin typeface="Times New Roman" panose="02020603050405020304" pitchFamily="18" charset="0"/>
                            <a:ea typeface="+mn-ea"/>
                            <a:cs typeface="Times New Roman" panose="02020603050405020304" pitchFamily="18" charset="0"/>
                          </a:endParaRPr>
                        </a:p>
                        <a:p>
                          <a:pPr>
                            <a:lnSpc>
                              <a:spcPct val="150000"/>
                            </a:lnSpc>
                          </a:pPr>
                          <a:r>
                            <a:rPr lang="en-US" sz="1800" kern="1200" dirty="0">
                              <a:solidFill>
                                <a:schemeClr val="tx1"/>
                              </a:solidFill>
                              <a:effectLst/>
                              <a:latin typeface="Times New Roman" panose="02020603050405020304" pitchFamily="18" charset="0"/>
                              <a:ea typeface="+mn-ea"/>
                              <a:cs typeface="Times New Roman" panose="02020603050405020304" pitchFamily="18" charset="0"/>
                            </a:rPr>
                            <a:t>SHORT at open price and LONG at close price</a:t>
                          </a:r>
                        </a:p>
                        <a:p>
                          <a:pPr>
                            <a:lnSpc>
                              <a:spcPct val="150000"/>
                            </a:lnSpc>
                          </a:pPr>
                          <a:r>
                            <a:rPr lang="en-US" sz="1800" kern="1200" dirty="0">
                              <a:solidFill>
                                <a:schemeClr val="tx1"/>
                              </a:solidFill>
                              <a:effectLst/>
                              <a:latin typeface="Times New Roman" panose="02020603050405020304" pitchFamily="18" charset="0"/>
                              <a:ea typeface="+mn-ea"/>
                              <a:cs typeface="Times New Roman" panose="02020603050405020304" pitchFamily="18" charset="0"/>
                            </a:rPr>
                            <a:t>(2) If </a:t>
                          </a:r>
                          <a14:m>
                            <m:oMath xmlns:m="http://schemas.openxmlformats.org/officeDocument/2006/math">
                              <m:sSub>
                                <m:sSubPr>
                                  <m:ctrlPr>
                                    <a:rPr lang="en-US" sz="1800" i="1" kern="1200">
                                      <a:solidFill>
                                        <a:schemeClr val="tx1"/>
                                      </a:solidFill>
                                      <a:effectLst/>
                                      <a:latin typeface="Cambria Math" panose="02040503050406030204" pitchFamily="18" charset="0"/>
                                      <a:ea typeface="+mn-ea"/>
                                      <a:cs typeface="+mn-cs"/>
                                    </a:rPr>
                                  </m:ctrlPr>
                                </m:sSubPr>
                                <m:e>
                                  <m:r>
                                    <a:rPr lang="en-US" sz="1800" i="1" kern="1200">
                                      <a:solidFill>
                                        <a:schemeClr val="tx1"/>
                                      </a:solidFill>
                                      <a:effectLst/>
                                      <a:latin typeface="Cambria Math" panose="02040503050406030204" pitchFamily="18" charset="0"/>
                                      <a:ea typeface="+mn-ea"/>
                                      <a:cs typeface="+mn-cs"/>
                                    </a:rPr>
                                    <m:t>𝑀𝑉</m:t>
                                  </m:r>
                                </m:e>
                                <m:sub>
                                  <m:r>
                                    <a:rPr lang="en-US" sz="1800" i="1" kern="1200">
                                      <a:solidFill>
                                        <a:schemeClr val="tx1"/>
                                      </a:solidFill>
                                      <a:effectLst/>
                                      <a:latin typeface="Cambria Math" panose="02040503050406030204" pitchFamily="18" charset="0"/>
                                      <a:ea typeface="+mn-ea"/>
                                      <a:cs typeface="+mn-cs"/>
                                    </a:rPr>
                                    <m:t>(</m:t>
                                  </m:r>
                                  <m:r>
                                    <a:rPr lang="en-US" sz="1800" i="1" kern="1200">
                                      <a:solidFill>
                                        <a:schemeClr val="tx1"/>
                                      </a:solidFill>
                                      <a:effectLst/>
                                      <a:latin typeface="Cambria Math" panose="02040503050406030204" pitchFamily="18" charset="0"/>
                                      <a:ea typeface="+mn-ea"/>
                                      <a:cs typeface="+mn-cs"/>
                                    </a:rPr>
                                    <m:t>𝑛</m:t>
                                  </m:r>
                                  <m:r>
                                    <a:rPr lang="en-US" sz="1800" i="1" kern="1200">
                                      <a:solidFill>
                                        <a:schemeClr val="tx1"/>
                                      </a:solidFill>
                                      <a:effectLst/>
                                      <a:latin typeface="Cambria Math" panose="02040503050406030204" pitchFamily="18" charset="0"/>
                                      <a:ea typeface="+mn-ea"/>
                                      <a:cs typeface="+mn-cs"/>
                                    </a:rPr>
                                    <m:t>)</m:t>
                                  </m:r>
                                </m:sub>
                              </m:sSub>
                              <m:d>
                                <m:dPr>
                                  <m:ctrlPr>
                                    <a:rPr lang="en-US" sz="1800" i="1" kern="1200">
                                      <a:solidFill>
                                        <a:schemeClr val="tx1"/>
                                      </a:solidFill>
                                      <a:effectLst/>
                                      <a:latin typeface="Cambria Math" panose="02040503050406030204" pitchFamily="18" charset="0"/>
                                      <a:ea typeface="+mn-ea"/>
                                      <a:cs typeface="+mn-cs"/>
                                    </a:rPr>
                                  </m:ctrlPr>
                                </m:dPr>
                                <m:e>
                                  <m:sSubSup>
                                    <m:sSubSupPr>
                                      <m:ctrlPr>
                                        <a:rPr lang="en-US" sz="1800" i="1" kern="1200">
                                          <a:solidFill>
                                            <a:schemeClr val="tx1"/>
                                          </a:solidFill>
                                          <a:effectLst/>
                                          <a:latin typeface="Cambria Math" panose="02040503050406030204" pitchFamily="18" charset="0"/>
                                          <a:ea typeface="+mn-ea"/>
                                          <a:cs typeface="+mn-cs"/>
                                        </a:rPr>
                                      </m:ctrlPr>
                                    </m:sSubSupPr>
                                    <m:e>
                                      <m:r>
                                        <a:rPr lang="en-US" sz="1800" i="1" kern="1200">
                                          <a:solidFill>
                                            <a:schemeClr val="tx1"/>
                                          </a:solidFill>
                                          <a:effectLst/>
                                          <a:latin typeface="Cambria Math" panose="02040503050406030204" pitchFamily="18" charset="0"/>
                                          <a:ea typeface="+mn-ea"/>
                                          <a:cs typeface="+mn-cs"/>
                                        </a:rPr>
                                        <m:t>𝑃</m:t>
                                      </m:r>
                                    </m:e>
                                    <m:sub>
                                      <m:r>
                                        <a:rPr lang="en-US" sz="1800" i="1" kern="1200">
                                          <a:solidFill>
                                            <a:schemeClr val="tx1"/>
                                          </a:solidFill>
                                          <a:effectLst/>
                                          <a:latin typeface="Cambria Math" panose="02040503050406030204" pitchFamily="18" charset="0"/>
                                          <a:ea typeface="+mn-ea"/>
                                          <a:cs typeface="+mn-cs"/>
                                        </a:rPr>
                                        <m:t>𝑡</m:t>
                                      </m:r>
                                    </m:sub>
                                    <m:sup>
                                      <m:r>
                                        <a:rPr lang="en-US" sz="1800" i="1" kern="1200">
                                          <a:solidFill>
                                            <a:schemeClr val="tx1"/>
                                          </a:solidFill>
                                          <a:effectLst/>
                                          <a:latin typeface="Cambria Math" panose="02040503050406030204" pitchFamily="18" charset="0"/>
                                          <a:ea typeface="+mn-ea"/>
                                          <a:cs typeface="+mn-cs"/>
                                        </a:rPr>
                                        <m:t>∗</m:t>
                                      </m:r>
                                    </m:sup>
                                  </m:sSubSup>
                                  <m:r>
                                    <a:rPr lang="en-US" sz="1800" i="1" kern="1200">
                                      <a:solidFill>
                                        <a:schemeClr val="tx1"/>
                                      </a:solidFill>
                                      <a:effectLst/>
                                      <a:latin typeface="Cambria Math" panose="02040503050406030204" pitchFamily="18" charset="0"/>
                                      <a:ea typeface="+mn-ea"/>
                                      <a:cs typeface="+mn-cs"/>
                                    </a:rPr>
                                    <m:t>−</m:t>
                                  </m:r>
                                  <m:sSubSup>
                                    <m:sSubSupPr>
                                      <m:ctrlPr>
                                        <a:rPr lang="en-US" sz="1800" i="1" kern="1200">
                                          <a:solidFill>
                                            <a:schemeClr val="tx1"/>
                                          </a:solidFill>
                                          <a:effectLst/>
                                          <a:latin typeface="Cambria Math" panose="02040503050406030204" pitchFamily="18" charset="0"/>
                                          <a:ea typeface="+mn-ea"/>
                                          <a:cs typeface="+mn-cs"/>
                                        </a:rPr>
                                      </m:ctrlPr>
                                    </m:sSubSupPr>
                                    <m:e>
                                      <m:r>
                                        <a:rPr lang="en-US" sz="1800" i="1" kern="1200">
                                          <a:solidFill>
                                            <a:schemeClr val="tx1"/>
                                          </a:solidFill>
                                          <a:effectLst/>
                                          <a:latin typeface="Cambria Math" panose="02040503050406030204" pitchFamily="18" charset="0"/>
                                          <a:ea typeface="+mn-ea"/>
                                          <a:cs typeface="+mn-cs"/>
                                        </a:rPr>
                                        <m:t>𝑃</m:t>
                                      </m:r>
                                    </m:e>
                                    <m:sub>
                                      <m:r>
                                        <a:rPr lang="en-US" sz="1800" i="1" kern="1200">
                                          <a:solidFill>
                                            <a:schemeClr val="tx1"/>
                                          </a:solidFill>
                                          <a:effectLst/>
                                          <a:latin typeface="Cambria Math" panose="02040503050406030204" pitchFamily="18" charset="0"/>
                                          <a:ea typeface="+mn-ea"/>
                                          <a:cs typeface="+mn-cs"/>
                                        </a:rPr>
                                        <m:t>𝑡</m:t>
                                      </m:r>
                                      <m:r>
                                        <a:rPr lang="en-US" sz="1800" i="1" kern="1200">
                                          <a:solidFill>
                                            <a:schemeClr val="tx1"/>
                                          </a:solidFill>
                                          <a:effectLst/>
                                          <a:latin typeface="Cambria Math" panose="02040503050406030204" pitchFamily="18" charset="0"/>
                                          <a:ea typeface="+mn-ea"/>
                                          <a:cs typeface="+mn-cs"/>
                                        </a:rPr>
                                        <m:t>−1</m:t>
                                      </m:r>
                                    </m:sub>
                                    <m:sup>
                                      <m:r>
                                        <a:rPr lang="en-US" sz="1800" i="1" kern="1200">
                                          <a:solidFill>
                                            <a:schemeClr val="tx1"/>
                                          </a:solidFill>
                                          <a:effectLst/>
                                          <a:latin typeface="Cambria Math" panose="02040503050406030204" pitchFamily="18" charset="0"/>
                                          <a:ea typeface="+mn-ea"/>
                                          <a:cs typeface="+mn-cs"/>
                                        </a:rPr>
                                        <m:t>∗</m:t>
                                      </m:r>
                                    </m:sup>
                                  </m:sSubSup>
                                </m:e>
                              </m:d>
                              <m:r>
                                <a:rPr lang="en-US" sz="1800" i="1" kern="1200">
                                  <a:solidFill>
                                    <a:schemeClr val="tx1"/>
                                  </a:solidFill>
                                  <a:effectLst/>
                                  <a:latin typeface="Cambria Math" panose="02040503050406030204" pitchFamily="18" charset="0"/>
                                  <a:ea typeface="+mn-ea"/>
                                  <a:cs typeface="+mn-cs"/>
                                </a:rPr>
                                <m:t>−</m:t>
                              </m:r>
                              <m:sSub>
                                <m:sSubPr>
                                  <m:ctrlPr>
                                    <a:rPr lang="en-US" sz="1800" i="1" kern="1200">
                                      <a:solidFill>
                                        <a:schemeClr val="tx1"/>
                                      </a:solidFill>
                                      <a:effectLst/>
                                      <a:latin typeface="Cambria Math" panose="02040503050406030204" pitchFamily="18" charset="0"/>
                                      <a:ea typeface="+mn-ea"/>
                                      <a:cs typeface="+mn-cs"/>
                                    </a:rPr>
                                  </m:ctrlPr>
                                </m:sSubPr>
                                <m:e>
                                  <m:r>
                                    <a:rPr lang="en-US" sz="1800" i="1" kern="1200">
                                      <a:solidFill>
                                        <a:schemeClr val="tx1"/>
                                      </a:solidFill>
                                      <a:effectLst/>
                                      <a:latin typeface="Cambria Math" panose="02040503050406030204" pitchFamily="18" charset="0"/>
                                      <a:ea typeface="+mn-ea"/>
                                      <a:cs typeface="+mn-cs"/>
                                    </a:rPr>
                                    <m:t>𝑀𝑉</m:t>
                                  </m:r>
                                </m:e>
                                <m:sub>
                                  <m:d>
                                    <m:dPr>
                                      <m:ctrlPr>
                                        <a:rPr lang="en-US" sz="1800" i="1" kern="1200">
                                          <a:solidFill>
                                            <a:schemeClr val="tx1"/>
                                          </a:solidFill>
                                          <a:effectLst/>
                                          <a:latin typeface="Cambria Math" panose="02040503050406030204" pitchFamily="18" charset="0"/>
                                          <a:ea typeface="+mn-ea"/>
                                          <a:cs typeface="+mn-cs"/>
                                        </a:rPr>
                                      </m:ctrlPr>
                                    </m:dPr>
                                    <m:e>
                                      <m:r>
                                        <a:rPr lang="en-US" sz="1800" i="1" kern="1200">
                                          <a:solidFill>
                                            <a:schemeClr val="tx1"/>
                                          </a:solidFill>
                                          <a:effectLst/>
                                          <a:latin typeface="Cambria Math" panose="02040503050406030204" pitchFamily="18" charset="0"/>
                                          <a:ea typeface="+mn-ea"/>
                                          <a:cs typeface="+mn-cs"/>
                                        </a:rPr>
                                        <m:t>𝑛</m:t>
                                      </m:r>
                                    </m:e>
                                  </m:d>
                                </m:sub>
                              </m:sSub>
                              <m:d>
                                <m:dPr>
                                  <m:ctrlPr>
                                    <a:rPr lang="en-US" sz="1800" i="1" kern="1200">
                                      <a:solidFill>
                                        <a:schemeClr val="tx1"/>
                                      </a:solidFill>
                                      <a:effectLst/>
                                      <a:latin typeface="Cambria Math" panose="02040503050406030204" pitchFamily="18" charset="0"/>
                                      <a:ea typeface="+mn-ea"/>
                                      <a:cs typeface="+mn-cs"/>
                                    </a:rPr>
                                  </m:ctrlPr>
                                </m:dPr>
                                <m:e>
                                  <m:sSub>
                                    <m:sSubPr>
                                      <m:ctrlPr>
                                        <a:rPr lang="en-US" sz="1800" i="1" kern="1200">
                                          <a:solidFill>
                                            <a:schemeClr val="tx1"/>
                                          </a:solidFill>
                                          <a:effectLst/>
                                          <a:latin typeface="Cambria Math" panose="02040503050406030204" pitchFamily="18" charset="0"/>
                                          <a:ea typeface="+mn-ea"/>
                                          <a:cs typeface="+mn-cs"/>
                                        </a:rPr>
                                      </m:ctrlPr>
                                    </m:sSubPr>
                                    <m:e>
                                      <m:r>
                                        <a:rPr lang="en-US" sz="1800" i="1" kern="1200">
                                          <a:solidFill>
                                            <a:schemeClr val="tx1"/>
                                          </a:solidFill>
                                          <a:effectLst/>
                                          <a:latin typeface="Cambria Math" panose="02040503050406030204" pitchFamily="18" charset="0"/>
                                          <a:ea typeface="+mn-ea"/>
                                          <a:cs typeface="+mn-cs"/>
                                        </a:rPr>
                                        <m:t>𝑃</m:t>
                                      </m:r>
                                    </m:e>
                                    <m:sub>
                                      <m:r>
                                        <a:rPr lang="en-US" sz="1800" i="1" kern="1200">
                                          <a:solidFill>
                                            <a:schemeClr val="tx1"/>
                                          </a:solidFill>
                                          <a:effectLst/>
                                          <a:latin typeface="Cambria Math" panose="02040503050406030204" pitchFamily="18" charset="0"/>
                                          <a:ea typeface="+mn-ea"/>
                                          <a:cs typeface="+mn-cs"/>
                                        </a:rPr>
                                        <m:t>𝑡</m:t>
                                      </m:r>
                                      <m:r>
                                        <a:rPr lang="en-US" sz="1800" i="1" kern="1200">
                                          <a:solidFill>
                                            <a:schemeClr val="tx1"/>
                                          </a:solidFill>
                                          <a:effectLst/>
                                          <a:latin typeface="Cambria Math" panose="02040503050406030204" pitchFamily="18" charset="0"/>
                                          <a:ea typeface="+mn-ea"/>
                                          <a:cs typeface="+mn-cs"/>
                                        </a:rPr>
                                        <m:t>−1</m:t>
                                      </m:r>
                                    </m:sub>
                                  </m:sSub>
                                  <m:r>
                                    <a:rPr lang="en-US" sz="1800" i="1" kern="1200">
                                      <a:solidFill>
                                        <a:schemeClr val="tx1"/>
                                      </a:solidFill>
                                      <a:effectLst/>
                                      <a:latin typeface="Cambria Math" panose="02040503050406030204" pitchFamily="18" charset="0"/>
                                      <a:ea typeface="+mn-ea"/>
                                      <a:cs typeface="+mn-cs"/>
                                    </a:rPr>
                                    <m:t>−</m:t>
                                  </m:r>
                                  <m:sSub>
                                    <m:sSubPr>
                                      <m:ctrlPr>
                                        <a:rPr lang="en-US" sz="1800" i="1" kern="1200">
                                          <a:solidFill>
                                            <a:schemeClr val="tx1"/>
                                          </a:solidFill>
                                          <a:effectLst/>
                                          <a:latin typeface="Cambria Math" panose="02040503050406030204" pitchFamily="18" charset="0"/>
                                          <a:ea typeface="+mn-ea"/>
                                          <a:cs typeface="+mn-cs"/>
                                        </a:rPr>
                                      </m:ctrlPr>
                                    </m:sSubPr>
                                    <m:e>
                                      <m:r>
                                        <a:rPr lang="en-US" sz="1800" i="1" kern="1200">
                                          <a:solidFill>
                                            <a:schemeClr val="tx1"/>
                                          </a:solidFill>
                                          <a:effectLst/>
                                          <a:latin typeface="Cambria Math" panose="02040503050406030204" pitchFamily="18" charset="0"/>
                                          <a:ea typeface="+mn-ea"/>
                                          <a:cs typeface="+mn-cs"/>
                                        </a:rPr>
                                        <m:t>𝑃</m:t>
                                      </m:r>
                                    </m:e>
                                    <m:sub>
                                      <m:r>
                                        <a:rPr lang="en-US" sz="1800" i="1" kern="1200">
                                          <a:solidFill>
                                            <a:schemeClr val="tx1"/>
                                          </a:solidFill>
                                          <a:effectLst/>
                                          <a:latin typeface="Cambria Math" panose="02040503050406030204" pitchFamily="18" charset="0"/>
                                          <a:ea typeface="+mn-ea"/>
                                          <a:cs typeface="+mn-cs"/>
                                        </a:rPr>
                                        <m:t>𝑡</m:t>
                                      </m:r>
                                      <m:r>
                                        <a:rPr lang="en-US" sz="1800" i="1" kern="1200">
                                          <a:solidFill>
                                            <a:schemeClr val="tx1"/>
                                          </a:solidFill>
                                          <a:effectLst/>
                                          <a:latin typeface="Cambria Math" panose="02040503050406030204" pitchFamily="18" charset="0"/>
                                          <a:ea typeface="+mn-ea"/>
                                          <a:cs typeface="+mn-cs"/>
                                        </a:rPr>
                                        <m:t>−2</m:t>
                                      </m:r>
                                    </m:sub>
                                  </m:sSub>
                                </m:e>
                              </m:d>
                              <m:r>
                                <a:rPr lang="en-US" sz="1800" i="1" kern="1200">
                                  <a:solidFill>
                                    <a:schemeClr val="tx1"/>
                                  </a:solidFill>
                                  <a:effectLst/>
                                  <a:latin typeface="Cambria Math" panose="02040503050406030204" pitchFamily="18" charset="0"/>
                                  <a:ea typeface="+mn-ea"/>
                                  <a:cs typeface="+mn-cs"/>
                                </a:rPr>
                                <m:t>&gt;0 ,</m:t>
                              </m:r>
                              <m:r>
                                <m:rPr>
                                  <m:sty m:val="p"/>
                                </m:rPr>
                                <a:rPr lang="en-US" sz="1800" kern="1200">
                                  <a:solidFill>
                                    <a:schemeClr val="tx1"/>
                                  </a:solidFill>
                                  <a:effectLst/>
                                  <a:latin typeface="Cambria Math" panose="02040503050406030204" pitchFamily="18" charset="0"/>
                                  <a:ea typeface="+mn-ea"/>
                                  <a:cs typeface="+mn-cs"/>
                                </a:rPr>
                                <m:t>open</m:t>
                              </m:r>
                              <m:r>
                                <a:rPr lang="en-US" sz="1800" i="1" kern="1200">
                                  <a:solidFill>
                                    <a:schemeClr val="tx1"/>
                                  </a:solidFill>
                                  <a:effectLst/>
                                  <a:latin typeface="Cambria Math" panose="02040503050406030204" pitchFamily="18" charset="0"/>
                                  <a:ea typeface="+mn-ea"/>
                                  <a:cs typeface="+mn-cs"/>
                                </a:rPr>
                                <m:t>−</m:t>
                              </m:r>
                              <m:r>
                                <m:rPr>
                                  <m:sty m:val="p"/>
                                </m:rPr>
                                <a:rPr lang="en-US" sz="1800" kern="1200">
                                  <a:solidFill>
                                    <a:schemeClr val="tx1"/>
                                  </a:solidFill>
                                  <a:effectLst/>
                                  <a:latin typeface="Cambria Math" panose="02040503050406030204" pitchFamily="18" charset="0"/>
                                  <a:ea typeface="+mn-ea"/>
                                  <a:cs typeface="+mn-cs"/>
                                </a:rPr>
                                <m:t>line</m:t>
                              </m:r>
                              <m:r>
                                <a:rPr lang="en-US" sz="1800" kern="1200">
                                  <a:solidFill>
                                    <a:schemeClr val="tx1"/>
                                  </a:solidFill>
                                  <a:effectLst/>
                                  <a:latin typeface="Cambria Math" panose="02040503050406030204" pitchFamily="18" charset="0"/>
                                  <a:ea typeface="+mn-ea"/>
                                  <a:cs typeface="+mn-cs"/>
                                </a:rPr>
                                <m:t>&gt;0 </m:t>
                              </m:r>
                              <m:r>
                                <m:rPr>
                                  <m:sty m:val="p"/>
                                </m:rPr>
                                <a:rPr lang="en-US" sz="1800" kern="1200">
                                  <a:solidFill>
                                    <a:schemeClr val="tx1"/>
                                  </a:solidFill>
                                  <a:effectLst/>
                                  <a:latin typeface="Cambria Math" panose="02040503050406030204" pitchFamily="18" charset="0"/>
                                  <a:ea typeface="+mn-ea"/>
                                  <a:cs typeface="+mn-cs"/>
                                </a:rPr>
                                <m:t>and</m:t>
                              </m:r>
                              <m:r>
                                <a:rPr lang="en-US" sz="1800" kern="1200">
                                  <a:solidFill>
                                    <a:schemeClr val="tx1"/>
                                  </a:solidFill>
                                  <a:effectLst/>
                                  <a:latin typeface="Cambria Math" panose="02040503050406030204" pitchFamily="18" charset="0"/>
                                  <a:ea typeface="+mn-ea"/>
                                  <a:cs typeface="+mn-cs"/>
                                </a:rPr>
                                <m:t> </m:t>
                              </m:r>
                              <m:r>
                                <m:rPr>
                                  <m:sty m:val="p"/>
                                </m:rPr>
                                <a:rPr lang="en-US" sz="1800" kern="1200">
                                  <a:solidFill>
                                    <a:schemeClr val="tx1"/>
                                  </a:solidFill>
                                  <a:effectLst/>
                                  <a:latin typeface="Cambria Math" panose="02040503050406030204" pitchFamily="18" charset="0"/>
                                  <a:ea typeface="+mn-ea"/>
                                  <a:cs typeface="+mn-cs"/>
                                </a:rPr>
                                <m:t>low</m:t>
                              </m:r>
                              <m:r>
                                <a:rPr lang="en-US" sz="1800" kern="1200">
                                  <a:solidFill>
                                    <a:schemeClr val="tx1"/>
                                  </a:solidFill>
                                  <a:effectLst/>
                                  <a:latin typeface="Cambria Math" panose="02040503050406030204" pitchFamily="18" charset="0"/>
                                  <a:ea typeface="+mn-ea"/>
                                  <a:cs typeface="+mn-cs"/>
                                </a:rPr>
                                <m:t> </m:t>
                              </m:r>
                              <m:r>
                                <m:rPr>
                                  <m:sty m:val="p"/>
                                </m:rPr>
                                <a:rPr lang="en-US" sz="1800" kern="1200">
                                  <a:solidFill>
                                    <a:schemeClr val="tx1"/>
                                  </a:solidFill>
                                  <a:effectLst/>
                                  <a:latin typeface="Cambria Math" panose="02040503050406030204" pitchFamily="18" charset="0"/>
                                  <a:ea typeface="+mn-ea"/>
                                  <a:cs typeface="+mn-cs"/>
                                </a:rPr>
                                <m:t>price</m:t>
                              </m:r>
                              <m:r>
                                <a:rPr lang="en-US" sz="1800" kern="1200">
                                  <a:solidFill>
                                    <a:schemeClr val="tx1"/>
                                  </a:solidFill>
                                  <a:effectLst/>
                                  <a:latin typeface="Cambria Math" panose="02040503050406030204" pitchFamily="18" charset="0"/>
                                  <a:ea typeface="+mn-ea"/>
                                  <a:cs typeface="+mn-cs"/>
                                </a:rPr>
                                <m:t>&lt;</m:t>
                              </m:r>
                              <m:r>
                                <m:rPr>
                                  <m:sty m:val="p"/>
                                </m:rPr>
                                <a:rPr lang="en-US" sz="1800" kern="1200">
                                  <a:solidFill>
                                    <a:schemeClr val="tx1"/>
                                  </a:solidFill>
                                  <a:effectLst/>
                                  <a:latin typeface="Cambria Math" panose="02040503050406030204" pitchFamily="18" charset="0"/>
                                  <a:ea typeface="+mn-ea"/>
                                  <a:cs typeface="+mn-cs"/>
                                </a:rPr>
                                <m:t>line</m:t>
                              </m:r>
                              <m:r>
                                <a:rPr lang="en-US" sz="1800" kern="1200">
                                  <a:solidFill>
                                    <a:schemeClr val="tx1"/>
                                  </a:solidFill>
                                  <a:effectLst/>
                                  <a:latin typeface="Cambria Math" panose="02040503050406030204" pitchFamily="18" charset="0"/>
                                  <a:ea typeface="+mn-ea"/>
                                  <a:cs typeface="+mn-cs"/>
                                </a:rPr>
                                <m:t>&lt;</m:t>
                              </m:r>
                              <m:r>
                                <m:rPr>
                                  <m:sty m:val="p"/>
                                </m:rPr>
                                <a:rPr lang="en-US" sz="1800" kern="1200">
                                  <a:solidFill>
                                    <a:schemeClr val="tx1"/>
                                  </a:solidFill>
                                  <a:effectLst/>
                                  <a:latin typeface="Cambria Math" panose="02040503050406030204" pitchFamily="18" charset="0"/>
                                  <a:ea typeface="+mn-ea"/>
                                  <a:cs typeface="+mn-cs"/>
                                </a:rPr>
                                <m:t>high</m:t>
                              </m:r>
                              <m:r>
                                <a:rPr lang="en-US" sz="1800" kern="1200">
                                  <a:solidFill>
                                    <a:schemeClr val="tx1"/>
                                  </a:solidFill>
                                  <a:effectLst/>
                                  <a:latin typeface="Cambria Math" panose="02040503050406030204" pitchFamily="18" charset="0"/>
                                  <a:ea typeface="+mn-ea"/>
                                  <a:cs typeface="+mn-cs"/>
                                </a:rPr>
                                <m:t> </m:t>
                              </m:r>
                              <m:r>
                                <m:rPr>
                                  <m:sty m:val="p"/>
                                </m:rPr>
                                <a:rPr lang="en-US" sz="1800" kern="1200">
                                  <a:solidFill>
                                    <a:schemeClr val="tx1"/>
                                  </a:solidFill>
                                  <a:effectLst/>
                                  <a:latin typeface="Cambria Math" panose="02040503050406030204" pitchFamily="18" charset="0"/>
                                  <a:ea typeface="+mn-ea"/>
                                  <a:cs typeface="+mn-cs"/>
                                </a:rPr>
                                <m:t>price</m:t>
                              </m:r>
                              <m:r>
                                <a:rPr lang="en-US" sz="1800" kern="1200">
                                  <a:solidFill>
                                    <a:schemeClr val="tx1"/>
                                  </a:solidFill>
                                  <a:effectLst/>
                                  <a:latin typeface="Cambria Math" panose="02040503050406030204" pitchFamily="18" charset="0"/>
                                  <a:ea typeface="+mn-ea"/>
                                  <a:cs typeface="+mn-cs"/>
                                </a:rPr>
                                <m:t> (</m:t>
                              </m:r>
                              <m:r>
                                <m:rPr>
                                  <m:sty m:val="p"/>
                                </m:rPr>
                                <a:rPr lang="en-US" sz="1800" kern="1200">
                                  <a:solidFill>
                                    <a:schemeClr val="tx1"/>
                                  </a:solidFill>
                                  <a:effectLst/>
                                  <a:latin typeface="Cambria Math" panose="02040503050406030204" pitchFamily="18" charset="0"/>
                                  <a:ea typeface="+mn-ea"/>
                                  <a:cs typeface="+mn-cs"/>
                                </a:rPr>
                                <m:t>when</m:t>
                              </m:r>
                              <m:r>
                                <a:rPr lang="en-US" sz="1800" kern="1200">
                                  <a:solidFill>
                                    <a:schemeClr val="tx1"/>
                                  </a:solidFill>
                                  <a:effectLst/>
                                  <a:latin typeface="Cambria Math" panose="02040503050406030204" pitchFamily="18" charset="0"/>
                                  <a:ea typeface="+mn-ea"/>
                                  <a:cs typeface="+mn-cs"/>
                                </a:rPr>
                                <m:t> </m:t>
                              </m:r>
                              <m:r>
                                <m:rPr>
                                  <m:sty m:val="p"/>
                                </m:rPr>
                                <a:rPr lang="en-US" sz="1800" kern="1200">
                                  <a:solidFill>
                                    <a:schemeClr val="tx1"/>
                                  </a:solidFill>
                                  <a:effectLst/>
                                  <a:latin typeface="Cambria Math" panose="02040503050406030204" pitchFamily="18" charset="0"/>
                                  <a:ea typeface="+mn-ea"/>
                                  <a:cs typeface="+mn-cs"/>
                                </a:rPr>
                                <m:t>price</m:t>
                              </m:r>
                              <m:r>
                                <a:rPr lang="en-US" sz="1800" kern="1200">
                                  <a:solidFill>
                                    <a:schemeClr val="tx1"/>
                                  </a:solidFill>
                                  <a:effectLst/>
                                  <a:latin typeface="Cambria Math" panose="02040503050406030204" pitchFamily="18" charset="0"/>
                                  <a:ea typeface="+mn-ea"/>
                                  <a:cs typeface="+mn-cs"/>
                                </a:rPr>
                                <m:t> </m:t>
                              </m:r>
                              <m:r>
                                <m:rPr>
                                  <m:sty m:val="p"/>
                                </m:rPr>
                                <a:rPr lang="en-US" sz="1800" kern="1200">
                                  <a:solidFill>
                                    <a:schemeClr val="tx1"/>
                                  </a:solidFill>
                                  <a:effectLst/>
                                  <a:latin typeface="Cambria Math" panose="02040503050406030204" pitchFamily="18" charset="0"/>
                                  <a:ea typeface="+mn-ea"/>
                                  <a:cs typeface="+mn-cs"/>
                                </a:rPr>
                                <m:t>cross</m:t>
                              </m:r>
                              <m:r>
                                <a:rPr lang="en-US" sz="1800" kern="1200">
                                  <a:solidFill>
                                    <a:schemeClr val="tx1"/>
                                  </a:solidFill>
                                  <a:effectLst/>
                                  <a:latin typeface="Cambria Math" panose="02040503050406030204" pitchFamily="18" charset="0"/>
                                  <a:ea typeface="+mn-ea"/>
                                  <a:cs typeface="+mn-cs"/>
                                </a:rPr>
                                <m:t> </m:t>
                              </m:r>
                              <m:r>
                                <m:rPr>
                                  <m:sty m:val="p"/>
                                </m:rPr>
                                <a:rPr lang="en-US" sz="1800" kern="1200">
                                  <a:solidFill>
                                    <a:schemeClr val="tx1"/>
                                  </a:solidFill>
                                  <a:effectLst/>
                                  <a:latin typeface="Cambria Math" panose="02040503050406030204" pitchFamily="18" charset="0"/>
                                  <a:ea typeface="+mn-ea"/>
                                  <a:cs typeface="+mn-cs"/>
                                </a:rPr>
                                <m:t>the</m:t>
                              </m:r>
                              <m:r>
                                <a:rPr lang="en-US" sz="1800" kern="1200">
                                  <a:solidFill>
                                    <a:schemeClr val="tx1"/>
                                  </a:solidFill>
                                  <a:effectLst/>
                                  <a:latin typeface="Cambria Math" panose="02040503050406030204" pitchFamily="18" charset="0"/>
                                  <a:ea typeface="+mn-ea"/>
                                  <a:cs typeface="+mn-cs"/>
                                </a:rPr>
                                <m:t> </m:t>
                              </m:r>
                              <m:r>
                                <m:rPr>
                                  <m:sty m:val="p"/>
                                </m:rPr>
                                <a:rPr lang="en-US" sz="1800" kern="1200">
                                  <a:solidFill>
                                    <a:schemeClr val="tx1"/>
                                  </a:solidFill>
                                  <a:effectLst/>
                                  <a:latin typeface="Cambria Math" panose="02040503050406030204" pitchFamily="18" charset="0"/>
                                  <a:ea typeface="+mn-ea"/>
                                  <a:cs typeface="+mn-cs"/>
                                </a:rPr>
                                <m:t>standard</m:t>
                              </m:r>
                              <m:r>
                                <a:rPr lang="en-US" sz="1800" kern="1200">
                                  <a:solidFill>
                                    <a:schemeClr val="tx1"/>
                                  </a:solidFill>
                                  <a:effectLst/>
                                  <a:latin typeface="Cambria Math" panose="02040503050406030204" pitchFamily="18" charset="0"/>
                                  <a:ea typeface="+mn-ea"/>
                                  <a:cs typeface="+mn-cs"/>
                                </a:rPr>
                                <m:t> </m:t>
                              </m:r>
                              <m:r>
                                <m:rPr>
                                  <m:sty m:val="p"/>
                                </m:rPr>
                                <a:rPr lang="en-US" sz="1800" kern="1200">
                                  <a:solidFill>
                                    <a:schemeClr val="tx1"/>
                                  </a:solidFill>
                                  <a:effectLst/>
                                  <a:latin typeface="Cambria Math" panose="02040503050406030204" pitchFamily="18" charset="0"/>
                                  <a:ea typeface="+mn-ea"/>
                                  <a:cs typeface="+mn-cs"/>
                                </a:rPr>
                                <m:t>line</m:t>
                              </m:r>
                              <m:r>
                                <a:rPr lang="en-US" sz="1800" kern="1200">
                                  <a:solidFill>
                                    <a:schemeClr val="tx1"/>
                                  </a:solidFill>
                                  <a:effectLst/>
                                  <a:latin typeface="Cambria Math" panose="02040503050406030204" pitchFamily="18" charset="0"/>
                                  <a:ea typeface="+mn-ea"/>
                                  <a:cs typeface="+mn-cs"/>
                                </a:rPr>
                                <m:t>):  </m:t>
                              </m:r>
                            </m:oMath>
                          </a14:m>
                          <a:endParaRPr lang="en-US" sz="1800" kern="1200" dirty="0">
                            <a:solidFill>
                              <a:schemeClr val="tx1"/>
                            </a:solidFill>
                            <a:effectLst/>
                            <a:latin typeface="Times New Roman" panose="02020603050405020304" pitchFamily="18" charset="0"/>
                            <a:ea typeface="+mn-ea"/>
                            <a:cs typeface="Times New Roman" panose="02020603050405020304" pitchFamily="18" charset="0"/>
                          </a:endParaRPr>
                        </a:p>
                        <a:p>
                          <a:pPr>
                            <a:lnSpc>
                              <a:spcPct val="150000"/>
                            </a:lnSpc>
                          </a:pPr>
                          <a:r>
                            <a:rPr lang="en-US" sz="1800" kern="1200" dirty="0">
                              <a:solidFill>
                                <a:schemeClr val="tx1"/>
                              </a:solidFill>
                              <a:effectLst/>
                              <a:latin typeface="Times New Roman" panose="02020603050405020304" pitchFamily="18" charset="0"/>
                              <a:ea typeface="+mn-ea"/>
                              <a:cs typeface="Times New Roman" panose="02020603050405020304" pitchFamily="18" charset="0"/>
                            </a:rPr>
                            <a:t>SHORT at standard line and LONG at close price</a:t>
                          </a:r>
                        </a:p>
                        <a:p>
                          <a:pPr>
                            <a:lnSpc>
                              <a:spcPct val="150000"/>
                            </a:lnSpc>
                          </a:pPr>
                          <a:r>
                            <a:rPr lang="en-US" sz="1800" kern="1200" dirty="0">
                              <a:solidFill>
                                <a:schemeClr val="tx1"/>
                              </a:solidFill>
                              <a:effectLst/>
                              <a:latin typeface="Times New Roman" panose="02020603050405020304" pitchFamily="18" charset="0"/>
                              <a:ea typeface="+mn-ea"/>
                              <a:cs typeface="Times New Roman" panose="02020603050405020304" pitchFamily="18" charset="0"/>
                            </a:rPr>
                            <a:t>(3) If </a:t>
                          </a:r>
                          <a14:m>
                            <m:oMath xmlns:m="http://schemas.openxmlformats.org/officeDocument/2006/math">
                              <m:sSub>
                                <m:sSubPr>
                                  <m:ctrlPr>
                                    <a:rPr lang="en-US" sz="1800" i="1" kern="1200">
                                      <a:solidFill>
                                        <a:schemeClr val="tx1"/>
                                      </a:solidFill>
                                      <a:effectLst/>
                                      <a:latin typeface="Cambria Math" panose="02040503050406030204" pitchFamily="18" charset="0"/>
                                      <a:ea typeface="+mn-ea"/>
                                      <a:cs typeface="+mn-cs"/>
                                    </a:rPr>
                                  </m:ctrlPr>
                                </m:sSubPr>
                                <m:e>
                                  <m:r>
                                    <a:rPr lang="en-US" sz="1800" i="1" kern="1200">
                                      <a:solidFill>
                                        <a:schemeClr val="tx1"/>
                                      </a:solidFill>
                                      <a:effectLst/>
                                      <a:latin typeface="Cambria Math" panose="02040503050406030204" pitchFamily="18" charset="0"/>
                                      <a:ea typeface="+mn-ea"/>
                                      <a:cs typeface="+mn-cs"/>
                                    </a:rPr>
                                    <m:t>𝑀𝑉</m:t>
                                  </m:r>
                                </m:e>
                                <m:sub>
                                  <m:r>
                                    <a:rPr lang="en-US" sz="1800" i="1" kern="1200">
                                      <a:solidFill>
                                        <a:schemeClr val="tx1"/>
                                      </a:solidFill>
                                      <a:effectLst/>
                                      <a:latin typeface="Cambria Math" panose="02040503050406030204" pitchFamily="18" charset="0"/>
                                      <a:ea typeface="+mn-ea"/>
                                      <a:cs typeface="+mn-cs"/>
                                    </a:rPr>
                                    <m:t>(</m:t>
                                  </m:r>
                                  <m:r>
                                    <a:rPr lang="en-US" sz="1800" i="1" kern="1200">
                                      <a:solidFill>
                                        <a:schemeClr val="tx1"/>
                                      </a:solidFill>
                                      <a:effectLst/>
                                      <a:latin typeface="Cambria Math" panose="02040503050406030204" pitchFamily="18" charset="0"/>
                                      <a:ea typeface="+mn-ea"/>
                                      <a:cs typeface="+mn-cs"/>
                                    </a:rPr>
                                    <m:t>𝑛</m:t>
                                  </m:r>
                                  <m:r>
                                    <a:rPr lang="en-US" sz="1800" i="1" kern="1200">
                                      <a:solidFill>
                                        <a:schemeClr val="tx1"/>
                                      </a:solidFill>
                                      <a:effectLst/>
                                      <a:latin typeface="Cambria Math" panose="02040503050406030204" pitchFamily="18" charset="0"/>
                                      <a:ea typeface="+mn-ea"/>
                                      <a:cs typeface="+mn-cs"/>
                                    </a:rPr>
                                    <m:t>)</m:t>
                                  </m:r>
                                </m:sub>
                              </m:sSub>
                              <m:d>
                                <m:dPr>
                                  <m:ctrlPr>
                                    <a:rPr lang="en-US" sz="1800" i="1" kern="1200">
                                      <a:solidFill>
                                        <a:schemeClr val="tx1"/>
                                      </a:solidFill>
                                      <a:effectLst/>
                                      <a:latin typeface="Cambria Math" panose="02040503050406030204" pitchFamily="18" charset="0"/>
                                      <a:ea typeface="+mn-ea"/>
                                      <a:cs typeface="+mn-cs"/>
                                    </a:rPr>
                                  </m:ctrlPr>
                                </m:dPr>
                                <m:e>
                                  <m:sSubSup>
                                    <m:sSubSupPr>
                                      <m:ctrlPr>
                                        <a:rPr lang="en-US" sz="1800" i="1" kern="1200">
                                          <a:solidFill>
                                            <a:schemeClr val="tx1"/>
                                          </a:solidFill>
                                          <a:effectLst/>
                                          <a:latin typeface="Cambria Math" panose="02040503050406030204" pitchFamily="18" charset="0"/>
                                          <a:ea typeface="+mn-ea"/>
                                          <a:cs typeface="+mn-cs"/>
                                        </a:rPr>
                                      </m:ctrlPr>
                                    </m:sSubSupPr>
                                    <m:e>
                                      <m:r>
                                        <a:rPr lang="en-US" sz="1800" i="1" kern="1200">
                                          <a:solidFill>
                                            <a:schemeClr val="tx1"/>
                                          </a:solidFill>
                                          <a:effectLst/>
                                          <a:latin typeface="Cambria Math" panose="02040503050406030204" pitchFamily="18" charset="0"/>
                                          <a:ea typeface="+mn-ea"/>
                                          <a:cs typeface="+mn-cs"/>
                                        </a:rPr>
                                        <m:t>𝑃</m:t>
                                      </m:r>
                                    </m:e>
                                    <m:sub>
                                      <m:r>
                                        <a:rPr lang="en-US" sz="1800" i="1" kern="1200">
                                          <a:solidFill>
                                            <a:schemeClr val="tx1"/>
                                          </a:solidFill>
                                          <a:effectLst/>
                                          <a:latin typeface="Cambria Math" panose="02040503050406030204" pitchFamily="18" charset="0"/>
                                          <a:ea typeface="+mn-ea"/>
                                          <a:cs typeface="+mn-cs"/>
                                        </a:rPr>
                                        <m:t>𝑡</m:t>
                                      </m:r>
                                    </m:sub>
                                    <m:sup>
                                      <m:r>
                                        <a:rPr lang="en-US" sz="1800" i="1" kern="1200">
                                          <a:solidFill>
                                            <a:schemeClr val="tx1"/>
                                          </a:solidFill>
                                          <a:effectLst/>
                                          <a:latin typeface="Cambria Math" panose="02040503050406030204" pitchFamily="18" charset="0"/>
                                          <a:ea typeface="+mn-ea"/>
                                          <a:cs typeface="+mn-cs"/>
                                        </a:rPr>
                                        <m:t>∗</m:t>
                                      </m:r>
                                    </m:sup>
                                  </m:sSubSup>
                                  <m:r>
                                    <a:rPr lang="en-US" sz="1800" i="1" kern="1200">
                                      <a:solidFill>
                                        <a:schemeClr val="tx1"/>
                                      </a:solidFill>
                                      <a:effectLst/>
                                      <a:latin typeface="Cambria Math" panose="02040503050406030204" pitchFamily="18" charset="0"/>
                                      <a:ea typeface="+mn-ea"/>
                                      <a:cs typeface="+mn-cs"/>
                                    </a:rPr>
                                    <m:t>−</m:t>
                                  </m:r>
                                  <m:sSubSup>
                                    <m:sSubSupPr>
                                      <m:ctrlPr>
                                        <a:rPr lang="en-US" sz="1800" i="1" kern="1200">
                                          <a:solidFill>
                                            <a:schemeClr val="tx1"/>
                                          </a:solidFill>
                                          <a:effectLst/>
                                          <a:latin typeface="Cambria Math" panose="02040503050406030204" pitchFamily="18" charset="0"/>
                                          <a:ea typeface="+mn-ea"/>
                                          <a:cs typeface="+mn-cs"/>
                                        </a:rPr>
                                      </m:ctrlPr>
                                    </m:sSubSupPr>
                                    <m:e>
                                      <m:r>
                                        <a:rPr lang="en-US" sz="1800" i="1" kern="1200">
                                          <a:solidFill>
                                            <a:schemeClr val="tx1"/>
                                          </a:solidFill>
                                          <a:effectLst/>
                                          <a:latin typeface="Cambria Math" panose="02040503050406030204" pitchFamily="18" charset="0"/>
                                          <a:ea typeface="+mn-ea"/>
                                          <a:cs typeface="+mn-cs"/>
                                        </a:rPr>
                                        <m:t>𝑃</m:t>
                                      </m:r>
                                    </m:e>
                                    <m:sub>
                                      <m:r>
                                        <a:rPr lang="en-US" sz="1800" i="1" kern="1200">
                                          <a:solidFill>
                                            <a:schemeClr val="tx1"/>
                                          </a:solidFill>
                                          <a:effectLst/>
                                          <a:latin typeface="Cambria Math" panose="02040503050406030204" pitchFamily="18" charset="0"/>
                                          <a:ea typeface="+mn-ea"/>
                                          <a:cs typeface="+mn-cs"/>
                                        </a:rPr>
                                        <m:t>𝑡</m:t>
                                      </m:r>
                                      <m:r>
                                        <a:rPr lang="en-US" sz="1800" i="1" kern="1200">
                                          <a:solidFill>
                                            <a:schemeClr val="tx1"/>
                                          </a:solidFill>
                                          <a:effectLst/>
                                          <a:latin typeface="Cambria Math" panose="02040503050406030204" pitchFamily="18" charset="0"/>
                                          <a:ea typeface="+mn-ea"/>
                                          <a:cs typeface="+mn-cs"/>
                                        </a:rPr>
                                        <m:t>−1</m:t>
                                      </m:r>
                                    </m:sub>
                                    <m:sup>
                                      <m:r>
                                        <a:rPr lang="en-US" sz="1800" i="1" kern="1200">
                                          <a:solidFill>
                                            <a:schemeClr val="tx1"/>
                                          </a:solidFill>
                                          <a:effectLst/>
                                          <a:latin typeface="Cambria Math" panose="02040503050406030204" pitchFamily="18" charset="0"/>
                                          <a:ea typeface="+mn-ea"/>
                                          <a:cs typeface="+mn-cs"/>
                                        </a:rPr>
                                        <m:t>∗</m:t>
                                      </m:r>
                                    </m:sup>
                                  </m:sSubSup>
                                </m:e>
                              </m:d>
                              <m:r>
                                <a:rPr lang="en-US" sz="1800" i="1" kern="1200">
                                  <a:solidFill>
                                    <a:schemeClr val="tx1"/>
                                  </a:solidFill>
                                  <a:effectLst/>
                                  <a:latin typeface="Cambria Math" panose="02040503050406030204" pitchFamily="18" charset="0"/>
                                  <a:ea typeface="+mn-ea"/>
                                  <a:cs typeface="+mn-cs"/>
                                </a:rPr>
                                <m:t>−</m:t>
                              </m:r>
                              <m:sSub>
                                <m:sSubPr>
                                  <m:ctrlPr>
                                    <a:rPr lang="en-US" sz="1800" i="1" kern="1200">
                                      <a:solidFill>
                                        <a:schemeClr val="tx1"/>
                                      </a:solidFill>
                                      <a:effectLst/>
                                      <a:latin typeface="Cambria Math" panose="02040503050406030204" pitchFamily="18" charset="0"/>
                                      <a:ea typeface="+mn-ea"/>
                                      <a:cs typeface="+mn-cs"/>
                                    </a:rPr>
                                  </m:ctrlPr>
                                </m:sSubPr>
                                <m:e>
                                  <m:r>
                                    <a:rPr lang="en-US" sz="1800" i="1" kern="1200">
                                      <a:solidFill>
                                        <a:schemeClr val="tx1"/>
                                      </a:solidFill>
                                      <a:effectLst/>
                                      <a:latin typeface="Cambria Math" panose="02040503050406030204" pitchFamily="18" charset="0"/>
                                      <a:ea typeface="+mn-ea"/>
                                      <a:cs typeface="+mn-cs"/>
                                    </a:rPr>
                                    <m:t>𝑀𝑉</m:t>
                                  </m:r>
                                </m:e>
                                <m:sub>
                                  <m:d>
                                    <m:dPr>
                                      <m:ctrlPr>
                                        <a:rPr lang="en-US" sz="1800" i="1" kern="1200">
                                          <a:solidFill>
                                            <a:schemeClr val="tx1"/>
                                          </a:solidFill>
                                          <a:effectLst/>
                                          <a:latin typeface="Cambria Math" panose="02040503050406030204" pitchFamily="18" charset="0"/>
                                          <a:ea typeface="+mn-ea"/>
                                          <a:cs typeface="+mn-cs"/>
                                        </a:rPr>
                                      </m:ctrlPr>
                                    </m:dPr>
                                    <m:e>
                                      <m:r>
                                        <a:rPr lang="en-US" sz="1800" i="1" kern="1200">
                                          <a:solidFill>
                                            <a:schemeClr val="tx1"/>
                                          </a:solidFill>
                                          <a:effectLst/>
                                          <a:latin typeface="Cambria Math" panose="02040503050406030204" pitchFamily="18" charset="0"/>
                                          <a:ea typeface="+mn-ea"/>
                                          <a:cs typeface="+mn-cs"/>
                                        </a:rPr>
                                        <m:t>𝑛</m:t>
                                      </m:r>
                                    </m:e>
                                  </m:d>
                                </m:sub>
                              </m:sSub>
                              <m:d>
                                <m:dPr>
                                  <m:ctrlPr>
                                    <a:rPr lang="en-US" sz="1800" i="1" kern="1200">
                                      <a:solidFill>
                                        <a:schemeClr val="tx1"/>
                                      </a:solidFill>
                                      <a:effectLst/>
                                      <a:latin typeface="Cambria Math" panose="02040503050406030204" pitchFamily="18" charset="0"/>
                                      <a:ea typeface="+mn-ea"/>
                                      <a:cs typeface="+mn-cs"/>
                                    </a:rPr>
                                  </m:ctrlPr>
                                </m:dPr>
                                <m:e>
                                  <m:sSub>
                                    <m:sSubPr>
                                      <m:ctrlPr>
                                        <a:rPr lang="en-US" sz="1800" i="1" kern="1200">
                                          <a:solidFill>
                                            <a:schemeClr val="tx1"/>
                                          </a:solidFill>
                                          <a:effectLst/>
                                          <a:latin typeface="Cambria Math" panose="02040503050406030204" pitchFamily="18" charset="0"/>
                                          <a:ea typeface="+mn-ea"/>
                                          <a:cs typeface="+mn-cs"/>
                                        </a:rPr>
                                      </m:ctrlPr>
                                    </m:sSubPr>
                                    <m:e>
                                      <m:r>
                                        <a:rPr lang="en-US" sz="1800" i="1" kern="1200">
                                          <a:solidFill>
                                            <a:schemeClr val="tx1"/>
                                          </a:solidFill>
                                          <a:effectLst/>
                                          <a:latin typeface="Cambria Math" panose="02040503050406030204" pitchFamily="18" charset="0"/>
                                          <a:ea typeface="+mn-ea"/>
                                          <a:cs typeface="+mn-cs"/>
                                        </a:rPr>
                                        <m:t>𝑃</m:t>
                                      </m:r>
                                    </m:e>
                                    <m:sub>
                                      <m:r>
                                        <a:rPr lang="en-US" sz="1800" i="1" kern="1200">
                                          <a:solidFill>
                                            <a:schemeClr val="tx1"/>
                                          </a:solidFill>
                                          <a:effectLst/>
                                          <a:latin typeface="Cambria Math" panose="02040503050406030204" pitchFamily="18" charset="0"/>
                                          <a:ea typeface="+mn-ea"/>
                                          <a:cs typeface="+mn-cs"/>
                                        </a:rPr>
                                        <m:t>𝑡</m:t>
                                      </m:r>
                                      <m:r>
                                        <a:rPr lang="en-US" sz="1800" i="1" kern="1200">
                                          <a:solidFill>
                                            <a:schemeClr val="tx1"/>
                                          </a:solidFill>
                                          <a:effectLst/>
                                          <a:latin typeface="Cambria Math" panose="02040503050406030204" pitchFamily="18" charset="0"/>
                                          <a:ea typeface="+mn-ea"/>
                                          <a:cs typeface="+mn-cs"/>
                                        </a:rPr>
                                        <m:t>−1</m:t>
                                      </m:r>
                                    </m:sub>
                                  </m:sSub>
                                  <m:r>
                                    <a:rPr lang="en-US" sz="1800" i="1" kern="1200">
                                      <a:solidFill>
                                        <a:schemeClr val="tx1"/>
                                      </a:solidFill>
                                      <a:effectLst/>
                                      <a:latin typeface="Cambria Math" panose="02040503050406030204" pitchFamily="18" charset="0"/>
                                      <a:ea typeface="+mn-ea"/>
                                      <a:cs typeface="+mn-cs"/>
                                    </a:rPr>
                                    <m:t>−</m:t>
                                  </m:r>
                                  <m:sSub>
                                    <m:sSubPr>
                                      <m:ctrlPr>
                                        <a:rPr lang="en-US" sz="1800" i="1" kern="1200">
                                          <a:solidFill>
                                            <a:schemeClr val="tx1"/>
                                          </a:solidFill>
                                          <a:effectLst/>
                                          <a:latin typeface="Cambria Math" panose="02040503050406030204" pitchFamily="18" charset="0"/>
                                          <a:ea typeface="+mn-ea"/>
                                          <a:cs typeface="+mn-cs"/>
                                        </a:rPr>
                                      </m:ctrlPr>
                                    </m:sSubPr>
                                    <m:e>
                                      <m:r>
                                        <a:rPr lang="en-US" sz="1800" i="1" kern="1200">
                                          <a:solidFill>
                                            <a:schemeClr val="tx1"/>
                                          </a:solidFill>
                                          <a:effectLst/>
                                          <a:latin typeface="Cambria Math" panose="02040503050406030204" pitchFamily="18" charset="0"/>
                                          <a:ea typeface="+mn-ea"/>
                                          <a:cs typeface="+mn-cs"/>
                                        </a:rPr>
                                        <m:t>𝑃</m:t>
                                      </m:r>
                                    </m:e>
                                    <m:sub>
                                      <m:r>
                                        <a:rPr lang="en-US" sz="1800" i="1" kern="1200">
                                          <a:solidFill>
                                            <a:schemeClr val="tx1"/>
                                          </a:solidFill>
                                          <a:effectLst/>
                                          <a:latin typeface="Cambria Math" panose="02040503050406030204" pitchFamily="18" charset="0"/>
                                          <a:ea typeface="+mn-ea"/>
                                          <a:cs typeface="+mn-cs"/>
                                        </a:rPr>
                                        <m:t>𝑡</m:t>
                                      </m:r>
                                      <m:r>
                                        <a:rPr lang="en-US" sz="1800" i="1" kern="1200">
                                          <a:solidFill>
                                            <a:schemeClr val="tx1"/>
                                          </a:solidFill>
                                          <a:effectLst/>
                                          <a:latin typeface="Cambria Math" panose="02040503050406030204" pitchFamily="18" charset="0"/>
                                          <a:ea typeface="+mn-ea"/>
                                          <a:cs typeface="+mn-cs"/>
                                        </a:rPr>
                                        <m:t>−2</m:t>
                                      </m:r>
                                    </m:sub>
                                  </m:sSub>
                                </m:e>
                              </m:d>
                              <m:r>
                                <a:rPr lang="en-US" sz="1800" i="1" kern="1200">
                                  <a:solidFill>
                                    <a:schemeClr val="tx1"/>
                                  </a:solidFill>
                                  <a:effectLst/>
                                  <a:latin typeface="Cambria Math" panose="02040503050406030204" pitchFamily="18" charset="0"/>
                                  <a:ea typeface="+mn-ea"/>
                                  <a:cs typeface="+mn-cs"/>
                                </a:rPr>
                                <m:t>&lt;0  </m:t>
                              </m:r>
                              <m:r>
                                <m:rPr>
                                  <m:sty m:val="p"/>
                                </m:rPr>
                                <a:rPr lang="en-US" sz="1800" kern="1200">
                                  <a:solidFill>
                                    <a:schemeClr val="tx1"/>
                                  </a:solidFill>
                                  <a:effectLst/>
                                  <a:latin typeface="Cambria Math" panose="02040503050406030204" pitchFamily="18" charset="0"/>
                                  <a:ea typeface="+mn-ea"/>
                                  <a:cs typeface="+mn-cs"/>
                                </a:rPr>
                                <m:t>and</m:t>
                              </m:r>
                              <m:r>
                                <a:rPr lang="en-US" sz="1800" kern="1200">
                                  <a:solidFill>
                                    <a:schemeClr val="tx1"/>
                                  </a:solidFill>
                                  <a:effectLst/>
                                  <a:latin typeface="Cambria Math" panose="02040503050406030204" pitchFamily="18" charset="0"/>
                                  <a:ea typeface="+mn-ea"/>
                                  <a:cs typeface="+mn-cs"/>
                                </a:rPr>
                                <m:t> </m:t>
                              </m:r>
                              <m:r>
                                <m:rPr>
                                  <m:sty m:val="p"/>
                                </m:rPr>
                                <a:rPr lang="en-US" sz="1800" kern="1200">
                                  <a:solidFill>
                                    <a:schemeClr val="tx1"/>
                                  </a:solidFill>
                                  <a:effectLst/>
                                  <a:latin typeface="Cambria Math" panose="02040503050406030204" pitchFamily="18" charset="0"/>
                                  <a:ea typeface="+mn-ea"/>
                                  <a:cs typeface="+mn-cs"/>
                                </a:rPr>
                                <m:t>line</m:t>
                              </m:r>
                              <m:r>
                                <a:rPr lang="en-US" sz="1800" i="1" kern="1200">
                                  <a:solidFill>
                                    <a:schemeClr val="tx1"/>
                                  </a:solidFill>
                                  <a:effectLst/>
                                  <a:latin typeface="Cambria Math" panose="02040503050406030204" pitchFamily="18" charset="0"/>
                                  <a:ea typeface="+mn-ea"/>
                                  <a:cs typeface="+mn-cs"/>
                                </a:rPr>
                                <m:t>−</m:t>
                              </m:r>
                              <m:r>
                                <m:rPr>
                                  <m:sty m:val="p"/>
                                </m:rPr>
                                <a:rPr lang="en-US" sz="1800" kern="1200">
                                  <a:solidFill>
                                    <a:schemeClr val="tx1"/>
                                  </a:solidFill>
                                  <a:effectLst/>
                                  <a:latin typeface="Cambria Math" panose="02040503050406030204" pitchFamily="18" charset="0"/>
                                  <a:ea typeface="+mn-ea"/>
                                  <a:cs typeface="+mn-cs"/>
                                </a:rPr>
                                <m:t>open</m:t>
                              </m:r>
                              <m:r>
                                <a:rPr lang="en-US" sz="1800" kern="1200">
                                  <a:solidFill>
                                    <a:schemeClr val="tx1"/>
                                  </a:solidFill>
                                  <a:effectLst/>
                                  <a:latin typeface="Cambria Math" panose="02040503050406030204" pitchFamily="18" charset="0"/>
                                  <a:ea typeface="+mn-ea"/>
                                  <a:cs typeface="+mn-cs"/>
                                </a:rPr>
                                <m:t>&gt;0: </m:t>
                              </m:r>
                            </m:oMath>
                          </a14:m>
                          <a:endParaRPr lang="en-US" sz="1800" kern="1200" dirty="0">
                            <a:solidFill>
                              <a:schemeClr val="tx1"/>
                            </a:solidFill>
                            <a:effectLst/>
                            <a:latin typeface="Times New Roman" panose="02020603050405020304" pitchFamily="18" charset="0"/>
                            <a:ea typeface="+mn-ea"/>
                            <a:cs typeface="Times New Roman" panose="02020603050405020304" pitchFamily="18" charset="0"/>
                          </a:endParaRPr>
                        </a:p>
                        <a:p>
                          <a:pPr>
                            <a:lnSpc>
                              <a:spcPct val="150000"/>
                            </a:lnSpc>
                          </a:pPr>
                          <a:r>
                            <a:rPr lang="en-US" sz="1800" kern="1200" dirty="0">
                              <a:solidFill>
                                <a:schemeClr val="tx1"/>
                              </a:solidFill>
                              <a:effectLst/>
                              <a:latin typeface="Times New Roman" panose="02020603050405020304" pitchFamily="18" charset="0"/>
                              <a:ea typeface="+mn-ea"/>
                              <a:cs typeface="Times New Roman" panose="02020603050405020304" pitchFamily="18" charset="0"/>
                            </a:rPr>
                            <a:t>SHORT at open price and LONG at close price</a:t>
                          </a:r>
                        </a:p>
                        <a:p>
                          <a:pPr>
                            <a:lnSpc>
                              <a:spcPct val="150000"/>
                            </a:lnSpc>
                          </a:pPr>
                          <a:r>
                            <a:rPr lang="en-US" sz="1800" kern="1200" dirty="0">
                              <a:solidFill>
                                <a:schemeClr val="tx1"/>
                              </a:solidFill>
                              <a:effectLst/>
                              <a:latin typeface="Times New Roman" panose="02020603050405020304" pitchFamily="18" charset="0"/>
                              <a:ea typeface="+mn-ea"/>
                              <a:cs typeface="Times New Roman" panose="02020603050405020304" pitchFamily="18" charset="0"/>
                            </a:rPr>
                            <a:t>(4) If </a:t>
                          </a:r>
                          <a14:m>
                            <m:oMath xmlns:m="http://schemas.openxmlformats.org/officeDocument/2006/math">
                              <m:sSub>
                                <m:sSubPr>
                                  <m:ctrlPr>
                                    <a:rPr lang="en-US" sz="1800" i="1" kern="1200">
                                      <a:solidFill>
                                        <a:schemeClr val="tx1"/>
                                      </a:solidFill>
                                      <a:effectLst/>
                                      <a:latin typeface="Cambria Math" panose="02040503050406030204" pitchFamily="18" charset="0"/>
                                      <a:ea typeface="+mn-ea"/>
                                      <a:cs typeface="+mn-cs"/>
                                    </a:rPr>
                                  </m:ctrlPr>
                                </m:sSubPr>
                                <m:e>
                                  <m:r>
                                    <a:rPr lang="en-US" sz="1800" i="1" kern="1200">
                                      <a:solidFill>
                                        <a:schemeClr val="tx1"/>
                                      </a:solidFill>
                                      <a:effectLst/>
                                      <a:latin typeface="Cambria Math" panose="02040503050406030204" pitchFamily="18" charset="0"/>
                                      <a:ea typeface="+mn-ea"/>
                                      <a:cs typeface="+mn-cs"/>
                                    </a:rPr>
                                    <m:t>𝑀𝑉</m:t>
                                  </m:r>
                                </m:e>
                                <m:sub>
                                  <m:r>
                                    <a:rPr lang="en-US" sz="1800" i="1" kern="1200">
                                      <a:solidFill>
                                        <a:schemeClr val="tx1"/>
                                      </a:solidFill>
                                      <a:effectLst/>
                                      <a:latin typeface="Cambria Math" panose="02040503050406030204" pitchFamily="18" charset="0"/>
                                      <a:ea typeface="+mn-ea"/>
                                      <a:cs typeface="+mn-cs"/>
                                    </a:rPr>
                                    <m:t>(</m:t>
                                  </m:r>
                                  <m:r>
                                    <a:rPr lang="en-US" sz="1800" i="1" kern="1200">
                                      <a:solidFill>
                                        <a:schemeClr val="tx1"/>
                                      </a:solidFill>
                                      <a:effectLst/>
                                      <a:latin typeface="Cambria Math" panose="02040503050406030204" pitchFamily="18" charset="0"/>
                                      <a:ea typeface="+mn-ea"/>
                                      <a:cs typeface="+mn-cs"/>
                                    </a:rPr>
                                    <m:t>𝑛</m:t>
                                  </m:r>
                                  <m:r>
                                    <a:rPr lang="en-US" sz="1800" i="1" kern="1200">
                                      <a:solidFill>
                                        <a:schemeClr val="tx1"/>
                                      </a:solidFill>
                                      <a:effectLst/>
                                      <a:latin typeface="Cambria Math" panose="02040503050406030204" pitchFamily="18" charset="0"/>
                                      <a:ea typeface="+mn-ea"/>
                                      <a:cs typeface="+mn-cs"/>
                                    </a:rPr>
                                    <m:t>)</m:t>
                                  </m:r>
                                </m:sub>
                              </m:sSub>
                              <m:d>
                                <m:dPr>
                                  <m:ctrlPr>
                                    <a:rPr lang="en-US" sz="1800" i="1" kern="1200">
                                      <a:solidFill>
                                        <a:schemeClr val="tx1"/>
                                      </a:solidFill>
                                      <a:effectLst/>
                                      <a:latin typeface="Cambria Math" panose="02040503050406030204" pitchFamily="18" charset="0"/>
                                      <a:ea typeface="+mn-ea"/>
                                      <a:cs typeface="+mn-cs"/>
                                    </a:rPr>
                                  </m:ctrlPr>
                                </m:dPr>
                                <m:e>
                                  <m:sSubSup>
                                    <m:sSubSupPr>
                                      <m:ctrlPr>
                                        <a:rPr lang="en-US" sz="1800" i="1" kern="1200">
                                          <a:solidFill>
                                            <a:schemeClr val="tx1"/>
                                          </a:solidFill>
                                          <a:effectLst/>
                                          <a:latin typeface="Cambria Math" panose="02040503050406030204" pitchFamily="18" charset="0"/>
                                          <a:ea typeface="+mn-ea"/>
                                          <a:cs typeface="+mn-cs"/>
                                        </a:rPr>
                                      </m:ctrlPr>
                                    </m:sSubSupPr>
                                    <m:e>
                                      <m:r>
                                        <a:rPr lang="en-US" sz="1800" i="1" kern="1200">
                                          <a:solidFill>
                                            <a:schemeClr val="tx1"/>
                                          </a:solidFill>
                                          <a:effectLst/>
                                          <a:latin typeface="Cambria Math" panose="02040503050406030204" pitchFamily="18" charset="0"/>
                                          <a:ea typeface="+mn-ea"/>
                                          <a:cs typeface="+mn-cs"/>
                                        </a:rPr>
                                        <m:t>𝑃</m:t>
                                      </m:r>
                                    </m:e>
                                    <m:sub>
                                      <m:r>
                                        <a:rPr lang="en-US" sz="1800" i="1" kern="1200">
                                          <a:solidFill>
                                            <a:schemeClr val="tx1"/>
                                          </a:solidFill>
                                          <a:effectLst/>
                                          <a:latin typeface="Cambria Math" panose="02040503050406030204" pitchFamily="18" charset="0"/>
                                          <a:ea typeface="+mn-ea"/>
                                          <a:cs typeface="+mn-cs"/>
                                        </a:rPr>
                                        <m:t>𝑡</m:t>
                                      </m:r>
                                    </m:sub>
                                    <m:sup>
                                      <m:r>
                                        <a:rPr lang="en-US" sz="1800" i="1" kern="1200">
                                          <a:solidFill>
                                            <a:schemeClr val="tx1"/>
                                          </a:solidFill>
                                          <a:effectLst/>
                                          <a:latin typeface="Cambria Math" panose="02040503050406030204" pitchFamily="18" charset="0"/>
                                          <a:ea typeface="+mn-ea"/>
                                          <a:cs typeface="+mn-cs"/>
                                        </a:rPr>
                                        <m:t>∗</m:t>
                                      </m:r>
                                    </m:sup>
                                  </m:sSubSup>
                                  <m:r>
                                    <a:rPr lang="en-US" sz="1800" i="1" kern="1200">
                                      <a:solidFill>
                                        <a:schemeClr val="tx1"/>
                                      </a:solidFill>
                                      <a:effectLst/>
                                      <a:latin typeface="Cambria Math" panose="02040503050406030204" pitchFamily="18" charset="0"/>
                                      <a:ea typeface="+mn-ea"/>
                                      <a:cs typeface="+mn-cs"/>
                                    </a:rPr>
                                    <m:t>−</m:t>
                                  </m:r>
                                  <m:sSubSup>
                                    <m:sSubSupPr>
                                      <m:ctrlPr>
                                        <a:rPr lang="en-US" sz="1800" i="1" kern="1200">
                                          <a:solidFill>
                                            <a:schemeClr val="tx1"/>
                                          </a:solidFill>
                                          <a:effectLst/>
                                          <a:latin typeface="Cambria Math" panose="02040503050406030204" pitchFamily="18" charset="0"/>
                                          <a:ea typeface="+mn-ea"/>
                                          <a:cs typeface="+mn-cs"/>
                                        </a:rPr>
                                      </m:ctrlPr>
                                    </m:sSubSupPr>
                                    <m:e>
                                      <m:r>
                                        <a:rPr lang="en-US" sz="1800" i="1" kern="1200">
                                          <a:solidFill>
                                            <a:schemeClr val="tx1"/>
                                          </a:solidFill>
                                          <a:effectLst/>
                                          <a:latin typeface="Cambria Math" panose="02040503050406030204" pitchFamily="18" charset="0"/>
                                          <a:ea typeface="+mn-ea"/>
                                          <a:cs typeface="+mn-cs"/>
                                        </a:rPr>
                                        <m:t>𝑃</m:t>
                                      </m:r>
                                    </m:e>
                                    <m:sub>
                                      <m:r>
                                        <a:rPr lang="en-US" sz="1800" i="1" kern="1200">
                                          <a:solidFill>
                                            <a:schemeClr val="tx1"/>
                                          </a:solidFill>
                                          <a:effectLst/>
                                          <a:latin typeface="Cambria Math" panose="02040503050406030204" pitchFamily="18" charset="0"/>
                                          <a:ea typeface="+mn-ea"/>
                                          <a:cs typeface="+mn-cs"/>
                                        </a:rPr>
                                        <m:t>𝑡</m:t>
                                      </m:r>
                                      <m:r>
                                        <a:rPr lang="en-US" sz="1800" i="1" kern="1200">
                                          <a:solidFill>
                                            <a:schemeClr val="tx1"/>
                                          </a:solidFill>
                                          <a:effectLst/>
                                          <a:latin typeface="Cambria Math" panose="02040503050406030204" pitchFamily="18" charset="0"/>
                                          <a:ea typeface="+mn-ea"/>
                                          <a:cs typeface="+mn-cs"/>
                                        </a:rPr>
                                        <m:t>−1</m:t>
                                      </m:r>
                                    </m:sub>
                                    <m:sup>
                                      <m:r>
                                        <a:rPr lang="en-US" sz="1800" i="1" kern="1200">
                                          <a:solidFill>
                                            <a:schemeClr val="tx1"/>
                                          </a:solidFill>
                                          <a:effectLst/>
                                          <a:latin typeface="Cambria Math" panose="02040503050406030204" pitchFamily="18" charset="0"/>
                                          <a:ea typeface="+mn-ea"/>
                                          <a:cs typeface="+mn-cs"/>
                                        </a:rPr>
                                        <m:t>∗</m:t>
                                      </m:r>
                                    </m:sup>
                                  </m:sSubSup>
                                </m:e>
                              </m:d>
                              <m:r>
                                <a:rPr lang="en-US" sz="1800" i="1" kern="1200">
                                  <a:solidFill>
                                    <a:schemeClr val="tx1"/>
                                  </a:solidFill>
                                  <a:effectLst/>
                                  <a:latin typeface="Cambria Math" panose="02040503050406030204" pitchFamily="18" charset="0"/>
                                  <a:ea typeface="+mn-ea"/>
                                  <a:cs typeface="+mn-cs"/>
                                </a:rPr>
                                <m:t>−</m:t>
                              </m:r>
                              <m:sSub>
                                <m:sSubPr>
                                  <m:ctrlPr>
                                    <a:rPr lang="en-US" sz="1800" i="1" kern="1200">
                                      <a:solidFill>
                                        <a:schemeClr val="tx1"/>
                                      </a:solidFill>
                                      <a:effectLst/>
                                      <a:latin typeface="Cambria Math" panose="02040503050406030204" pitchFamily="18" charset="0"/>
                                      <a:ea typeface="+mn-ea"/>
                                      <a:cs typeface="+mn-cs"/>
                                    </a:rPr>
                                  </m:ctrlPr>
                                </m:sSubPr>
                                <m:e>
                                  <m:r>
                                    <a:rPr lang="en-US" sz="1800" i="1" kern="1200">
                                      <a:solidFill>
                                        <a:schemeClr val="tx1"/>
                                      </a:solidFill>
                                      <a:effectLst/>
                                      <a:latin typeface="Cambria Math" panose="02040503050406030204" pitchFamily="18" charset="0"/>
                                      <a:ea typeface="+mn-ea"/>
                                      <a:cs typeface="+mn-cs"/>
                                    </a:rPr>
                                    <m:t>𝑀𝑉</m:t>
                                  </m:r>
                                </m:e>
                                <m:sub>
                                  <m:d>
                                    <m:dPr>
                                      <m:ctrlPr>
                                        <a:rPr lang="en-US" sz="1800" i="1" kern="1200">
                                          <a:solidFill>
                                            <a:schemeClr val="tx1"/>
                                          </a:solidFill>
                                          <a:effectLst/>
                                          <a:latin typeface="Cambria Math" panose="02040503050406030204" pitchFamily="18" charset="0"/>
                                          <a:ea typeface="+mn-ea"/>
                                          <a:cs typeface="+mn-cs"/>
                                        </a:rPr>
                                      </m:ctrlPr>
                                    </m:dPr>
                                    <m:e>
                                      <m:r>
                                        <a:rPr lang="en-US" sz="1800" i="1" kern="1200">
                                          <a:solidFill>
                                            <a:schemeClr val="tx1"/>
                                          </a:solidFill>
                                          <a:effectLst/>
                                          <a:latin typeface="Cambria Math" panose="02040503050406030204" pitchFamily="18" charset="0"/>
                                          <a:ea typeface="+mn-ea"/>
                                          <a:cs typeface="+mn-cs"/>
                                        </a:rPr>
                                        <m:t>𝑛</m:t>
                                      </m:r>
                                    </m:e>
                                  </m:d>
                                </m:sub>
                              </m:sSub>
                              <m:d>
                                <m:dPr>
                                  <m:ctrlPr>
                                    <a:rPr lang="en-US" sz="1800" i="1" kern="1200">
                                      <a:solidFill>
                                        <a:schemeClr val="tx1"/>
                                      </a:solidFill>
                                      <a:effectLst/>
                                      <a:latin typeface="Cambria Math" panose="02040503050406030204" pitchFamily="18" charset="0"/>
                                      <a:ea typeface="+mn-ea"/>
                                      <a:cs typeface="+mn-cs"/>
                                    </a:rPr>
                                  </m:ctrlPr>
                                </m:dPr>
                                <m:e>
                                  <m:sSub>
                                    <m:sSubPr>
                                      <m:ctrlPr>
                                        <a:rPr lang="en-US" sz="1800" i="1" kern="1200">
                                          <a:solidFill>
                                            <a:schemeClr val="tx1"/>
                                          </a:solidFill>
                                          <a:effectLst/>
                                          <a:latin typeface="Cambria Math" panose="02040503050406030204" pitchFamily="18" charset="0"/>
                                          <a:ea typeface="+mn-ea"/>
                                          <a:cs typeface="+mn-cs"/>
                                        </a:rPr>
                                      </m:ctrlPr>
                                    </m:sSubPr>
                                    <m:e>
                                      <m:r>
                                        <a:rPr lang="en-US" sz="1800" i="1" kern="1200">
                                          <a:solidFill>
                                            <a:schemeClr val="tx1"/>
                                          </a:solidFill>
                                          <a:effectLst/>
                                          <a:latin typeface="Cambria Math" panose="02040503050406030204" pitchFamily="18" charset="0"/>
                                          <a:ea typeface="+mn-ea"/>
                                          <a:cs typeface="+mn-cs"/>
                                        </a:rPr>
                                        <m:t>𝑃</m:t>
                                      </m:r>
                                    </m:e>
                                    <m:sub>
                                      <m:r>
                                        <a:rPr lang="en-US" sz="1800" i="1" kern="1200">
                                          <a:solidFill>
                                            <a:schemeClr val="tx1"/>
                                          </a:solidFill>
                                          <a:effectLst/>
                                          <a:latin typeface="Cambria Math" panose="02040503050406030204" pitchFamily="18" charset="0"/>
                                          <a:ea typeface="+mn-ea"/>
                                          <a:cs typeface="+mn-cs"/>
                                        </a:rPr>
                                        <m:t>𝑡</m:t>
                                      </m:r>
                                      <m:r>
                                        <a:rPr lang="en-US" sz="1800" i="1" kern="1200">
                                          <a:solidFill>
                                            <a:schemeClr val="tx1"/>
                                          </a:solidFill>
                                          <a:effectLst/>
                                          <a:latin typeface="Cambria Math" panose="02040503050406030204" pitchFamily="18" charset="0"/>
                                          <a:ea typeface="+mn-ea"/>
                                          <a:cs typeface="+mn-cs"/>
                                        </a:rPr>
                                        <m:t>−1</m:t>
                                      </m:r>
                                    </m:sub>
                                  </m:sSub>
                                  <m:r>
                                    <a:rPr lang="en-US" sz="1800" i="1" kern="1200">
                                      <a:solidFill>
                                        <a:schemeClr val="tx1"/>
                                      </a:solidFill>
                                      <a:effectLst/>
                                      <a:latin typeface="Cambria Math" panose="02040503050406030204" pitchFamily="18" charset="0"/>
                                      <a:ea typeface="+mn-ea"/>
                                      <a:cs typeface="+mn-cs"/>
                                    </a:rPr>
                                    <m:t>−</m:t>
                                  </m:r>
                                  <m:sSub>
                                    <m:sSubPr>
                                      <m:ctrlPr>
                                        <a:rPr lang="en-US" sz="1800" i="1" kern="1200">
                                          <a:solidFill>
                                            <a:schemeClr val="tx1"/>
                                          </a:solidFill>
                                          <a:effectLst/>
                                          <a:latin typeface="Cambria Math" panose="02040503050406030204" pitchFamily="18" charset="0"/>
                                          <a:ea typeface="+mn-ea"/>
                                          <a:cs typeface="+mn-cs"/>
                                        </a:rPr>
                                      </m:ctrlPr>
                                    </m:sSubPr>
                                    <m:e>
                                      <m:r>
                                        <a:rPr lang="en-US" sz="1800" i="1" kern="1200">
                                          <a:solidFill>
                                            <a:schemeClr val="tx1"/>
                                          </a:solidFill>
                                          <a:effectLst/>
                                          <a:latin typeface="Cambria Math" panose="02040503050406030204" pitchFamily="18" charset="0"/>
                                          <a:ea typeface="+mn-ea"/>
                                          <a:cs typeface="+mn-cs"/>
                                        </a:rPr>
                                        <m:t>𝑃</m:t>
                                      </m:r>
                                    </m:e>
                                    <m:sub>
                                      <m:r>
                                        <a:rPr lang="en-US" sz="1800" i="1" kern="1200">
                                          <a:solidFill>
                                            <a:schemeClr val="tx1"/>
                                          </a:solidFill>
                                          <a:effectLst/>
                                          <a:latin typeface="Cambria Math" panose="02040503050406030204" pitchFamily="18" charset="0"/>
                                          <a:ea typeface="+mn-ea"/>
                                          <a:cs typeface="+mn-cs"/>
                                        </a:rPr>
                                        <m:t>𝑡</m:t>
                                      </m:r>
                                      <m:r>
                                        <a:rPr lang="en-US" sz="1800" i="1" kern="1200">
                                          <a:solidFill>
                                            <a:schemeClr val="tx1"/>
                                          </a:solidFill>
                                          <a:effectLst/>
                                          <a:latin typeface="Cambria Math" panose="02040503050406030204" pitchFamily="18" charset="0"/>
                                          <a:ea typeface="+mn-ea"/>
                                          <a:cs typeface="+mn-cs"/>
                                        </a:rPr>
                                        <m:t>−2</m:t>
                                      </m:r>
                                    </m:sub>
                                  </m:sSub>
                                </m:e>
                              </m:d>
                              <m:r>
                                <a:rPr lang="en-US" sz="1800" i="1" kern="1200">
                                  <a:solidFill>
                                    <a:schemeClr val="tx1"/>
                                  </a:solidFill>
                                  <a:effectLst/>
                                  <a:latin typeface="Cambria Math" panose="02040503050406030204" pitchFamily="18" charset="0"/>
                                  <a:ea typeface="+mn-ea"/>
                                  <a:cs typeface="+mn-cs"/>
                                </a:rPr>
                                <m:t>&lt;0 , </m:t>
                              </m:r>
                              <m:r>
                                <m:rPr>
                                  <m:sty m:val="p"/>
                                </m:rPr>
                                <a:rPr lang="en-US" sz="1800" kern="1200">
                                  <a:solidFill>
                                    <a:schemeClr val="tx1"/>
                                  </a:solidFill>
                                  <a:effectLst/>
                                  <a:latin typeface="Cambria Math" panose="02040503050406030204" pitchFamily="18" charset="0"/>
                                  <a:ea typeface="+mn-ea"/>
                                  <a:cs typeface="+mn-cs"/>
                                </a:rPr>
                                <m:t>line</m:t>
                              </m:r>
                              <m:r>
                                <a:rPr lang="en-US" sz="1800" i="1" kern="1200">
                                  <a:solidFill>
                                    <a:schemeClr val="tx1"/>
                                  </a:solidFill>
                                  <a:effectLst/>
                                  <a:latin typeface="Cambria Math" panose="02040503050406030204" pitchFamily="18" charset="0"/>
                                  <a:ea typeface="+mn-ea"/>
                                  <a:cs typeface="+mn-cs"/>
                                </a:rPr>
                                <m:t>−</m:t>
                              </m:r>
                              <m:r>
                                <m:rPr>
                                  <m:sty m:val="p"/>
                                </m:rPr>
                                <a:rPr lang="en-US" sz="1800" kern="1200">
                                  <a:solidFill>
                                    <a:schemeClr val="tx1"/>
                                  </a:solidFill>
                                  <a:effectLst/>
                                  <a:latin typeface="Cambria Math" panose="02040503050406030204" pitchFamily="18" charset="0"/>
                                  <a:ea typeface="+mn-ea"/>
                                  <a:cs typeface="+mn-cs"/>
                                </a:rPr>
                                <m:t>open</m:t>
                              </m:r>
                              <m:r>
                                <a:rPr lang="en-US" sz="1800" kern="1200">
                                  <a:solidFill>
                                    <a:schemeClr val="tx1"/>
                                  </a:solidFill>
                                  <a:effectLst/>
                                  <a:latin typeface="Cambria Math" panose="02040503050406030204" pitchFamily="18" charset="0"/>
                                  <a:ea typeface="+mn-ea"/>
                                  <a:cs typeface="+mn-cs"/>
                                </a:rPr>
                                <m:t>&lt;0 </m:t>
                              </m:r>
                              <m:r>
                                <m:rPr>
                                  <m:sty m:val="p"/>
                                </m:rPr>
                                <a:rPr lang="en-US" sz="1800" kern="1200">
                                  <a:solidFill>
                                    <a:schemeClr val="tx1"/>
                                  </a:solidFill>
                                  <a:effectLst/>
                                  <a:latin typeface="Cambria Math" panose="02040503050406030204" pitchFamily="18" charset="0"/>
                                  <a:ea typeface="+mn-ea"/>
                                  <a:cs typeface="+mn-cs"/>
                                </a:rPr>
                                <m:t>and</m:t>
                              </m:r>
                              <m:r>
                                <a:rPr lang="en-US" sz="1800" kern="1200">
                                  <a:solidFill>
                                    <a:schemeClr val="tx1"/>
                                  </a:solidFill>
                                  <a:effectLst/>
                                  <a:latin typeface="Cambria Math" panose="02040503050406030204" pitchFamily="18" charset="0"/>
                                  <a:ea typeface="+mn-ea"/>
                                  <a:cs typeface="+mn-cs"/>
                                </a:rPr>
                                <m:t> </m:t>
                              </m:r>
                              <m:r>
                                <m:rPr>
                                  <m:sty m:val="p"/>
                                </m:rPr>
                                <a:rPr lang="en-US" sz="1800" kern="1200">
                                  <a:solidFill>
                                    <a:schemeClr val="tx1"/>
                                  </a:solidFill>
                                  <a:effectLst/>
                                  <a:latin typeface="Cambria Math" panose="02040503050406030204" pitchFamily="18" charset="0"/>
                                  <a:ea typeface="+mn-ea"/>
                                  <a:cs typeface="+mn-cs"/>
                                </a:rPr>
                                <m:t>low</m:t>
                              </m:r>
                              <m:r>
                                <a:rPr lang="en-US" sz="1800" kern="1200">
                                  <a:solidFill>
                                    <a:schemeClr val="tx1"/>
                                  </a:solidFill>
                                  <a:effectLst/>
                                  <a:latin typeface="Cambria Math" panose="02040503050406030204" pitchFamily="18" charset="0"/>
                                  <a:ea typeface="+mn-ea"/>
                                  <a:cs typeface="+mn-cs"/>
                                </a:rPr>
                                <m:t> </m:t>
                              </m:r>
                              <m:r>
                                <m:rPr>
                                  <m:sty m:val="p"/>
                                </m:rPr>
                                <a:rPr lang="en-US" sz="1800" kern="1200">
                                  <a:solidFill>
                                    <a:schemeClr val="tx1"/>
                                  </a:solidFill>
                                  <a:effectLst/>
                                  <a:latin typeface="Cambria Math" panose="02040503050406030204" pitchFamily="18" charset="0"/>
                                  <a:ea typeface="+mn-ea"/>
                                  <a:cs typeface="+mn-cs"/>
                                </a:rPr>
                                <m:t>price</m:t>
                              </m:r>
                              <m:r>
                                <a:rPr lang="en-US" sz="1800" kern="1200">
                                  <a:solidFill>
                                    <a:schemeClr val="tx1"/>
                                  </a:solidFill>
                                  <a:effectLst/>
                                  <a:latin typeface="Cambria Math" panose="02040503050406030204" pitchFamily="18" charset="0"/>
                                  <a:ea typeface="+mn-ea"/>
                                  <a:cs typeface="+mn-cs"/>
                                </a:rPr>
                                <m:t>&lt;</m:t>
                              </m:r>
                              <m:r>
                                <m:rPr>
                                  <m:sty m:val="p"/>
                                </m:rPr>
                                <a:rPr lang="en-US" sz="1800" kern="1200">
                                  <a:solidFill>
                                    <a:schemeClr val="tx1"/>
                                  </a:solidFill>
                                  <a:effectLst/>
                                  <a:latin typeface="Cambria Math" panose="02040503050406030204" pitchFamily="18" charset="0"/>
                                  <a:ea typeface="+mn-ea"/>
                                  <a:cs typeface="+mn-cs"/>
                                </a:rPr>
                                <m:t>line</m:t>
                              </m:r>
                              <m:r>
                                <a:rPr lang="en-US" sz="1800" kern="1200">
                                  <a:solidFill>
                                    <a:schemeClr val="tx1"/>
                                  </a:solidFill>
                                  <a:effectLst/>
                                  <a:latin typeface="Cambria Math" panose="02040503050406030204" pitchFamily="18" charset="0"/>
                                  <a:ea typeface="+mn-ea"/>
                                  <a:cs typeface="+mn-cs"/>
                                </a:rPr>
                                <m:t>&lt;</m:t>
                              </m:r>
                              <m:r>
                                <m:rPr>
                                  <m:sty m:val="p"/>
                                </m:rPr>
                                <a:rPr lang="en-US" sz="1800" kern="1200">
                                  <a:solidFill>
                                    <a:schemeClr val="tx1"/>
                                  </a:solidFill>
                                  <a:effectLst/>
                                  <a:latin typeface="Cambria Math" panose="02040503050406030204" pitchFamily="18" charset="0"/>
                                  <a:ea typeface="+mn-ea"/>
                                  <a:cs typeface="+mn-cs"/>
                                </a:rPr>
                                <m:t>high</m:t>
                              </m:r>
                              <m:r>
                                <a:rPr lang="en-US" sz="1800" kern="1200">
                                  <a:solidFill>
                                    <a:schemeClr val="tx1"/>
                                  </a:solidFill>
                                  <a:effectLst/>
                                  <a:latin typeface="Cambria Math" panose="02040503050406030204" pitchFamily="18" charset="0"/>
                                  <a:ea typeface="+mn-ea"/>
                                  <a:cs typeface="+mn-cs"/>
                                </a:rPr>
                                <m:t> </m:t>
                              </m:r>
                              <m:r>
                                <m:rPr>
                                  <m:sty m:val="p"/>
                                </m:rPr>
                                <a:rPr lang="en-US" sz="1800" kern="1200">
                                  <a:solidFill>
                                    <a:schemeClr val="tx1"/>
                                  </a:solidFill>
                                  <a:effectLst/>
                                  <a:latin typeface="Cambria Math" panose="02040503050406030204" pitchFamily="18" charset="0"/>
                                  <a:ea typeface="+mn-ea"/>
                                  <a:cs typeface="+mn-cs"/>
                                </a:rPr>
                                <m:t>price</m:t>
                              </m:r>
                            </m:oMath>
                          </a14:m>
                          <a:endParaRPr lang="en-US" sz="1800" kern="1200" dirty="0">
                            <a:solidFill>
                              <a:schemeClr val="tx1"/>
                            </a:solidFill>
                            <a:effectLst/>
                            <a:latin typeface="Times New Roman" panose="02020603050405020304" pitchFamily="18" charset="0"/>
                            <a:ea typeface="+mn-ea"/>
                            <a:cs typeface="Times New Roman" panose="02020603050405020304" pitchFamily="18" charset="0"/>
                          </a:endParaRPr>
                        </a:p>
                        <a:p>
                          <a:pPr>
                            <a:lnSpc>
                              <a:spcPct val="150000"/>
                            </a:lnSpc>
                          </a:pPr>
                          <a:r>
                            <a:rPr lang="en-US" sz="1800" kern="1200" dirty="0">
                              <a:solidFill>
                                <a:schemeClr val="tx1"/>
                              </a:solidFill>
                              <a:effectLst/>
                              <a:latin typeface="Times New Roman" panose="02020603050405020304" pitchFamily="18" charset="0"/>
                              <a:ea typeface="+mn-ea"/>
                              <a:cs typeface="Times New Roman" panose="02020603050405020304" pitchFamily="18" charset="0"/>
                            </a:rPr>
                            <a:t>LONG at standard line and SHORT at close price</a:t>
                          </a:r>
                          <a:endParaRPr lang="en-US" sz="20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193722958"/>
                      </a:ext>
                    </a:extLst>
                  </a:tr>
                </a:tbl>
              </a:graphicData>
            </a:graphic>
          </p:graphicFrame>
        </mc:Choice>
        <mc:Fallback xmlns="">
          <p:graphicFrame>
            <p:nvGraphicFramePr>
              <p:cNvPr id="3" name="表格 2">
                <a:extLst>
                  <a:ext uri="{FF2B5EF4-FFF2-40B4-BE49-F238E27FC236}">
                    <a16:creationId xmlns:a16="http://schemas.microsoft.com/office/drawing/2014/main" xmlns="" id="{6A5ADAA0-D8DE-4C59-8949-4DED31DD15F9}"/>
                  </a:ext>
                </a:extLst>
              </p:cNvPr>
              <p:cNvGraphicFramePr>
                <a:graphicFrameLocks noGrp="1"/>
              </p:cNvGraphicFramePr>
              <p:nvPr/>
            </p:nvGraphicFramePr>
            <p:xfrm>
              <a:off x="625641" y="1540042"/>
              <a:ext cx="8253663" cy="5184140"/>
            </p:xfrm>
            <a:graphic>
              <a:graphicData uri="http://schemas.openxmlformats.org/drawingml/2006/table">
                <a:tbl>
                  <a:tblPr firstRow="1" firstCol="1" bandRow="1">
                    <a:tableStyleId>{2D5ABB26-0587-4C30-8999-92F81FD0307C}</a:tableStyleId>
                  </a:tblPr>
                  <a:tblGrid>
                    <a:gridCol w="8253663">
                      <a:extLst>
                        <a:ext uri="{9D8B030D-6E8A-4147-A177-3AD203B41FA5}">
                          <a16:colId xmlns:a16="http://schemas.microsoft.com/office/drawing/2014/main" xmlns="" val="2139257840"/>
                        </a:ext>
                      </a:extLst>
                    </a:gridCol>
                  </a:tblGrid>
                  <a:tr h="482918">
                    <a:tc>
                      <a:txBody>
                        <a:bodyPr/>
                        <a:lstStyle/>
                        <a:p>
                          <a:pPr>
                            <a:lnSpc>
                              <a:spcPct val="150000"/>
                            </a:lnSpc>
                            <a:spcAft>
                              <a:spcPts val="0"/>
                            </a:spcAft>
                          </a:pPr>
                          <a:r>
                            <a:rPr lang="en-US" sz="2400" b="1" dirty="0">
                              <a:effectLst/>
                              <a:latin typeface="Times New Roman" panose="02020603050405020304" pitchFamily="18" charset="0"/>
                              <a:cs typeface="Times New Roman" panose="02020603050405020304" pitchFamily="18" charset="0"/>
                            </a:rPr>
                            <a:t>ANF</a:t>
                          </a:r>
                          <a:endParaRPr lang="en-US" sz="20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xmlns="" val="3998260826"/>
                      </a:ext>
                    </a:extLst>
                  </a:tr>
                  <a:tr h="4635500">
                    <a:tc>
                      <a:txBody>
                        <a:bodyPr/>
                        <a:lstStyle/>
                        <a:p>
                          <a:endParaRPr lang="zh-CN"/>
                        </a:p>
                      </a:txBody>
                      <a:tcPr marL="68580" marR="68580" marT="0" marB="0">
                        <a:blipFill>
                          <a:blip r:embed="rId2"/>
                          <a:stretch>
                            <a:fillRect t="-10367" b="-3018"/>
                          </a:stretch>
                        </a:blipFill>
                      </a:tcPr>
                    </a:tc>
                    <a:extLst>
                      <a:ext uri="{0D108BD9-81ED-4DB2-BD59-A6C34878D82A}">
                        <a16:rowId xmlns:a16="http://schemas.microsoft.com/office/drawing/2014/main" xmlns="" val="4193722958"/>
                      </a:ext>
                    </a:extLst>
                  </a:tr>
                </a:tbl>
              </a:graphicData>
            </a:graphic>
          </p:graphicFrame>
        </mc:Fallback>
      </mc:AlternateContent>
    </p:spTree>
    <p:extLst>
      <p:ext uri="{BB962C8B-B14F-4D97-AF65-F5344CB8AC3E}">
        <p14:creationId xmlns:p14="http://schemas.microsoft.com/office/powerpoint/2010/main" val="2903914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圆角 4">
            <a:extLst>
              <a:ext uri="{FF2B5EF4-FFF2-40B4-BE49-F238E27FC236}">
                <a16:creationId xmlns:a16="http://schemas.microsoft.com/office/drawing/2014/main" id="{4C37F01A-7FB8-4BB7-8068-157C43EF2565}"/>
              </a:ext>
            </a:extLst>
          </p:cNvPr>
          <p:cNvSpPr/>
          <p:nvPr/>
        </p:nvSpPr>
        <p:spPr>
          <a:xfrm>
            <a:off x="7026442" y="1050758"/>
            <a:ext cx="4981074" cy="5558589"/>
          </a:xfrm>
          <a:prstGeom prst="round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lnSpc>
                <a:spcPct val="130000"/>
              </a:lnSpc>
            </a:pPr>
            <a:endParaRPr lang="en-US" sz="1200" dirty="0">
              <a:latin typeface="微软雅黑" panose="020B0503020204020204" pitchFamily="34" charset="-122"/>
              <a:ea typeface="微软雅黑" panose="020B0503020204020204" pitchFamily="34" charset="-122"/>
            </a:endParaRPr>
          </a:p>
        </p:txBody>
      </p:sp>
      <p:sp>
        <p:nvSpPr>
          <p:cNvPr id="74" name="矩形 73"/>
          <p:cNvSpPr/>
          <p:nvPr/>
        </p:nvSpPr>
        <p:spPr>
          <a:xfrm>
            <a:off x="351984" y="521919"/>
            <a:ext cx="8583469" cy="461665"/>
          </a:xfrm>
          <a:prstGeom prst="rect">
            <a:avLst/>
          </a:prstGeom>
        </p:spPr>
        <p:txBody>
          <a:bodyPr wrap="square">
            <a:spAutoFit/>
          </a:bodyPr>
          <a:lstStyle/>
          <a:p>
            <a:r>
              <a:rPr lang="en-US" b="1" dirty="0"/>
              <a:t> </a:t>
            </a:r>
            <a:r>
              <a:rPr lang="en-US" sz="2400" b="1" dirty="0"/>
              <a:t>Result of back-testing</a:t>
            </a:r>
            <a:endParaRPr lang="zh-CN" altLang="en-US" sz="4800" b="1" dirty="0">
              <a:solidFill>
                <a:srgbClr val="000000"/>
              </a:solidFill>
              <a:latin typeface="Segoe UI"/>
              <a:ea typeface="微软雅黑"/>
            </a:endParaRPr>
          </a:p>
        </p:txBody>
      </p:sp>
      <p:pic>
        <p:nvPicPr>
          <p:cNvPr id="4" name="图片 3">
            <a:extLst>
              <a:ext uri="{FF2B5EF4-FFF2-40B4-BE49-F238E27FC236}">
                <a16:creationId xmlns:a16="http://schemas.microsoft.com/office/drawing/2014/main" id="{7594F4A7-4908-429C-95AD-9ED404A976C4}"/>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3136" y="2286000"/>
            <a:ext cx="6120064" cy="3497179"/>
          </a:xfrm>
          <a:prstGeom prst="rect">
            <a:avLst/>
          </a:prstGeom>
          <a:noFill/>
          <a:ln>
            <a:noFill/>
          </a:ln>
        </p:spPr>
      </p:pic>
      <p:graphicFrame>
        <p:nvGraphicFramePr>
          <p:cNvPr id="2" name="表格 1">
            <a:extLst>
              <a:ext uri="{FF2B5EF4-FFF2-40B4-BE49-F238E27FC236}">
                <a16:creationId xmlns:a16="http://schemas.microsoft.com/office/drawing/2014/main" id="{12D14AA1-6F03-486D-882A-E4D5F955BA08}"/>
              </a:ext>
            </a:extLst>
          </p:cNvPr>
          <p:cNvGraphicFramePr>
            <a:graphicFrameLocks noGrp="1"/>
          </p:cNvGraphicFramePr>
          <p:nvPr/>
        </p:nvGraphicFramePr>
        <p:xfrm>
          <a:off x="7299158" y="1541070"/>
          <a:ext cx="4371473" cy="4800600"/>
        </p:xfrm>
        <a:graphic>
          <a:graphicData uri="http://schemas.openxmlformats.org/drawingml/2006/table">
            <a:tbl>
              <a:tblPr firstRow="1" firstCol="1" bandRow="1">
                <a:tableStyleId>{5940675A-B579-460E-94D1-54222C63F5DA}</a:tableStyleId>
              </a:tblPr>
              <a:tblGrid>
                <a:gridCol w="1333009">
                  <a:extLst>
                    <a:ext uri="{9D8B030D-6E8A-4147-A177-3AD203B41FA5}">
                      <a16:colId xmlns:a16="http://schemas.microsoft.com/office/drawing/2014/main" val="2214471136"/>
                    </a:ext>
                  </a:extLst>
                </a:gridCol>
                <a:gridCol w="3038464">
                  <a:extLst>
                    <a:ext uri="{9D8B030D-6E8A-4147-A177-3AD203B41FA5}">
                      <a16:colId xmlns:a16="http://schemas.microsoft.com/office/drawing/2014/main" val="2623888061"/>
                    </a:ext>
                  </a:extLst>
                </a:gridCol>
              </a:tblGrid>
              <a:tr h="109855">
                <a:tc>
                  <a:txBody>
                    <a:bodyPr/>
                    <a:lstStyle/>
                    <a:p>
                      <a:pPr algn="ctr">
                        <a:lnSpc>
                          <a:spcPct val="150000"/>
                        </a:lnSpc>
                        <a:spcAft>
                          <a:spcPts val="0"/>
                        </a:spcAft>
                      </a:pPr>
                      <a:r>
                        <a:rPr lang="en-US" sz="1400" dirty="0">
                          <a:effectLst/>
                        </a:rPr>
                        <a:t>Optimal order </a:t>
                      </a:r>
                      <a:endParaRPr lang="en-US" sz="14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400">
                          <a:effectLst/>
                        </a:rPr>
                        <a:t>677</a:t>
                      </a:r>
                      <a:endParaRPr lang="en-US" sz="140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717390405"/>
                  </a:ext>
                </a:extLst>
              </a:tr>
              <a:tr h="0">
                <a:tc>
                  <a:txBody>
                    <a:bodyPr/>
                    <a:lstStyle/>
                    <a:p>
                      <a:pPr algn="ctr">
                        <a:lnSpc>
                          <a:spcPct val="150000"/>
                        </a:lnSpc>
                        <a:spcAft>
                          <a:spcPts val="0"/>
                        </a:spcAft>
                      </a:pPr>
                      <a:r>
                        <a:rPr lang="en-US" sz="1400">
                          <a:effectLst/>
                        </a:rPr>
                        <a:t>Annual return of strategy</a:t>
                      </a:r>
                      <a:endParaRPr lang="en-US" sz="140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400" dirty="0">
                          <a:effectLst/>
                        </a:rPr>
                        <a:t> 0.12205754</a:t>
                      </a:r>
                      <a:endParaRPr lang="en-US" sz="14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469302171"/>
                  </a:ext>
                </a:extLst>
              </a:tr>
              <a:tr h="358775">
                <a:tc>
                  <a:txBody>
                    <a:bodyPr/>
                    <a:lstStyle/>
                    <a:p>
                      <a:pPr algn="ctr">
                        <a:lnSpc>
                          <a:spcPct val="150000"/>
                        </a:lnSpc>
                        <a:spcAft>
                          <a:spcPts val="0"/>
                        </a:spcAft>
                      </a:pPr>
                      <a:r>
                        <a:rPr lang="en-US" sz="1400">
                          <a:effectLst/>
                        </a:rPr>
                        <a:t>Annual return of benchmark</a:t>
                      </a:r>
                      <a:endParaRPr lang="en-US" sz="140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400" dirty="0">
                          <a:effectLst/>
                        </a:rPr>
                        <a:t> -0.12091812</a:t>
                      </a:r>
                      <a:endParaRPr lang="en-US" sz="14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585067515"/>
                  </a:ext>
                </a:extLst>
              </a:tr>
              <a:tr h="0">
                <a:tc>
                  <a:txBody>
                    <a:bodyPr/>
                    <a:lstStyle/>
                    <a:p>
                      <a:pPr algn="ctr">
                        <a:lnSpc>
                          <a:spcPct val="150000"/>
                        </a:lnSpc>
                        <a:spcAft>
                          <a:spcPts val="0"/>
                        </a:spcAft>
                      </a:pPr>
                      <a:r>
                        <a:rPr lang="en-US" sz="1400">
                          <a:effectLst/>
                        </a:rPr>
                        <a:t>Sharp ratio of strategy</a:t>
                      </a:r>
                      <a:endParaRPr lang="en-US" sz="140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400">
                          <a:effectLst/>
                        </a:rPr>
                        <a:t> </a:t>
                      </a:r>
                    </a:p>
                    <a:p>
                      <a:pPr algn="ctr"/>
                      <a:r>
                        <a:rPr lang="en-US" sz="1400">
                          <a:effectLst/>
                        </a:rPr>
                        <a:t>0.18268332</a:t>
                      </a:r>
                      <a:endParaRPr lang="en-US" sz="140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90440509"/>
                  </a:ext>
                </a:extLst>
              </a:tr>
              <a:tr h="0">
                <a:tc>
                  <a:txBody>
                    <a:bodyPr/>
                    <a:lstStyle/>
                    <a:p>
                      <a:pPr algn="ctr">
                        <a:lnSpc>
                          <a:spcPct val="150000"/>
                        </a:lnSpc>
                        <a:spcAft>
                          <a:spcPts val="0"/>
                        </a:spcAft>
                      </a:pPr>
                      <a:r>
                        <a:rPr lang="en-US" sz="1400">
                          <a:effectLst/>
                        </a:rPr>
                        <a:t>Sharp ratio of benchmark</a:t>
                      </a:r>
                      <a:endParaRPr lang="en-US" sz="140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400">
                          <a:effectLst/>
                        </a:rPr>
                        <a:t> </a:t>
                      </a:r>
                    </a:p>
                    <a:p>
                      <a:pPr algn="ctr"/>
                      <a:r>
                        <a:rPr lang="en-US" sz="1400">
                          <a:effectLst/>
                        </a:rPr>
                        <a:t>-0.59718986</a:t>
                      </a:r>
                      <a:endParaRPr lang="en-US" sz="140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917960505"/>
                  </a:ext>
                </a:extLst>
              </a:tr>
              <a:tr h="0">
                <a:tc>
                  <a:txBody>
                    <a:bodyPr/>
                    <a:lstStyle/>
                    <a:p>
                      <a:pPr algn="ctr">
                        <a:lnSpc>
                          <a:spcPct val="150000"/>
                        </a:lnSpc>
                        <a:spcAft>
                          <a:spcPts val="0"/>
                        </a:spcAft>
                      </a:pPr>
                      <a:r>
                        <a:rPr lang="en-US" sz="1400">
                          <a:effectLst/>
                        </a:rPr>
                        <a:t>Daily maximum drawdown</a:t>
                      </a:r>
                      <a:endParaRPr lang="en-US" sz="140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400" dirty="0">
                          <a:effectLst/>
                        </a:rPr>
                        <a:t> </a:t>
                      </a:r>
                    </a:p>
                    <a:p>
                      <a:pPr algn="ctr"/>
                      <a:r>
                        <a:rPr lang="en-US" sz="1400" dirty="0">
                          <a:effectLst/>
                        </a:rPr>
                        <a:t>-0.31120463</a:t>
                      </a:r>
                      <a:endParaRPr lang="en-US" sz="14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66499817"/>
                  </a:ext>
                </a:extLst>
              </a:tr>
              <a:tr h="0">
                <a:tc>
                  <a:txBody>
                    <a:bodyPr/>
                    <a:lstStyle/>
                    <a:p>
                      <a:pPr algn="ctr">
                        <a:lnSpc>
                          <a:spcPct val="150000"/>
                        </a:lnSpc>
                        <a:spcAft>
                          <a:spcPts val="0"/>
                        </a:spcAft>
                      </a:pPr>
                      <a:r>
                        <a:rPr lang="en-US" sz="1400">
                          <a:effectLst/>
                        </a:rPr>
                        <a:t>Daily 5% VAR of strategy</a:t>
                      </a:r>
                      <a:endParaRPr lang="en-US" sz="140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400" dirty="0">
                          <a:effectLst/>
                        </a:rPr>
                        <a:t> </a:t>
                      </a:r>
                    </a:p>
                    <a:p>
                      <a:pPr algn="ctr"/>
                      <a:r>
                        <a:rPr lang="en-US" sz="1400" dirty="0">
                          <a:effectLst/>
                        </a:rPr>
                        <a:t>-0.04851153</a:t>
                      </a:r>
                      <a:endParaRPr lang="en-US" sz="14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080254696"/>
                  </a:ext>
                </a:extLst>
              </a:tr>
            </a:tbl>
          </a:graphicData>
        </a:graphic>
      </p:graphicFrame>
      <p:sp>
        <p:nvSpPr>
          <p:cNvPr id="6" name="矩形 5">
            <a:extLst>
              <a:ext uri="{FF2B5EF4-FFF2-40B4-BE49-F238E27FC236}">
                <a16:creationId xmlns:a16="http://schemas.microsoft.com/office/drawing/2014/main" id="{BC5434CC-B763-4918-AFFF-0BFE9A041B94}"/>
              </a:ext>
            </a:extLst>
          </p:cNvPr>
          <p:cNvSpPr/>
          <p:nvPr/>
        </p:nvSpPr>
        <p:spPr>
          <a:xfrm>
            <a:off x="607325" y="1568962"/>
            <a:ext cx="1103187" cy="523220"/>
          </a:xfrm>
          <a:prstGeom prst="rect">
            <a:avLst/>
          </a:prstGeom>
        </p:spPr>
        <p:txBody>
          <a:bodyPr wrap="none">
            <a:spAutoFit/>
          </a:bodyPr>
          <a:lstStyle/>
          <a:p>
            <a:r>
              <a:rPr lang="en-US" sz="2800" b="1" dirty="0">
                <a:latin typeface="Times New Roman" panose="02020603050405020304" pitchFamily="18" charset="0"/>
                <a:cs typeface="Times New Roman" panose="02020603050405020304" pitchFamily="18" charset="0"/>
              </a:rPr>
              <a:t>AINV</a:t>
            </a:r>
            <a:endParaRPr lang="en-US" sz="2800" dirty="0"/>
          </a:p>
        </p:txBody>
      </p:sp>
      <p:sp>
        <p:nvSpPr>
          <p:cNvPr id="7" name="矩形 6">
            <a:extLst>
              <a:ext uri="{FF2B5EF4-FFF2-40B4-BE49-F238E27FC236}">
                <a16:creationId xmlns:a16="http://schemas.microsoft.com/office/drawing/2014/main" id="{6C44C4D9-0C6B-41A2-B912-E4A5F3938A9A}"/>
              </a:ext>
            </a:extLst>
          </p:cNvPr>
          <p:cNvSpPr/>
          <p:nvPr/>
        </p:nvSpPr>
        <p:spPr>
          <a:xfrm>
            <a:off x="607325" y="6012915"/>
            <a:ext cx="6096000" cy="646331"/>
          </a:xfrm>
          <a:prstGeom prst="rect">
            <a:avLst/>
          </a:prstGeom>
        </p:spPr>
        <p:txBody>
          <a:bodyPr>
            <a:spAutoFit/>
          </a:bodyPr>
          <a:lstStyle/>
          <a:p>
            <a:r>
              <a:rPr lang="en-US" dirty="0">
                <a:latin typeface="Times New Roman" panose="02020603050405020304" pitchFamily="18" charset="0"/>
                <a:ea typeface="等线" panose="02010600030101010101" pitchFamily="2" charset="-122"/>
              </a:rPr>
              <a:t>blue line is the strategy performance and green line is benchmark which is buying and holding strategy</a:t>
            </a:r>
            <a:endParaRPr lang="en-US" dirty="0"/>
          </a:p>
        </p:txBody>
      </p:sp>
    </p:spTree>
    <p:extLst>
      <p:ext uri="{BB962C8B-B14F-4D97-AF65-F5344CB8AC3E}">
        <p14:creationId xmlns:p14="http://schemas.microsoft.com/office/powerpoint/2010/main" val="176354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圆角 4">
            <a:extLst>
              <a:ext uri="{FF2B5EF4-FFF2-40B4-BE49-F238E27FC236}">
                <a16:creationId xmlns:a16="http://schemas.microsoft.com/office/drawing/2014/main" id="{4C37F01A-7FB8-4BB7-8068-157C43EF2565}"/>
              </a:ext>
            </a:extLst>
          </p:cNvPr>
          <p:cNvSpPr/>
          <p:nvPr/>
        </p:nvSpPr>
        <p:spPr>
          <a:xfrm>
            <a:off x="7026442" y="1050758"/>
            <a:ext cx="4981074" cy="5558589"/>
          </a:xfrm>
          <a:prstGeom prst="round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lnSpc>
                <a:spcPct val="130000"/>
              </a:lnSpc>
            </a:pPr>
            <a:endParaRPr lang="en-US" sz="1200" dirty="0">
              <a:latin typeface="微软雅黑" panose="020B0503020204020204" pitchFamily="34" charset="-122"/>
              <a:ea typeface="微软雅黑" panose="020B0503020204020204" pitchFamily="34" charset="-122"/>
            </a:endParaRPr>
          </a:p>
        </p:txBody>
      </p:sp>
      <p:sp>
        <p:nvSpPr>
          <p:cNvPr id="74" name="矩形 73"/>
          <p:cNvSpPr/>
          <p:nvPr/>
        </p:nvSpPr>
        <p:spPr>
          <a:xfrm>
            <a:off x="351984" y="521919"/>
            <a:ext cx="8583469" cy="461665"/>
          </a:xfrm>
          <a:prstGeom prst="rect">
            <a:avLst/>
          </a:prstGeom>
        </p:spPr>
        <p:txBody>
          <a:bodyPr wrap="square">
            <a:spAutoFit/>
          </a:bodyPr>
          <a:lstStyle/>
          <a:p>
            <a:r>
              <a:rPr lang="en-US" b="1" dirty="0"/>
              <a:t> </a:t>
            </a:r>
            <a:r>
              <a:rPr lang="en-US" sz="2400" b="1" dirty="0"/>
              <a:t>Result of back-testing</a:t>
            </a:r>
            <a:endParaRPr lang="zh-CN" altLang="en-US" sz="4800" b="1" dirty="0">
              <a:solidFill>
                <a:srgbClr val="000000"/>
              </a:solidFill>
              <a:latin typeface="Segoe UI"/>
              <a:ea typeface="微软雅黑"/>
            </a:endParaRPr>
          </a:p>
        </p:txBody>
      </p:sp>
      <p:graphicFrame>
        <p:nvGraphicFramePr>
          <p:cNvPr id="2" name="表格 1">
            <a:extLst>
              <a:ext uri="{FF2B5EF4-FFF2-40B4-BE49-F238E27FC236}">
                <a16:creationId xmlns:a16="http://schemas.microsoft.com/office/drawing/2014/main" id="{12D14AA1-6F03-486D-882A-E4D5F955BA08}"/>
              </a:ext>
            </a:extLst>
          </p:cNvPr>
          <p:cNvGraphicFramePr>
            <a:graphicFrameLocks noGrp="1"/>
          </p:cNvGraphicFramePr>
          <p:nvPr/>
        </p:nvGraphicFramePr>
        <p:xfrm>
          <a:off x="7299158" y="1541070"/>
          <a:ext cx="4371473" cy="4800600"/>
        </p:xfrm>
        <a:graphic>
          <a:graphicData uri="http://schemas.openxmlformats.org/drawingml/2006/table">
            <a:tbl>
              <a:tblPr firstRow="1" firstCol="1" bandRow="1">
                <a:tableStyleId>{5940675A-B579-460E-94D1-54222C63F5DA}</a:tableStyleId>
              </a:tblPr>
              <a:tblGrid>
                <a:gridCol w="1333009">
                  <a:extLst>
                    <a:ext uri="{9D8B030D-6E8A-4147-A177-3AD203B41FA5}">
                      <a16:colId xmlns:a16="http://schemas.microsoft.com/office/drawing/2014/main" val="2214471136"/>
                    </a:ext>
                  </a:extLst>
                </a:gridCol>
                <a:gridCol w="3038464">
                  <a:extLst>
                    <a:ext uri="{9D8B030D-6E8A-4147-A177-3AD203B41FA5}">
                      <a16:colId xmlns:a16="http://schemas.microsoft.com/office/drawing/2014/main" val="2623888061"/>
                    </a:ext>
                  </a:extLst>
                </a:gridCol>
              </a:tblGrid>
              <a:tr h="109855">
                <a:tc>
                  <a:txBody>
                    <a:bodyPr/>
                    <a:lstStyle/>
                    <a:p>
                      <a:pPr algn="ctr">
                        <a:lnSpc>
                          <a:spcPct val="150000"/>
                        </a:lnSpc>
                        <a:spcAft>
                          <a:spcPts val="0"/>
                        </a:spcAft>
                      </a:pPr>
                      <a:r>
                        <a:rPr lang="en-US" sz="1400" dirty="0">
                          <a:effectLst/>
                        </a:rPr>
                        <a:t>Optimal order </a:t>
                      </a:r>
                      <a:endParaRPr lang="en-US" sz="14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600">
                          <a:effectLst/>
                          <a:latin typeface="Times New Roman" panose="02020603050405020304" pitchFamily="18" charset="0"/>
                          <a:ea typeface="等线" panose="02010600030101010101" pitchFamily="2" charset="-122"/>
                          <a:cs typeface="Arial" panose="020B0604020202020204" pitchFamily="34" charset="0"/>
                        </a:rPr>
                        <a:t>1635</a:t>
                      </a:r>
                      <a:endParaRPr lang="en-US" sz="1600">
                        <a:effectLst/>
                        <a:latin typeface="等线" panose="02010600030101010101" pitchFamily="2" charset="-122"/>
                        <a:ea typeface="等线"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717390405"/>
                  </a:ext>
                </a:extLst>
              </a:tr>
              <a:tr h="0">
                <a:tc>
                  <a:txBody>
                    <a:bodyPr/>
                    <a:lstStyle/>
                    <a:p>
                      <a:pPr algn="ctr">
                        <a:lnSpc>
                          <a:spcPct val="150000"/>
                        </a:lnSpc>
                        <a:spcAft>
                          <a:spcPts val="0"/>
                        </a:spcAft>
                      </a:pPr>
                      <a:r>
                        <a:rPr lang="en-US" sz="1400">
                          <a:effectLst/>
                        </a:rPr>
                        <a:t>Annual return of strategy</a:t>
                      </a:r>
                      <a:endParaRPr lang="en-US" sz="140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600" dirty="0">
                          <a:effectLst/>
                          <a:latin typeface="Times New Roman" panose="02020603050405020304" pitchFamily="18" charset="0"/>
                          <a:ea typeface="等线" panose="02010600030101010101" pitchFamily="2" charset="-122"/>
                          <a:cs typeface="Arial" panose="020B0604020202020204" pitchFamily="34" charset="0"/>
                        </a:rPr>
                        <a:t> </a:t>
                      </a:r>
                      <a:r>
                        <a:rPr lang="en-US" sz="1600" dirty="0">
                          <a:effectLst/>
                          <a:latin typeface="Times New Roman" panose="02020603050405020304" pitchFamily="18" charset="0"/>
                          <a:ea typeface="等线" panose="02010600030101010101" pitchFamily="2" charset="-122"/>
                        </a:rPr>
                        <a:t>1.09299462</a:t>
                      </a:r>
                      <a:endParaRPr lang="en-US" sz="1600" dirty="0">
                        <a:effectLst/>
                        <a:latin typeface="等线" panose="02010600030101010101" pitchFamily="2" charset="-122"/>
                        <a:ea typeface="等线" panose="02010600030101010101" pitchFamily="2" charset="-122"/>
                      </a:endParaRPr>
                    </a:p>
                  </a:txBody>
                  <a:tcPr marL="68580" marR="68580" marT="0" marB="0"/>
                </a:tc>
                <a:extLst>
                  <a:ext uri="{0D108BD9-81ED-4DB2-BD59-A6C34878D82A}">
                    <a16:rowId xmlns:a16="http://schemas.microsoft.com/office/drawing/2014/main" val="1469302171"/>
                  </a:ext>
                </a:extLst>
              </a:tr>
              <a:tr h="358775">
                <a:tc>
                  <a:txBody>
                    <a:bodyPr/>
                    <a:lstStyle/>
                    <a:p>
                      <a:pPr algn="ctr">
                        <a:lnSpc>
                          <a:spcPct val="150000"/>
                        </a:lnSpc>
                        <a:spcAft>
                          <a:spcPts val="0"/>
                        </a:spcAft>
                      </a:pPr>
                      <a:r>
                        <a:rPr lang="en-US" sz="1400">
                          <a:effectLst/>
                        </a:rPr>
                        <a:t>Annual return of benchmark</a:t>
                      </a:r>
                      <a:endParaRPr lang="en-US" sz="140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600" dirty="0">
                          <a:effectLst/>
                          <a:latin typeface="Times New Roman" panose="02020603050405020304" pitchFamily="18" charset="0"/>
                          <a:ea typeface="等线" panose="02010600030101010101" pitchFamily="2" charset="-122"/>
                          <a:cs typeface="Arial" panose="020B0604020202020204" pitchFamily="34" charset="0"/>
                        </a:rPr>
                        <a:t> </a:t>
                      </a:r>
                      <a:r>
                        <a:rPr lang="en-US" sz="1600" dirty="0">
                          <a:effectLst/>
                          <a:latin typeface="Times New Roman" panose="02020603050405020304" pitchFamily="18" charset="0"/>
                          <a:ea typeface="等线" panose="02010600030101010101" pitchFamily="2" charset="-122"/>
                        </a:rPr>
                        <a:t>0.03012813</a:t>
                      </a:r>
                      <a:endParaRPr lang="en-US" sz="1600" dirty="0">
                        <a:effectLst/>
                        <a:latin typeface="等线" panose="02010600030101010101" pitchFamily="2" charset="-122"/>
                        <a:ea typeface="等线" panose="02010600030101010101" pitchFamily="2" charset="-122"/>
                      </a:endParaRPr>
                    </a:p>
                  </a:txBody>
                  <a:tcPr marL="68580" marR="68580" marT="0" marB="0"/>
                </a:tc>
                <a:extLst>
                  <a:ext uri="{0D108BD9-81ED-4DB2-BD59-A6C34878D82A}">
                    <a16:rowId xmlns:a16="http://schemas.microsoft.com/office/drawing/2014/main" val="3585067515"/>
                  </a:ext>
                </a:extLst>
              </a:tr>
              <a:tr h="0">
                <a:tc>
                  <a:txBody>
                    <a:bodyPr/>
                    <a:lstStyle/>
                    <a:p>
                      <a:pPr algn="ctr">
                        <a:lnSpc>
                          <a:spcPct val="150000"/>
                        </a:lnSpc>
                        <a:spcAft>
                          <a:spcPts val="0"/>
                        </a:spcAft>
                      </a:pPr>
                      <a:r>
                        <a:rPr lang="en-US" sz="1400">
                          <a:effectLst/>
                        </a:rPr>
                        <a:t>Sharp ratio of strategy</a:t>
                      </a:r>
                      <a:endParaRPr lang="en-US" sz="140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600" dirty="0">
                          <a:effectLst/>
                          <a:latin typeface="Times New Roman" panose="02020603050405020304" pitchFamily="18" charset="0"/>
                          <a:ea typeface="等线" panose="02010600030101010101" pitchFamily="2" charset="-122"/>
                          <a:cs typeface="Arial" panose="020B0604020202020204" pitchFamily="34" charset="0"/>
                        </a:rPr>
                        <a:t> </a:t>
                      </a:r>
                      <a:r>
                        <a:rPr lang="en-US" sz="1600" dirty="0">
                          <a:effectLst/>
                          <a:latin typeface="Times New Roman" panose="02020603050405020304" pitchFamily="18" charset="0"/>
                          <a:ea typeface="等线" panose="02010600030101010101" pitchFamily="2" charset="-122"/>
                        </a:rPr>
                        <a:t>1.02593541</a:t>
                      </a:r>
                      <a:endParaRPr lang="en-US" sz="1600" dirty="0">
                        <a:effectLst/>
                        <a:latin typeface="等线" panose="02010600030101010101" pitchFamily="2" charset="-122"/>
                        <a:ea typeface="等线" panose="02010600030101010101" pitchFamily="2" charset="-122"/>
                      </a:endParaRPr>
                    </a:p>
                  </a:txBody>
                  <a:tcPr marL="68580" marR="68580" marT="0" marB="0"/>
                </a:tc>
                <a:extLst>
                  <a:ext uri="{0D108BD9-81ED-4DB2-BD59-A6C34878D82A}">
                    <a16:rowId xmlns:a16="http://schemas.microsoft.com/office/drawing/2014/main" val="1090440509"/>
                  </a:ext>
                </a:extLst>
              </a:tr>
              <a:tr h="0">
                <a:tc>
                  <a:txBody>
                    <a:bodyPr/>
                    <a:lstStyle/>
                    <a:p>
                      <a:pPr algn="ctr">
                        <a:lnSpc>
                          <a:spcPct val="150000"/>
                        </a:lnSpc>
                        <a:spcAft>
                          <a:spcPts val="0"/>
                        </a:spcAft>
                      </a:pPr>
                      <a:r>
                        <a:rPr lang="en-US" sz="1400">
                          <a:effectLst/>
                        </a:rPr>
                        <a:t>Sharp ratio of benchmark</a:t>
                      </a:r>
                      <a:endParaRPr lang="en-US" sz="140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600" dirty="0">
                          <a:effectLst/>
                          <a:latin typeface="Times New Roman" panose="02020603050405020304" pitchFamily="18" charset="0"/>
                          <a:ea typeface="等线" panose="02010600030101010101" pitchFamily="2" charset="-122"/>
                          <a:cs typeface="Arial" panose="020B0604020202020204" pitchFamily="34" charset="0"/>
                        </a:rPr>
                        <a:t> </a:t>
                      </a:r>
                      <a:r>
                        <a:rPr lang="en-US" sz="1600" dirty="0">
                          <a:effectLst/>
                          <a:latin typeface="Times New Roman" panose="02020603050405020304" pitchFamily="18" charset="0"/>
                          <a:ea typeface="等线" panose="02010600030101010101" pitchFamily="2" charset="-122"/>
                        </a:rPr>
                        <a:t>-0.01028494</a:t>
                      </a:r>
                      <a:endParaRPr lang="en-US" sz="1600" dirty="0">
                        <a:effectLst/>
                        <a:latin typeface="等线" panose="02010600030101010101" pitchFamily="2" charset="-122"/>
                        <a:ea typeface="等线" panose="02010600030101010101" pitchFamily="2" charset="-122"/>
                      </a:endParaRPr>
                    </a:p>
                  </a:txBody>
                  <a:tcPr marL="68580" marR="68580" marT="0" marB="0"/>
                </a:tc>
                <a:extLst>
                  <a:ext uri="{0D108BD9-81ED-4DB2-BD59-A6C34878D82A}">
                    <a16:rowId xmlns:a16="http://schemas.microsoft.com/office/drawing/2014/main" val="2917960505"/>
                  </a:ext>
                </a:extLst>
              </a:tr>
              <a:tr h="0">
                <a:tc>
                  <a:txBody>
                    <a:bodyPr/>
                    <a:lstStyle/>
                    <a:p>
                      <a:pPr algn="ctr">
                        <a:lnSpc>
                          <a:spcPct val="150000"/>
                        </a:lnSpc>
                        <a:spcAft>
                          <a:spcPts val="0"/>
                        </a:spcAft>
                      </a:pPr>
                      <a:r>
                        <a:rPr lang="en-US" sz="1400">
                          <a:effectLst/>
                        </a:rPr>
                        <a:t>Daily maximum drawdown</a:t>
                      </a:r>
                      <a:endParaRPr lang="en-US" sz="140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600">
                          <a:effectLst/>
                          <a:latin typeface="Times New Roman" panose="02020603050405020304" pitchFamily="18" charset="0"/>
                          <a:ea typeface="等线" panose="02010600030101010101" pitchFamily="2" charset="-122"/>
                          <a:cs typeface="Arial" panose="020B0604020202020204" pitchFamily="34" charset="0"/>
                        </a:rPr>
                        <a:t> </a:t>
                      </a:r>
                      <a:endParaRPr lang="en-US" sz="1600">
                        <a:effectLst/>
                        <a:latin typeface="等线" panose="02010600030101010101" pitchFamily="2" charset="-122"/>
                        <a:ea typeface="等线" panose="02010600030101010101" pitchFamily="2" charset="-122"/>
                        <a:cs typeface="Arial" panose="020B0604020202020204" pitchFamily="34" charset="0"/>
                      </a:endParaRPr>
                    </a:p>
                    <a:p>
                      <a:pPr algn="ctr"/>
                      <a:r>
                        <a:rPr lang="en-US" sz="1600">
                          <a:effectLst/>
                          <a:latin typeface="Times New Roman" panose="02020603050405020304" pitchFamily="18" charset="0"/>
                          <a:ea typeface="等线" panose="02010600030101010101" pitchFamily="2" charset="-122"/>
                        </a:rPr>
                        <a:t>-0.36371073</a:t>
                      </a:r>
                      <a:endParaRPr lang="en-US" sz="1600">
                        <a:effectLst/>
                        <a:latin typeface="等线" panose="02010600030101010101" pitchFamily="2" charset="-122"/>
                        <a:ea typeface="等线" panose="02010600030101010101" pitchFamily="2" charset="-122"/>
                      </a:endParaRPr>
                    </a:p>
                  </a:txBody>
                  <a:tcPr marL="68580" marR="68580" marT="0" marB="0"/>
                </a:tc>
                <a:extLst>
                  <a:ext uri="{0D108BD9-81ED-4DB2-BD59-A6C34878D82A}">
                    <a16:rowId xmlns:a16="http://schemas.microsoft.com/office/drawing/2014/main" val="366499817"/>
                  </a:ext>
                </a:extLst>
              </a:tr>
              <a:tr h="0">
                <a:tc>
                  <a:txBody>
                    <a:bodyPr/>
                    <a:lstStyle/>
                    <a:p>
                      <a:pPr algn="ctr">
                        <a:lnSpc>
                          <a:spcPct val="150000"/>
                        </a:lnSpc>
                        <a:spcAft>
                          <a:spcPts val="0"/>
                        </a:spcAft>
                      </a:pPr>
                      <a:r>
                        <a:rPr lang="en-US" sz="1400">
                          <a:effectLst/>
                        </a:rPr>
                        <a:t>Daily 5% VAR of strategy</a:t>
                      </a:r>
                      <a:endParaRPr lang="en-US" sz="140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600" dirty="0">
                          <a:effectLst/>
                          <a:latin typeface="Times New Roman" panose="02020603050405020304" pitchFamily="18" charset="0"/>
                          <a:ea typeface="等线" panose="02010600030101010101" pitchFamily="2" charset="-122"/>
                          <a:cs typeface="Arial" panose="020B0604020202020204" pitchFamily="34" charset="0"/>
                        </a:rPr>
                        <a:t> </a:t>
                      </a:r>
                      <a:r>
                        <a:rPr lang="en-US" sz="1600" dirty="0">
                          <a:effectLst/>
                          <a:latin typeface="Times New Roman" panose="02020603050405020304" pitchFamily="18" charset="0"/>
                          <a:ea typeface="等线" panose="02010600030101010101" pitchFamily="2" charset="-122"/>
                        </a:rPr>
                        <a:t>-0.11235758</a:t>
                      </a:r>
                      <a:endParaRPr lang="en-US" sz="1600" dirty="0">
                        <a:effectLst/>
                        <a:latin typeface="等线" panose="02010600030101010101" pitchFamily="2" charset="-122"/>
                        <a:ea typeface="等线" panose="02010600030101010101" pitchFamily="2" charset="-122"/>
                      </a:endParaRPr>
                    </a:p>
                  </a:txBody>
                  <a:tcPr marL="68580" marR="68580" marT="0" marB="0"/>
                </a:tc>
                <a:extLst>
                  <a:ext uri="{0D108BD9-81ED-4DB2-BD59-A6C34878D82A}">
                    <a16:rowId xmlns:a16="http://schemas.microsoft.com/office/drawing/2014/main" val="3080254696"/>
                  </a:ext>
                </a:extLst>
              </a:tr>
            </a:tbl>
          </a:graphicData>
        </a:graphic>
      </p:graphicFrame>
      <p:sp>
        <p:nvSpPr>
          <p:cNvPr id="6" name="矩形 5">
            <a:extLst>
              <a:ext uri="{FF2B5EF4-FFF2-40B4-BE49-F238E27FC236}">
                <a16:creationId xmlns:a16="http://schemas.microsoft.com/office/drawing/2014/main" id="{BC5434CC-B763-4918-AFFF-0BFE9A041B94}"/>
              </a:ext>
            </a:extLst>
          </p:cNvPr>
          <p:cNvSpPr/>
          <p:nvPr/>
        </p:nvSpPr>
        <p:spPr>
          <a:xfrm>
            <a:off x="607325" y="1568962"/>
            <a:ext cx="923651" cy="523220"/>
          </a:xfrm>
          <a:prstGeom prst="rect">
            <a:avLst/>
          </a:prstGeom>
        </p:spPr>
        <p:txBody>
          <a:bodyPr wrap="none">
            <a:spAutoFit/>
          </a:bodyPr>
          <a:lstStyle/>
          <a:p>
            <a:r>
              <a:rPr lang="en-US" sz="2800" b="1" dirty="0">
                <a:latin typeface="Times New Roman" panose="02020603050405020304" pitchFamily="18" charset="0"/>
                <a:cs typeface="Times New Roman" panose="02020603050405020304" pitchFamily="18" charset="0"/>
              </a:rPr>
              <a:t>ANF</a:t>
            </a:r>
            <a:endParaRPr lang="en-US" sz="2800" dirty="0"/>
          </a:p>
        </p:txBody>
      </p:sp>
      <p:pic>
        <p:nvPicPr>
          <p:cNvPr id="7" name="图片 6">
            <a:extLst>
              <a:ext uri="{FF2B5EF4-FFF2-40B4-BE49-F238E27FC236}">
                <a16:creationId xmlns:a16="http://schemas.microsoft.com/office/drawing/2014/main" id="{F373E9C1-FCDE-42DD-A4B1-0739E50B85BB}"/>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7325" y="2226743"/>
            <a:ext cx="5969938" cy="3636646"/>
          </a:xfrm>
          <a:prstGeom prst="rect">
            <a:avLst/>
          </a:prstGeom>
          <a:noFill/>
          <a:ln>
            <a:noFill/>
          </a:ln>
        </p:spPr>
      </p:pic>
      <p:sp>
        <p:nvSpPr>
          <p:cNvPr id="8" name="矩形 7">
            <a:extLst>
              <a:ext uri="{FF2B5EF4-FFF2-40B4-BE49-F238E27FC236}">
                <a16:creationId xmlns:a16="http://schemas.microsoft.com/office/drawing/2014/main" id="{4E82EAF8-ABE9-4AEE-AEA6-FC8C6E650950}"/>
              </a:ext>
            </a:extLst>
          </p:cNvPr>
          <p:cNvSpPr/>
          <p:nvPr/>
        </p:nvSpPr>
        <p:spPr>
          <a:xfrm>
            <a:off x="607325" y="6012915"/>
            <a:ext cx="6096000" cy="646331"/>
          </a:xfrm>
          <a:prstGeom prst="rect">
            <a:avLst/>
          </a:prstGeom>
        </p:spPr>
        <p:txBody>
          <a:bodyPr>
            <a:spAutoFit/>
          </a:bodyPr>
          <a:lstStyle/>
          <a:p>
            <a:r>
              <a:rPr lang="en-US" dirty="0">
                <a:latin typeface="Times New Roman" panose="02020603050405020304" pitchFamily="18" charset="0"/>
                <a:ea typeface="等线" panose="02010600030101010101" pitchFamily="2" charset="-122"/>
              </a:rPr>
              <a:t>blue line is the strategy performance and green line is benchmark which is buying and holding strategy</a:t>
            </a:r>
            <a:endParaRPr lang="en-US" dirty="0"/>
          </a:p>
        </p:txBody>
      </p:sp>
    </p:spTree>
    <p:extLst>
      <p:ext uri="{BB962C8B-B14F-4D97-AF65-F5344CB8AC3E}">
        <p14:creationId xmlns:p14="http://schemas.microsoft.com/office/powerpoint/2010/main" val="3837257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1"/>
          </p:nvPr>
        </p:nvSpPr>
        <p:spPr/>
        <p:txBody>
          <a:bodyPr/>
          <a:lstStyle/>
          <a:p>
            <a:r>
              <a:rPr kumimoji="1" lang="en-US" altLang="zh-CN" dirty="0" err="1"/>
              <a:t>Psy</a:t>
            </a:r>
            <a:r>
              <a:rPr kumimoji="1" lang="en-US" altLang="zh-CN" dirty="0"/>
              <a:t> Strategy</a:t>
            </a:r>
            <a:endParaRPr kumimoji="1" lang="zh-CN" altLang="en-US" dirty="0"/>
          </a:p>
        </p:txBody>
      </p:sp>
      <p:sp>
        <p:nvSpPr>
          <p:cNvPr id="7" name="矩形 6"/>
          <p:cNvSpPr/>
          <p:nvPr/>
        </p:nvSpPr>
        <p:spPr>
          <a:xfrm>
            <a:off x="4889817" y="4381144"/>
            <a:ext cx="2412366" cy="11334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4400">
              <a:solidFill>
                <a:srgbClr val="FFFFFF"/>
              </a:solidFill>
            </a:endParaRPr>
          </a:p>
        </p:txBody>
      </p:sp>
      <p:pic>
        <p:nvPicPr>
          <p:cNvPr id="8" name="图片 7">
            <a:hlinkClick r:id="rId2"/>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81600" y="6264728"/>
            <a:ext cx="1828800" cy="243840"/>
          </a:xfrm>
          <a:prstGeom prst="rect">
            <a:avLst/>
          </a:prstGeom>
        </p:spPr>
      </p:pic>
      <p:sp>
        <p:nvSpPr>
          <p:cNvPr id="9" name="文本占位符 8"/>
          <p:cNvSpPr>
            <a:spLocks noGrp="1"/>
          </p:cNvSpPr>
          <p:nvPr>
            <p:ph type="body" sz="quarter" idx="12"/>
          </p:nvPr>
        </p:nvSpPr>
        <p:spPr/>
        <p:txBody>
          <a:bodyPr/>
          <a:lstStyle/>
          <a:p>
            <a:r>
              <a:rPr lang="en-US" altLang="zh-CN" dirty="0"/>
              <a:t>Tong </a:t>
            </a:r>
            <a:r>
              <a:rPr lang="en-US" altLang="zh-CN" dirty="0" err="1"/>
              <a:t>Jiaqu</a:t>
            </a:r>
            <a:endParaRPr lang="zh-CN" altLang="en-US" dirty="0"/>
          </a:p>
        </p:txBody>
      </p:sp>
    </p:spTree>
    <p:extLst>
      <p:ext uri="{BB962C8B-B14F-4D97-AF65-F5344CB8AC3E}">
        <p14:creationId xmlns:p14="http://schemas.microsoft.com/office/powerpoint/2010/main" val="2218450681"/>
      </p:ext>
    </p:extLst>
  </p:cSld>
  <p:clrMapOvr>
    <a:masterClrMapping/>
  </p:clrMapOvr>
  <p:transition spd="med">
    <p:pull/>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t>PART</a:t>
            </a:r>
            <a:r>
              <a:rPr kumimoji="1" lang="zh-CN" altLang="en-US" dirty="0"/>
              <a:t> </a:t>
            </a:r>
            <a:r>
              <a:rPr kumimoji="1" lang="en-US" altLang="zh-CN" dirty="0"/>
              <a:t>ONE</a:t>
            </a:r>
            <a:r>
              <a:rPr kumimoji="1" lang="zh-CN" altLang="en-US" dirty="0"/>
              <a:t> </a:t>
            </a:r>
            <a:r>
              <a:rPr lang="en-US" altLang="zh-CN" dirty="0">
                <a:solidFill>
                  <a:srgbClr val="000000"/>
                </a:solidFill>
                <a:latin typeface="Segoe UI"/>
                <a:ea typeface="微软雅黑"/>
              </a:rPr>
              <a:t>Pipeline API</a:t>
            </a:r>
            <a:endParaRPr lang="zh-CN" altLang="en-US" dirty="0">
              <a:solidFill>
                <a:srgbClr val="000000"/>
              </a:solidFill>
              <a:latin typeface="Segoe UI"/>
              <a:ea typeface="微软雅黑"/>
            </a:endParaRPr>
          </a:p>
        </p:txBody>
      </p:sp>
      <p:grpSp>
        <p:nvGrpSpPr>
          <p:cNvPr id="100" name="组 99"/>
          <p:cNvGrpSpPr/>
          <p:nvPr/>
        </p:nvGrpSpPr>
        <p:grpSpPr>
          <a:xfrm>
            <a:off x="961594" y="890846"/>
            <a:ext cx="2300757" cy="509896"/>
            <a:chOff x="910794" y="928946"/>
            <a:chExt cx="2300757" cy="509896"/>
          </a:xfrm>
        </p:grpSpPr>
        <p:sp>
          <p:nvSpPr>
            <p:cNvPr id="69" name="矩形 68"/>
            <p:cNvSpPr/>
            <p:nvPr/>
          </p:nvSpPr>
          <p:spPr>
            <a:xfrm>
              <a:off x="923286" y="953484"/>
              <a:ext cx="2268157" cy="471008"/>
            </a:xfrm>
            <a:prstGeom prst="rect">
              <a:avLst/>
            </a:prstGeom>
            <a:noFill/>
            <a:ln w="12700" cap="flat" cmpd="sng" algn="ctr">
              <a:solidFill>
                <a:schemeClr val="bg1">
                  <a:lumMod val="75000"/>
                </a:scheme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defRPr/>
              </a:pPr>
              <a:endParaRPr lang="zh-CN" altLang="en-US" kern="0">
                <a:solidFill>
                  <a:prstClr val="white"/>
                </a:solidFill>
                <a:latin typeface="Segoe UI"/>
                <a:ea typeface="微软雅黑"/>
              </a:endParaRPr>
            </a:p>
          </p:txBody>
        </p:sp>
        <p:sp>
          <p:nvSpPr>
            <p:cNvPr id="70" name="椭圆 69"/>
            <p:cNvSpPr/>
            <p:nvPr/>
          </p:nvSpPr>
          <p:spPr>
            <a:xfrm>
              <a:off x="910794" y="928946"/>
              <a:ext cx="38888" cy="38888"/>
            </a:xfrm>
            <a:prstGeom prst="ellipse">
              <a:avLst/>
            </a:prstGeom>
            <a:solidFill>
              <a:schemeClr val="accent1"/>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defRPr/>
              </a:pPr>
              <a:endParaRPr lang="zh-CN" altLang="en-US" kern="0">
                <a:solidFill>
                  <a:prstClr val="white"/>
                </a:solidFill>
                <a:latin typeface="Segoe UI"/>
                <a:ea typeface="微软雅黑"/>
              </a:endParaRPr>
            </a:p>
          </p:txBody>
        </p:sp>
        <p:sp>
          <p:nvSpPr>
            <p:cNvPr id="71" name="椭圆 70"/>
            <p:cNvSpPr/>
            <p:nvPr/>
          </p:nvSpPr>
          <p:spPr>
            <a:xfrm>
              <a:off x="910794" y="1399954"/>
              <a:ext cx="38888" cy="38888"/>
            </a:xfrm>
            <a:prstGeom prst="ellipse">
              <a:avLst/>
            </a:prstGeom>
            <a:solidFill>
              <a:schemeClr val="accent1"/>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defRPr/>
              </a:pPr>
              <a:endParaRPr lang="zh-CN" altLang="en-US" kern="0">
                <a:solidFill>
                  <a:prstClr val="white"/>
                </a:solidFill>
                <a:latin typeface="Segoe UI"/>
                <a:ea typeface="微软雅黑"/>
              </a:endParaRPr>
            </a:p>
          </p:txBody>
        </p:sp>
        <p:sp>
          <p:nvSpPr>
            <p:cNvPr id="72" name="椭圆 71"/>
            <p:cNvSpPr/>
            <p:nvPr/>
          </p:nvSpPr>
          <p:spPr>
            <a:xfrm>
              <a:off x="3172663" y="1399954"/>
              <a:ext cx="38888" cy="38888"/>
            </a:xfrm>
            <a:prstGeom prst="ellipse">
              <a:avLst/>
            </a:prstGeom>
            <a:solidFill>
              <a:schemeClr val="accent1"/>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defRPr/>
              </a:pPr>
              <a:endParaRPr lang="zh-CN" altLang="en-US" kern="0">
                <a:solidFill>
                  <a:prstClr val="white"/>
                </a:solidFill>
                <a:latin typeface="Segoe UI"/>
                <a:ea typeface="微软雅黑"/>
              </a:endParaRPr>
            </a:p>
          </p:txBody>
        </p:sp>
        <p:sp>
          <p:nvSpPr>
            <p:cNvPr id="73" name="椭圆 72"/>
            <p:cNvSpPr/>
            <p:nvPr/>
          </p:nvSpPr>
          <p:spPr>
            <a:xfrm>
              <a:off x="3172000" y="934040"/>
              <a:ext cx="38888" cy="38888"/>
            </a:xfrm>
            <a:prstGeom prst="ellipse">
              <a:avLst/>
            </a:prstGeom>
            <a:solidFill>
              <a:schemeClr val="accent1"/>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defRPr/>
              </a:pPr>
              <a:endParaRPr lang="zh-CN" altLang="en-US" kern="0">
                <a:solidFill>
                  <a:prstClr val="white"/>
                </a:solidFill>
                <a:latin typeface="Segoe UI"/>
                <a:ea typeface="微软雅黑"/>
              </a:endParaRPr>
            </a:p>
          </p:txBody>
        </p:sp>
      </p:grpSp>
      <p:sp>
        <p:nvSpPr>
          <p:cNvPr id="74" name="矩形 73"/>
          <p:cNvSpPr/>
          <p:nvPr/>
        </p:nvSpPr>
        <p:spPr>
          <a:xfrm>
            <a:off x="1253269" y="936078"/>
            <a:ext cx="1641796" cy="400110"/>
          </a:xfrm>
          <a:prstGeom prst="rect">
            <a:avLst/>
          </a:prstGeom>
        </p:spPr>
        <p:txBody>
          <a:bodyPr wrap="none">
            <a:spAutoFit/>
          </a:bodyPr>
          <a:lstStyle/>
          <a:p>
            <a:r>
              <a:rPr lang="en-US" altLang="zh-CN" sz="2000" b="1" dirty="0">
                <a:solidFill>
                  <a:srgbClr val="000000"/>
                </a:solidFill>
                <a:latin typeface="Segoe UI"/>
                <a:ea typeface="微软雅黑"/>
              </a:rPr>
              <a:t>Pipeline API</a:t>
            </a:r>
            <a:endParaRPr lang="zh-CN" altLang="en-US" sz="2000" b="1" dirty="0">
              <a:solidFill>
                <a:srgbClr val="000000"/>
              </a:solidFill>
              <a:latin typeface="Segoe UI"/>
              <a:ea typeface="微软雅黑"/>
            </a:endParaRPr>
          </a:p>
        </p:txBody>
      </p:sp>
      <p:sp>
        <p:nvSpPr>
          <p:cNvPr id="75" name="矩形 74"/>
          <p:cNvSpPr/>
          <p:nvPr/>
        </p:nvSpPr>
        <p:spPr>
          <a:xfrm>
            <a:off x="1492742" y="2473981"/>
            <a:ext cx="6550312" cy="1631216"/>
          </a:xfrm>
          <a:prstGeom prst="rect">
            <a:avLst/>
          </a:prstGeom>
        </p:spPr>
        <p:txBody>
          <a:bodyPr wrap="square">
            <a:spAutoFit/>
          </a:bodyPr>
          <a:lstStyle/>
          <a:p>
            <a:pPr>
              <a:buFont typeface="Arial" pitchFamily="34" charset="0"/>
              <a:buChar char="•"/>
            </a:pPr>
            <a:r>
              <a:rPr lang="en-US" sz="2000" dirty="0"/>
              <a:t>select assets by the method of </a:t>
            </a:r>
            <a:r>
              <a:rPr lang="en-US" sz="2000" dirty="0" err="1"/>
              <a:t>flitering</a:t>
            </a:r>
            <a:endParaRPr lang="en-US" sz="2000" dirty="0"/>
          </a:p>
          <a:p>
            <a:pPr>
              <a:buFont typeface="Arial" pitchFamily="34" charset="0"/>
              <a:buChar char="•"/>
            </a:pPr>
            <a:endParaRPr lang="en-US" sz="2000" dirty="0"/>
          </a:p>
          <a:p>
            <a:pPr>
              <a:buFont typeface="Arial" pitchFamily="34" charset="0"/>
              <a:buChar char="•"/>
            </a:pPr>
            <a:r>
              <a:rPr lang="en-US" sz="2000" dirty="0"/>
              <a:t>set a function to determine the value of assets</a:t>
            </a:r>
          </a:p>
          <a:p>
            <a:pPr>
              <a:buFont typeface="Arial" pitchFamily="34" charset="0"/>
              <a:buChar char="•"/>
            </a:pPr>
            <a:endParaRPr lang="en-US" sz="2000" dirty="0"/>
          </a:p>
          <a:p>
            <a:pPr>
              <a:buFont typeface="Arial" pitchFamily="34" charset="0"/>
              <a:buChar char="•"/>
            </a:pPr>
            <a:r>
              <a:rPr lang="en-US" sz="2000" dirty="0"/>
              <a:t>assign weights to each asset in the portfolio</a:t>
            </a:r>
            <a:endParaRPr lang="zh-CN" altLang="en-US" sz="2000" dirty="0"/>
          </a:p>
        </p:txBody>
      </p:sp>
      <p:pic>
        <p:nvPicPr>
          <p:cNvPr id="36" name="图片 35">
            <a:hlinkClick r:id="rId2"/>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81600" y="6264728"/>
            <a:ext cx="1828800" cy="243840"/>
          </a:xfrm>
          <a:prstGeom prst="rect">
            <a:avLst/>
          </a:prstGeom>
        </p:spPr>
      </p:pic>
    </p:spTree>
    <p:extLst>
      <p:ext uri="{BB962C8B-B14F-4D97-AF65-F5344CB8AC3E}">
        <p14:creationId xmlns:p14="http://schemas.microsoft.com/office/powerpoint/2010/main" val="1927495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 99"/>
          <p:cNvGrpSpPr/>
          <p:nvPr/>
        </p:nvGrpSpPr>
        <p:grpSpPr>
          <a:xfrm>
            <a:off x="961594" y="890846"/>
            <a:ext cx="2300757" cy="509896"/>
            <a:chOff x="910794" y="928946"/>
            <a:chExt cx="2300757" cy="509896"/>
          </a:xfrm>
        </p:grpSpPr>
        <p:sp>
          <p:nvSpPr>
            <p:cNvPr id="69" name="矩形 68"/>
            <p:cNvSpPr/>
            <p:nvPr/>
          </p:nvSpPr>
          <p:spPr>
            <a:xfrm>
              <a:off x="923286" y="953484"/>
              <a:ext cx="2268157" cy="471008"/>
            </a:xfrm>
            <a:prstGeom prst="rect">
              <a:avLst/>
            </a:prstGeom>
            <a:noFill/>
            <a:ln w="12700" cap="flat" cmpd="sng" algn="ctr">
              <a:solidFill>
                <a:schemeClr val="bg1">
                  <a:lumMod val="75000"/>
                </a:scheme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defRPr/>
              </a:pPr>
              <a:endParaRPr lang="zh-CN" altLang="en-US" kern="0">
                <a:solidFill>
                  <a:prstClr val="white"/>
                </a:solidFill>
                <a:latin typeface="Segoe UI"/>
                <a:ea typeface="微软雅黑"/>
              </a:endParaRPr>
            </a:p>
          </p:txBody>
        </p:sp>
        <p:sp>
          <p:nvSpPr>
            <p:cNvPr id="70" name="椭圆 69"/>
            <p:cNvSpPr/>
            <p:nvPr/>
          </p:nvSpPr>
          <p:spPr>
            <a:xfrm>
              <a:off x="910794" y="928946"/>
              <a:ext cx="38888" cy="38888"/>
            </a:xfrm>
            <a:prstGeom prst="ellipse">
              <a:avLst/>
            </a:prstGeom>
            <a:solidFill>
              <a:schemeClr val="accent1"/>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defRPr/>
              </a:pPr>
              <a:endParaRPr lang="zh-CN" altLang="en-US" kern="0">
                <a:solidFill>
                  <a:prstClr val="white"/>
                </a:solidFill>
                <a:latin typeface="Segoe UI"/>
                <a:ea typeface="微软雅黑"/>
              </a:endParaRPr>
            </a:p>
          </p:txBody>
        </p:sp>
        <p:sp>
          <p:nvSpPr>
            <p:cNvPr id="71" name="椭圆 70"/>
            <p:cNvSpPr/>
            <p:nvPr/>
          </p:nvSpPr>
          <p:spPr>
            <a:xfrm>
              <a:off x="910794" y="1399954"/>
              <a:ext cx="38888" cy="38888"/>
            </a:xfrm>
            <a:prstGeom prst="ellipse">
              <a:avLst/>
            </a:prstGeom>
            <a:solidFill>
              <a:schemeClr val="accent1"/>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defRPr/>
              </a:pPr>
              <a:endParaRPr lang="zh-CN" altLang="en-US" kern="0">
                <a:solidFill>
                  <a:prstClr val="white"/>
                </a:solidFill>
                <a:latin typeface="Segoe UI"/>
                <a:ea typeface="微软雅黑"/>
              </a:endParaRPr>
            </a:p>
          </p:txBody>
        </p:sp>
        <p:sp>
          <p:nvSpPr>
            <p:cNvPr id="72" name="椭圆 71"/>
            <p:cNvSpPr/>
            <p:nvPr/>
          </p:nvSpPr>
          <p:spPr>
            <a:xfrm>
              <a:off x="3172663" y="1399954"/>
              <a:ext cx="38888" cy="38888"/>
            </a:xfrm>
            <a:prstGeom prst="ellipse">
              <a:avLst/>
            </a:prstGeom>
            <a:solidFill>
              <a:schemeClr val="accent1"/>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defRPr/>
              </a:pPr>
              <a:endParaRPr lang="zh-CN" altLang="en-US" kern="0">
                <a:solidFill>
                  <a:prstClr val="white"/>
                </a:solidFill>
                <a:latin typeface="Segoe UI"/>
                <a:ea typeface="微软雅黑"/>
              </a:endParaRPr>
            </a:p>
          </p:txBody>
        </p:sp>
        <p:sp>
          <p:nvSpPr>
            <p:cNvPr id="73" name="椭圆 72"/>
            <p:cNvSpPr/>
            <p:nvPr/>
          </p:nvSpPr>
          <p:spPr>
            <a:xfrm>
              <a:off x="3172000" y="934040"/>
              <a:ext cx="38888" cy="38888"/>
            </a:xfrm>
            <a:prstGeom prst="ellipse">
              <a:avLst/>
            </a:prstGeom>
            <a:solidFill>
              <a:schemeClr val="accent1"/>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defRPr/>
              </a:pPr>
              <a:endParaRPr lang="zh-CN" altLang="en-US" kern="0">
                <a:solidFill>
                  <a:prstClr val="white"/>
                </a:solidFill>
                <a:latin typeface="Segoe UI"/>
                <a:ea typeface="微软雅黑"/>
              </a:endParaRPr>
            </a:p>
          </p:txBody>
        </p:sp>
      </p:grpSp>
      <p:sp>
        <p:nvSpPr>
          <p:cNvPr id="74" name="矩形 73"/>
          <p:cNvSpPr/>
          <p:nvPr/>
        </p:nvSpPr>
        <p:spPr>
          <a:xfrm>
            <a:off x="1253269" y="936078"/>
            <a:ext cx="1674433" cy="400110"/>
          </a:xfrm>
          <a:prstGeom prst="rect">
            <a:avLst/>
          </a:prstGeom>
        </p:spPr>
        <p:txBody>
          <a:bodyPr wrap="none">
            <a:spAutoFit/>
          </a:bodyPr>
          <a:lstStyle/>
          <a:p>
            <a:r>
              <a:rPr lang="en-US" altLang="zh-CN" sz="2000" b="1" dirty="0" err="1">
                <a:solidFill>
                  <a:srgbClr val="000000"/>
                </a:solidFill>
                <a:latin typeface="Segoe UI"/>
                <a:ea typeface="微软雅黑"/>
              </a:rPr>
              <a:t>Psy</a:t>
            </a:r>
            <a:r>
              <a:rPr lang="en-US" altLang="zh-CN" sz="2000" b="1" dirty="0">
                <a:solidFill>
                  <a:srgbClr val="000000"/>
                </a:solidFill>
                <a:latin typeface="Segoe UI"/>
                <a:ea typeface="微软雅黑"/>
              </a:rPr>
              <a:t> Strategy</a:t>
            </a:r>
            <a:endParaRPr lang="zh-CN" altLang="en-US" sz="2000" b="1" dirty="0">
              <a:solidFill>
                <a:srgbClr val="000000"/>
              </a:solidFill>
              <a:latin typeface="Segoe UI"/>
              <a:ea typeface="微软雅黑"/>
            </a:endParaRPr>
          </a:p>
        </p:txBody>
      </p:sp>
      <p:sp>
        <p:nvSpPr>
          <p:cNvPr id="75" name="矩形 74"/>
          <p:cNvSpPr/>
          <p:nvPr/>
        </p:nvSpPr>
        <p:spPr>
          <a:xfrm>
            <a:off x="1492742" y="2473981"/>
            <a:ext cx="6550312" cy="2308324"/>
          </a:xfrm>
          <a:prstGeom prst="rect">
            <a:avLst/>
          </a:prstGeom>
        </p:spPr>
        <p:txBody>
          <a:bodyPr wrap="square">
            <a:spAutoFit/>
          </a:bodyPr>
          <a:lstStyle/>
          <a:p>
            <a:r>
              <a:rPr lang="en-US" sz="1600" dirty="0"/>
              <a:t>Use the simple moving average and </a:t>
            </a:r>
            <a:r>
              <a:rPr lang="en-US" sz="1600" dirty="0" err="1"/>
              <a:t>bull_minus_bear</a:t>
            </a:r>
            <a:r>
              <a:rPr lang="en-US" sz="1600" dirty="0"/>
              <a:t> index in the </a:t>
            </a:r>
            <a:r>
              <a:rPr lang="en-US" sz="1600" dirty="0" err="1"/>
              <a:t>stockwits</a:t>
            </a:r>
            <a:r>
              <a:rPr lang="en-US" sz="1600" dirty="0"/>
              <a:t> module to define a moving average curve.</a:t>
            </a:r>
          </a:p>
          <a:p>
            <a:r>
              <a:rPr lang="en-US" sz="1600" dirty="0"/>
              <a:t>The object gotten is named </a:t>
            </a:r>
            <a:r>
              <a:rPr lang="en-US" sz="1600" dirty="0" err="1"/>
              <a:t>psy</a:t>
            </a:r>
            <a:r>
              <a:rPr lang="en-US" sz="1600" dirty="0"/>
              <a:t>. </a:t>
            </a:r>
          </a:p>
          <a:p>
            <a:endParaRPr lang="en-US" sz="1600" dirty="0"/>
          </a:p>
          <a:p>
            <a:r>
              <a:rPr lang="en-US" sz="1600" dirty="0"/>
              <a:t>The strategy:</a:t>
            </a:r>
          </a:p>
          <a:p>
            <a:r>
              <a:rPr lang="en-US" sz="1600" dirty="0"/>
              <a:t>Assets with high </a:t>
            </a:r>
            <a:r>
              <a:rPr lang="en-US" sz="1600" dirty="0" err="1"/>
              <a:t>psy</a:t>
            </a:r>
            <a:r>
              <a:rPr lang="en-US" sz="1600" dirty="0"/>
              <a:t> values are considered high-value assets and vice versa. </a:t>
            </a:r>
          </a:p>
          <a:p>
            <a:r>
              <a:rPr lang="en-US" sz="1600" dirty="0"/>
              <a:t>Then, based on the </a:t>
            </a:r>
            <a:r>
              <a:rPr lang="en-US" sz="1600" dirty="0" err="1"/>
              <a:t>psy</a:t>
            </a:r>
            <a:r>
              <a:rPr lang="en-US" sz="1600" dirty="0"/>
              <a:t> value of the asset and accepting some restrictions, find a target portfolio with the highest profit.</a:t>
            </a:r>
            <a:endParaRPr lang="zh-CN" altLang="en-US" sz="1600" dirty="0"/>
          </a:p>
        </p:txBody>
      </p:sp>
      <p:sp>
        <p:nvSpPr>
          <p:cNvPr id="10" name="文本占位符 1"/>
          <p:cNvSpPr>
            <a:spLocks noGrp="1"/>
          </p:cNvSpPr>
          <p:nvPr>
            <p:ph type="body" sz="quarter" idx="10"/>
          </p:nvPr>
        </p:nvSpPr>
        <p:spPr>
          <a:xfrm>
            <a:off x="265304" y="220133"/>
            <a:ext cx="3303395" cy="389467"/>
          </a:xfrm>
        </p:spPr>
        <p:txBody>
          <a:bodyPr/>
          <a:lstStyle/>
          <a:p>
            <a:r>
              <a:rPr kumimoji="1" lang="en-US" altLang="zh-CN" dirty="0"/>
              <a:t>PART</a:t>
            </a:r>
            <a:r>
              <a:rPr kumimoji="1" lang="zh-CN" altLang="en-US" dirty="0"/>
              <a:t> </a:t>
            </a:r>
            <a:r>
              <a:rPr kumimoji="1" lang="en-US" altLang="zh-CN" dirty="0"/>
              <a:t>TWO</a:t>
            </a:r>
            <a:r>
              <a:rPr kumimoji="1" lang="zh-CN" altLang="en-US" dirty="0"/>
              <a:t> </a:t>
            </a:r>
            <a:r>
              <a:rPr lang="en-US" altLang="zh-CN" dirty="0" err="1">
                <a:solidFill>
                  <a:srgbClr val="000000"/>
                </a:solidFill>
                <a:latin typeface="Segoe UI"/>
                <a:ea typeface="微软雅黑"/>
              </a:rPr>
              <a:t>Psy</a:t>
            </a:r>
            <a:r>
              <a:rPr lang="en-US" altLang="zh-CN" dirty="0">
                <a:solidFill>
                  <a:srgbClr val="000000"/>
                </a:solidFill>
                <a:latin typeface="Segoe UI"/>
                <a:ea typeface="微软雅黑"/>
              </a:rPr>
              <a:t> Strategy</a:t>
            </a:r>
            <a:endParaRPr lang="zh-CN" altLang="en-US" dirty="0">
              <a:solidFill>
                <a:srgbClr val="000000"/>
              </a:solidFill>
              <a:latin typeface="Segoe UI"/>
              <a:ea typeface="微软雅黑"/>
            </a:endParaRPr>
          </a:p>
        </p:txBody>
      </p:sp>
    </p:spTree>
    <p:extLst>
      <p:ext uri="{BB962C8B-B14F-4D97-AF65-F5344CB8AC3E}">
        <p14:creationId xmlns:p14="http://schemas.microsoft.com/office/powerpoint/2010/main" val="1927495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 99"/>
          <p:cNvGrpSpPr/>
          <p:nvPr/>
        </p:nvGrpSpPr>
        <p:grpSpPr>
          <a:xfrm>
            <a:off x="961594" y="890846"/>
            <a:ext cx="2300757" cy="509896"/>
            <a:chOff x="910794" y="928946"/>
            <a:chExt cx="2300757" cy="509896"/>
          </a:xfrm>
        </p:grpSpPr>
        <p:sp>
          <p:nvSpPr>
            <p:cNvPr id="69" name="矩形 68"/>
            <p:cNvSpPr/>
            <p:nvPr/>
          </p:nvSpPr>
          <p:spPr>
            <a:xfrm>
              <a:off x="923286" y="953484"/>
              <a:ext cx="2268157" cy="471008"/>
            </a:xfrm>
            <a:prstGeom prst="rect">
              <a:avLst/>
            </a:prstGeom>
            <a:noFill/>
            <a:ln w="12700" cap="flat" cmpd="sng" algn="ctr">
              <a:solidFill>
                <a:schemeClr val="bg1">
                  <a:lumMod val="75000"/>
                </a:scheme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defRPr/>
              </a:pPr>
              <a:endParaRPr lang="zh-CN" altLang="en-US" kern="0">
                <a:solidFill>
                  <a:prstClr val="white"/>
                </a:solidFill>
                <a:latin typeface="Segoe UI"/>
                <a:ea typeface="微软雅黑"/>
              </a:endParaRPr>
            </a:p>
          </p:txBody>
        </p:sp>
        <p:sp>
          <p:nvSpPr>
            <p:cNvPr id="70" name="椭圆 69"/>
            <p:cNvSpPr/>
            <p:nvPr/>
          </p:nvSpPr>
          <p:spPr>
            <a:xfrm>
              <a:off x="910794" y="928946"/>
              <a:ext cx="38888" cy="38888"/>
            </a:xfrm>
            <a:prstGeom prst="ellipse">
              <a:avLst/>
            </a:prstGeom>
            <a:solidFill>
              <a:schemeClr val="accent1"/>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defRPr/>
              </a:pPr>
              <a:endParaRPr lang="zh-CN" altLang="en-US" kern="0">
                <a:solidFill>
                  <a:prstClr val="white"/>
                </a:solidFill>
                <a:latin typeface="Segoe UI"/>
                <a:ea typeface="微软雅黑"/>
              </a:endParaRPr>
            </a:p>
          </p:txBody>
        </p:sp>
        <p:sp>
          <p:nvSpPr>
            <p:cNvPr id="71" name="椭圆 70"/>
            <p:cNvSpPr/>
            <p:nvPr/>
          </p:nvSpPr>
          <p:spPr>
            <a:xfrm>
              <a:off x="910794" y="1399954"/>
              <a:ext cx="38888" cy="38888"/>
            </a:xfrm>
            <a:prstGeom prst="ellipse">
              <a:avLst/>
            </a:prstGeom>
            <a:solidFill>
              <a:schemeClr val="accent1"/>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defRPr/>
              </a:pPr>
              <a:endParaRPr lang="zh-CN" altLang="en-US" kern="0">
                <a:solidFill>
                  <a:prstClr val="white"/>
                </a:solidFill>
                <a:latin typeface="Segoe UI"/>
                <a:ea typeface="微软雅黑"/>
              </a:endParaRPr>
            </a:p>
          </p:txBody>
        </p:sp>
        <p:sp>
          <p:nvSpPr>
            <p:cNvPr id="72" name="椭圆 71"/>
            <p:cNvSpPr/>
            <p:nvPr/>
          </p:nvSpPr>
          <p:spPr>
            <a:xfrm>
              <a:off x="3172663" y="1399954"/>
              <a:ext cx="38888" cy="38888"/>
            </a:xfrm>
            <a:prstGeom prst="ellipse">
              <a:avLst/>
            </a:prstGeom>
            <a:solidFill>
              <a:schemeClr val="accent1"/>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defRPr/>
              </a:pPr>
              <a:endParaRPr lang="zh-CN" altLang="en-US" kern="0">
                <a:solidFill>
                  <a:prstClr val="white"/>
                </a:solidFill>
                <a:latin typeface="Segoe UI"/>
                <a:ea typeface="微软雅黑"/>
              </a:endParaRPr>
            </a:p>
          </p:txBody>
        </p:sp>
        <p:sp>
          <p:nvSpPr>
            <p:cNvPr id="73" name="椭圆 72"/>
            <p:cNvSpPr/>
            <p:nvPr/>
          </p:nvSpPr>
          <p:spPr>
            <a:xfrm>
              <a:off x="3172000" y="934040"/>
              <a:ext cx="38888" cy="38888"/>
            </a:xfrm>
            <a:prstGeom prst="ellipse">
              <a:avLst/>
            </a:prstGeom>
            <a:solidFill>
              <a:schemeClr val="accent1"/>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defRPr/>
              </a:pPr>
              <a:endParaRPr lang="zh-CN" altLang="en-US" kern="0">
                <a:solidFill>
                  <a:prstClr val="white"/>
                </a:solidFill>
                <a:latin typeface="Segoe UI"/>
                <a:ea typeface="微软雅黑"/>
              </a:endParaRPr>
            </a:p>
          </p:txBody>
        </p:sp>
      </p:grpSp>
      <p:sp>
        <p:nvSpPr>
          <p:cNvPr id="74" name="矩形 73"/>
          <p:cNvSpPr/>
          <p:nvPr/>
        </p:nvSpPr>
        <p:spPr>
          <a:xfrm>
            <a:off x="1253269" y="936078"/>
            <a:ext cx="1674433" cy="400110"/>
          </a:xfrm>
          <a:prstGeom prst="rect">
            <a:avLst/>
          </a:prstGeom>
        </p:spPr>
        <p:txBody>
          <a:bodyPr wrap="none">
            <a:spAutoFit/>
          </a:bodyPr>
          <a:lstStyle/>
          <a:p>
            <a:r>
              <a:rPr lang="en-US" altLang="zh-CN" sz="2000" b="1" dirty="0" err="1">
                <a:solidFill>
                  <a:srgbClr val="000000"/>
                </a:solidFill>
                <a:latin typeface="Segoe UI"/>
                <a:ea typeface="微软雅黑"/>
              </a:rPr>
              <a:t>Psy</a:t>
            </a:r>
            <a:r>
              <a:rPr lang="en-US" altLang="zh-CN" sz="2000" b="1" dirty="0">
                <a:solidFill>
                  <a:srgbClr val="000000"/>
                </a:solidFill>
                <a:latin typeface="Segoe UI"/>
                <a:ea typeface="微软雅黑"/>
              </a:rPr>
              <a:t> Strategy</a:t>
            </a:r>
            <a:endParaRPr lang="zh-CN" altLang="en-US" sz="2000" b="1" dirty="0">
              <a:solidFill>
                <a:srgbClr val="000000"/>
              </a:solidFill>
              <a:latin typeface="Segoe UI"/>
              <a:ea typeface="微软雅黑"/>
            </a:endParaRPr>
          </a:p>
        </p:txBody>
      </p:sp>
      <p:sp>
        <p:nvSpPr>
          <p:cNvPr id="75" name="矩形 74"/>
          <p:cNvSpPr/>
          <p:nvPr/>
        </p:nvSpPr>
        <p:spPr>
          <a:xfrm>
            <a:off x="1492742" y="1637881"/>
            <a:ext cx="6550312" cy="4031873"/>
          </a:xfrm>
          <a:prstGeom prst="rect">
            <a:avLst/>
          </a:prstGeom>
        </p:spPr>
        <p:txBody>
          <a:bodyPr wrap="square">
            <a:spAutoFit/>
          </a:bodyPr>
          <a:lstStyle/>
          <a:p>
            <a:r>
              <a:rPr lang="en-US" sz="1600" dirty="0"/>
              <a:t>Rebalance: once a week </a:t>
            </a:r>
          </a:p>
          <a:p>
            <a:endParaRPr lang="en-US" sz="1600" dirty="0"/>
          </a:p>
          <a:p>
            <a:endParaRPr lang="en-US" sz="1600" dirty="0"/>
          </a:p>
          <a:p>
            <a:r>
              <a:rPr lang="en-US" sz="1600" dirty="0"/>
              <a:t>Three constraints:</a:t>
            </a:r>
          </a:p>
          <a:p>
            <a:endParaRPr lang="en-US" sz="1600" dirty="0"/>
          </a:p>
          <a:p>
            <a:pPr>
              <a:buFont typeface="Arial" pitchFamily="34" charset="0"/>
              <a:buChar char="•"/>
            </a:pPr>
            <a:r>
              <a:rPr lang="en-US" sz="1600" dirty="0"/>
              <a:t>The ratio of each asset to all assets held (size)</a:t>
            </a:r>
          </a:p>
          <a:p>
            <a:r>
              <a:rPr lang="en-US" sz="1600" dirty="0"/>
              <a:t>The ratio set in the strategy is 0.05, which means that the maximum share of an asset in all assets cannot exceed 5%. </a:t>
            </a:r>
          </a:p>
          <a:p>
            <a:endParaRPr lang="en-US" sz="1600" dirty="0"/>
          </a:p>
          <a:p>
            <a:pPr>
              <a:buFont typeface="Arial" pitchFamily="34" charset="0"/>
              <a:buChar char="•"/>
            </a:pPr>
            <a:r>
              <a:rPr lang="en-US" sz="1600" dirty="0"/>
              <a:t>Leverage ratio</a:t>
            </a:r>
          </a:p>
          <a:p>
            <a:r>
              <a:rPr lang="en-US" sz="1600" dirty="0"/>
              <a:t>In the strategy, the leverage ratio is set to 1, that is, short selling is not allowed. </a:t>
            </a:r>
          </a:p>
          <a:p>
            <a:endParaRPr lang="en-US" sz="1600" dirty="0"/>
          </a:p>
          <a:p>
            <a:pPr>
              <a:buFont typeface="Arial" pitchFamily="34" charset="0"/>
              <a:buChar char="•"/>
            </a:pPr>
            <a:r>
              <a:rPr lang="en-US" sz="1600" dirty="0"/>
              <a:t>Turnover rate</a:t>
            </a:r>
          </a:p>
          <a:p>
            <a:r>
              <a:rPr lang="en-US" sz="1600" dirty="0"/>
              <a:t>The turnover rate is set to 0.60, which means that all assets cannot be changed at the same time in one rebalance.</a:t>
            </a:r>
            <a:endParaRPr lang="zh-CN" altLang="en-US" sz="1600" dirty="0"/>
          </a:p>
        </p:txBody>
      </p:sp>
      <p:sp>
        <p:nvSpPr>
          <p:cNvPr id="10" name="文本占位符 1"/>
          <p:cNvSpPr>
            <a:spLocks noGrp="1"/>
          </p:cNvSpPr>
          <p:nvPr>
            <p:ph type="body" sz="quarter" idx="10"/>
          </p:nvPr>
        </p:nvSpPr>
        <p:spPr>
          <a:xfrm>
            <a:off x="265304" y="220133"/>
            <a:ext cx="3303395" cy="389467"/>
          </a:xfrm>
        </p:spPr>
        <p:txBody>
          <a:bodyPr/>
          <a:lstStyle/>
          <a:p>
            <a:r>
              <a:rPr kumimoji="1" lang="en-US" altLang="zh-CN" dirty="0"/>
              <a:t>PART</a:t>
            </a:r>
            <a:r>
              <a:rPr kumimoji="1" lang="zh-CN" altLang="en-US" dirty="0"/>
              <a:t> </a:t>
            </a:r>
            <a:r>
              <a:rPr kumimoji="1" lang="en-US" altLang="zh-CN" dirty="0"/>
              <a:t>TWO</a:t>
            </a:r>
            <a:r>
              <a:rPr kumimoji="1" lang="zh-CN" altLang="en-US" dirty="0"/>
              <a:t> </a:t>
            </a:r>
            <a:r>
              <a:rPr lang="en-US" altLang="zh-CN" dirty="0" err="1">
                <a:solidFill>
                  <a:srgbClr val="000000"/>
                </a:solidFill>
                <a:latin typeface="Segoe UI"/>
                <a:ea typeface="微软雅黑"/>
              </a:rPr>
              <a:t>Psy</a:t>
            </a:r>
            <a:r>
              <a:rPr lang="en-US" altLang="zh-CN" dirty="0">
                <a:solidFill>
                  <a:srgbClr val="000000"/>
                </a:solidFill>
                <a:latin typeface="Segoe UI"/>
                <a:ea typeface="微软雅黑"/>
              </a:rPr>
              <a:t> Strategy</a:t>
            </a:r>
            <a:endParaRPr lang="zh-CN" altLang="en-US" dirty="0">
              <a:solidFill>
                <a:srgbClr val="000000"/>
              </a:solidFill>
              <a:latin typeface="Segoe UI"/>
              <a:ea typeface="微软雅黑"/>
            </a:endParaRPr>
          </a:p>
        </p:txBody>
      </p:sp>
    </p:spTree>
    <p:extLst>
      <p:ext uri="{BB962C8B-B14F-4D97-AF65-F5344CB8AC3E}">
        <p14:creationId xmlns:p14="http://schemas.microsoft.com/office/powerpoint/2010/main" val="1927495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 name="图片 48"/>
          <p:cNvPicPr/>
          <p:nvPr/>
        </p:nvPicPr>
        <p:blipFill>
          <a:blip r:embed="rId2"/>
          <a:srcRect/>
          <a:stretch>
            <a:fillRect/>
          </a:stretch>
        </p:blipFill>
        <p:spPr bwMode="auto">
          <a:xfrm>
            <a:off x="3318168" y="1707398"/>
            <a:ext cx="7825454" cy="2864602"/>
          </a:xfrm>
          <a:prstGeom prst="rect">
            <a:avLst/>
          </a:prstGeom>
          <a:noFill/>
          <a:ln w="9525">
            <a:noFill/>
            <a:miter lim="800000"/>
            <a:headEnd/>
            <a:tailEnd/>
          </a:ln>
        </p:spPr>
      </p:pic>
      <p:sp>
        <p:nvSpPr>
          <p:cNvPr id="50" name="TextBox 49"/>
          <p:cNvSpPr txBox="1"/>
          <p:nvPr/>
        </p:nvSpPr>
        <p:spPr>
          <a:xfrm>
            <a:off x="5255288" y="4937339"/>
            <a:ext cx="4360985" cy="549061"/>
          </a:xfrm>
          <a:prstGeom prst="rect">
            <a:avLst/>
          </a:prstGeom>
          <a:noFill/>
        </p:spPr>
        <p:txBody>
          <a:bodyPr wrap="square" rtlCol="0">
            <a:spAutoFit/>
          </a:bodyPr>
          <a:lstStyle/>
          <a:p>
            <a:pPr>
              <a:lnSpc>
                <a:spcPct val="130000"/>
              </a:lnSpc>
              <a:spcBef>
                <a:spcPts val="600"/>
              </a:spcBef>
            </a:pPr>
            <a:r>
              <a:rPr lang="en-US" altLang="zh-CN" sz="1200" kern="0" dirty="0">
                <a:latin typeface="微软雅黑" panose="020B0503020204020204" pitchFamily="34" charset="-122"/>
                <a:ea typeface="微软雅黑" panose="020B0503020204020204" pitchFamily="34" charset="-122"/>
                <a:cs typeface="+mn-ea"/>
                <a:sym typeface="+mn-lt"/>
              </a:rPr>
              <a:t>Figure: Algorithm and benchmark performance from 2015-01-01 to 2019-12-31</a:t>
            </a:r>
            <a:endParaRPr lang="zh-CN" altLang="en-US" sz="1200" kern="0" dirty="0">
              <a:latin typeface="微软雅黑" panose="020B0503020204020204" pitchFamily="34" charset="-122"/>
              <a:ea typeface="微软雅黑" panose="020B0503020204020204" pitchFamily="34" charset="-122"/>
              <a:cs typeface="+mn-ea"/>
              <a:sym typeface="+mn-lt"/>
            </a:endParaRPr>
          </a:p>
        </p:txBody>
      </p:sp>
      <p:sp>
        <p:nvSpPr>
          <p:cNvPr id="4" name="文本占位符 1"/>
          <p:cNvSpPr>
            <a:spLocks noGrp="1"/>
          </p:cNvSpPr>
          <p:nvPr>
            <p:ph type="body" sz="quarter" idx="10"/>
          </p:nvPr>
        </p:nvSpPr>
        <p:spPr>
          <a:xfrm>
            <a:off x="180870" y="220133"/>
            <a:ext cx="2493525" cy="389467"/>
          </a:xfrm>
        </p:spPr>
        <p:txBody>
          <a:bodyPr/>
          <a:lstStyle/>
          <a:p>
            <a:r>
              <a:rPr kumimoji="1" lang="en-US" altLang="zh-CN" dirty="0"/>
              <a:t>PART</a:t>
            </a:r>
            <a:r>
              <a:rPr kumimoji="1" lang="zh-CN" altLang="en-US" dirty="0"/>
              <a:t> </a:t>
            </a:r>
            <a:r>
              <a:rPr kumimoji="1" lang="en-US" altLang="zh-CN" dirty="0"/>
              <a:t>TWO</a:t>
            </a:r>
            <a:r>
              <a:rPr kumimoji="1" lang="zh-CN" altLang="en-US" dirty="0"/>
              <a:t> </a:t>
            </a:r>
            <a:r>
              <a:rPr lang="en-US" altLang="zh-CN" dirty="0" err="1">
                <a:solidFill>
                  <a:srgbClr val="000000"/>
                </a:solidFill>
                <a:latin typeface="Segoe UI"/>
                <a:ea typeface="微软雅黑"/>
              </a:rPr>
              <a:t>Psy</a:t>
            </a:r>
            <a:r>
              <a:rPr lang="en-US" altLang="zh-CN" dirty="0">
                <a:solidFill>
                  <a:srgbClr val="000000"/>
                </a:solidFill>
                <a:latin typeface="Segoe UI"/>
                <a:ea typeface="微软雅黑"/>
              </a:rPr>
              <a:t> Strategy</a:t>
            </a:r>
            <a:endParaRPr lang="zh-CN" altLang="en-US" dirty="0">
              <a:solidFill>
                <a:srgbClr val="000000"/>
              </a:solidFill>
              <a:latin typeface="Segoe UI"/>
              <a:ea typeface="微软雅黑"/>
            </a:endParaRPr>
          </a:p>
        </p:txBody>
      </p:sp>
    </p:spTree>
    <p:extLst>
      <p:ext uri="{BB962C8B-B14F-4D97-AF65-F5344CB8AC3E}">
        <p14:creationId xmlns:p14="http://schemas.microsoft.com/office/powerpoint/2010/main" val="3013946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1"/>
          </p:nvPr>
        </p:nvSpPr>
        <p:spPr>
          <a:xfrm>
            <a:off x="2326104" y="2409970"/>
            <a:ext cx="7539792" cy="1074822"/>
          </a:xfrm>
        </p:spPr>
        <p:txBody>
          <a:bodyPr/>
          <a:lstStyle/>
          <a:p>
            <a:r>
              <a:rPr kumimoji="1" lang="en-US" altLang="zh-CN" dirty="0"/>
              <a:t>Pairs Trading</a:t>
            </a:r>
            <a:endParaRPr kumimoji="1" lang="zh-CN" altLang="en-US" dirty="0"/>
          </a:p>
        </p:txBody>
      </p:sp>
      <p:sp>
        <p:nvSpPr>
          <p:cNvPr id="7" name="矩形 6"/>
          <p:cNvSpPr/>
          <p:nvPr/>
        </p:nvSpPr>
        <p:spPr>
          <a:xfrm>
            <a:off x="4889817" y="4381144"/>
            <a:ext cx="2412366" cy="11334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4400">
              <a:solidFill>
                <a:srgbClr val="FFFFFF"/>
              </a:solidFill>
            </a:endParaRPr>
          </a:p>
        </p:txBody>
      </p:sp>
      <p:sp>
        <p:nvSpPr>
          <p:cNvPr id="4" name="文本占位符 8">
            <a:extLst>
              <a:ext uri="{FF2B5EF4-FFF2-40B4-BE49-F238E27FC236}">
                <a16:creationId xmlns:a16="http://schemas.microsoft.com/office/drawing/2014/main" id="{331EE674-2877-418D-835F-9896E62AFCDB}"/>
              </a:ext>
            </a:extLst>
          </p:cNvPr>
          <p:cNvSpPr txBox="1">
            <a:spLocks/>
          </p:cNvSpPr>
          <p:nvPr/>
        </p:nvSpPr>
        <p:spPr>
          <a:xfrm>
            <a:off x="2326105" y="3545305"/>
            <a:ext cx="7539792" cy="707725"/>
          </a:xfrm>
          <a:prstGeom prst="rect">
            <a:avLst/>
          </a:prstGeom>
          <a:ln w="12700" cmpd="sng">
            <a:noFill/>
          </a:ln>
        </p:spPr>
        <p:txBody>
          <a:bodyPr vert="horz" anchor="ctr"/>
          <a:lstStyle>
            <a:lvl1pPr marL="0" indent="0" algn="ctr" defTabSz="914400" rtl="0" eaLnBrk="1" latinLnBrk="0" hangingPunct="1">
              <a:lnSpc>
                <a:spcPct val="90000"/>
              </a:lnSpc>
              <a:spcBef>
                <a:spcPts val="1000"/>
              </a:spcBef>
              <a:buFont typeface="Arial" panose="020B0604020202020204" pitchFamily="34" charset="0"/>
              <a:buNone/>
              <a:defRPr sz="4400" b="0" kern="1200">
                <a:solidFill>
                  <a:schemeClr val="tx1"/>
                </a:solidFill>
                <a:latin typeface="Microsoft YaHei" charset="0"/>
                <a:ea typeface="Microsoft YaHei" charset="0"/>
                <a:cs typeface="Microsoft YaHei"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t>Yu Rong</a:t>
            </a:r>
            <a:endParaRPr lang="zh-CN" altLang="en-US" dirty="0"/>
          </a:p>
        </p:txBody>
      </p:sp>
    </p:spTree>
    <p:extLst>
      <p:ext uri="{BB962C8B-B14F-4D97-AF65-F5344CB8AC3E}">
        <p14:creationId xmlns:p14="http://schemas.microsoft.com/office/powerpoint/2010/main" val="873524566"/>
      </p:ext>
    </p:extLst>
  </p:cSld>
  <p:clrMapOvr>
    <a:masterClrMapping/>
  </p:clrMapOvr>
  <p:transition spd="med">
    <p:pull/>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 name="图片 79"/>
          <p:cNvPicPr>
            <a:picLocks noChangeAspect="1"/>
          </p:cNvPicPr>
          <p:nvPr/>
        </p:nvPicPr>
        <p:blipFill rotWithShape="1">
          <a:blip r:embed="rId2"/>
          <a:srcRect l="48897"/>
          <a:stretch/>
        </p:blipFill>
        <p:spPr>
          <a:xfrm>
            <a:off x="0" y="356349"/>
            <a:ext cx="3137336" cy="6145301"/>
          </a:xfrm>
          <a:prstGeom prst="rect">
            <a:avLst/>
          </a:prstGeom>
        </p:spPr>
      </p:pic>
      <p:sp>
        <p:nvSpPr>
          <p:cNvPr id="2" name="文本占位符 1"/>
          <p:cNvSpPr>
            <a:spLocks noGrp="1"/>
          </p:cNvSpPr>
          <p:nvPr>
            <p:ph type="body" sz="quarter" idx="10"/>
          </p:nvPr>
        </p:nvSpPr>
        <p:spPr/>
        <p:txBody>
          <a:bodyPr/>
          <a:lstStyle/>
          <a:p>
            <a:r>
              <a:rPr kumimoji="1" lang="en-US" altLang="zh-CN" dirty="0"/>
              <a:t>Trading Strategy</a:t>
            </a:r>
            <a:endParaRPr kumimoji="1" lang="zh-CN" altLang="en-US" dirty="0"/>
          </a:p>
        </p:txBody>
      </p:sp>
      <p:grpSp>
        <p:nvGrpSpPr>
          <p:cNvPr id="81" name="组合 76"/>
          <p:cNvGrpSpPr/>
          <p:nvPr/>
        </p:nvGrpSpPr>
        <p:grpSpPr>
          <a:xfrm>
            <a:off x="239432" y="1056474"/>
            <a:ext cx="4494766" cy="4479469"/>
            <a:chOff x="-25400" y="646062"/>
            <a:chExt cx="4494766" cy="4479469"/>
          </a:xfrm>
        </p:grpSpPr>
        <p:grpSp>
          <p:nvGrpSpPr>
            <p:cNvPr id="82" name="组合 11"/>
            <p:cNvGrpSpPr/>
            <p:nvPr/>
          </p:nvGrpSpPr>
          <p:grpSpPr>
            <a:xfrm>
              <a:off x="-25400" y="702733"/>
              <a:ext cx="4470400" cy="2751667"/>
              <a:chOff x="-25400" y="702733"/>
              <a:chExt cx="4470400" cy="2751667"/>
            </a:xfrm>
          </p:grpSpPr>
          <p:sp>
            <p:nvSpPr>
              <p:cNvPr id="93" name="任意多边形 8"/>
              <p:cNvSpPr/>
              <p:nvPr/>
            </p:nvSpPr>
            <p:spPr>
              <a:xfrm>
                <a:off x="-8467" y="702733"/>
                <a:ext cx="4453467" cy="2743200"/>
              </a:xfrm>
              <a:custGeom>
                <a:avLst/>
                <a:gdLst>
                  <a:gd name="connsiteX0" fmla="*/ 0 w 4453467"/>
                  <a:gd name="connsiteY0" fmla="*/ 2743200 h 2743200"/>
                  <a:gd name="connsiteX1" fmla="*/ 1837267 w 4453467"/>
                  <a:gd name="connsiteY1" fmla="*/ 0 h 2743200"/>
                  <a:gd name="connsiteX2" fmla="*/ 4453467 w 4453467"/>
                  <a:gd name="connsiteY2" fmla="*/ 0 h 2743200"/>
                </a:gdLst>
                <a:ahLst/>
                <a:cxnLst>
                  <a:cxn ang="0">
                    <a:pos x="connsiteX0" y="connsiteY0"/>
                  </a:cxn>
                  <a:cxn ang="0">
                    <a:pos x="connsiteX1" y="connsiteY1"/>
                  </a:cxn>
                  <a:cxn ang="0">
                    <a:pos x="connsiteX2" y="connsiteY2"/>
                  </a:cxn>
                </a:cxnLst>
                <a:rect l="l" t="t" r="r" b="b"/>
                <a:pathLst>
                  <a:path w="4453467" h="2743200">
                    <a:moveTo>
                      <a:pt x="0" y="2743200"/>
                    </a:moveTo>
                    <a:lnTo>
                      <a:pt x="1837267" y="0"/>
                    </a:lnTo>
                    <a:lnTo>
                      <a:pt x="4453467" y="0"/>
                    </a:lnTo>
                  </a:path>
                </a:pathLst>
              </a:custGeom>
              <a:noFill/>
              <a:ln w="12700" cap="flat" cmpd="sng" algn="ctr">
                <a:solidFill>
                  <a:sysClr val="window" lastClr="FFFFFF">
                    <a:lumMod val="85000"/>
                  </a:sysClr>
                </a:solidFill>
                <a:prstDash val="solid"/>
                <a:miter lim="800000"/>
              </a:ln>
              <a:effectLst/>
            </p:spPr>
            <p:txBody>
              <a:bodyPr rtlCol="0" anchor="ctr"/>
              <a:lstStyle/>
              <a:p>
                <a:pPr algn="ctr" defTabSz="914400">
                  <a:defRPr/>
                </a:pPr>
                <a:endParaRPr lang="zh-CN" altLang="en-US" kern="0">
                  <a:solidFill>
                    <a:prstClr val="white"/>
                  </a:solidFill>
                  <a:latin typeface="Segoe UI"/>
                  <a:ea typeface="微软雅黑"/>
                </a:endParaRPr>
              </a:p>
            </p:txBody>
          </p:sp>
          <p:sp>
            <p:nvSpPr>
              <p:cNvPr id="94" name="任意多边形 9"/>
              <p:cNvSpPr/>
              <p:nvPr/>
            </p:nvSpPr>
            <p:spPr>
              <a:xfrm>
                <a:off x="-25400" y="1786467"/>
                <a:ext cx="4445000" cy="1659466"/>
              </a:xfrm>
              <a:custGeom>
                <a:avLst/>
                <a:gdLst>
                  <a:gd name="connsiteX0" fmla="*/ 0 w 4445000"/>
                  <a:gd name="connsiteY0" fmla="*/ 1659466 h 1659466"/>
                  <a:gd name="connsiteX1" fmla="*/ 2472267 w 4445000"/>
                  <a:gd name="connsiteY1" fmla="*/ 0 h 1659466"/>
                  <a:gd name="connsiteX2" fmla="*/ 4445000 w 4445000"/>
                  <a:gd name="connsiteY2" fmla="*/ 0 h 1659466"/>
                </a:gdLst>
                <a:ahLst/>
                <a:cxnLst>
                  <a:cxn ang="0">
                    <a:pos x="connsiteX0" y="connsiteY0"/>
                  </a:cxn>
                  <a:cxn ang="0">
                    <a:pos x="connsiteX1" y="connsiteY1"/>
                  </a:cxn>
                  <a:cxn ang="0">
                    <a:pos x="connsiteX2" y="connsiteY2"/>
                  </a:cxn>
                </a:cxnLst>
                <a:rect l="l" t="t" r="r" b="b"/>
                <a:pathLst>
                  <a:path w="4445000" h="1659466">
                    <a:moveTo>
                      <a:pt x="0" y="1659466"/>
                    </a:moveTo>
                    <a:lnTo>
                      <a:pt x="2472267" y="0"/>
                    </a:lnTo>
                    <a:lnTo>
                      <a:pt x="4445000" y="0"/>
                    </a:lnTo>
                  </a:path>
                </a:pathLst>
              </a:custGeom>
              <a:noFill/>
              <a:ln w="12700" cap="flat" cmpd="sng" algn="ctr">
                <a:solidFill>
                  <a:sysClr val="window" lastClr="FFFFFF">
                    <a:lumMod val="85000"/>
                  </a:sysClr>
                </a:solidFill>
                <a:prstDash val="solid"/>
                <a:miter lim="800000"/>
              </a:ln>
              <a:effectLst/>
            </p:spPr>
            <p:txBody>
              <a:bodyPr rtlCol="0" anchor="ctr"/>
              <a:lstStyle/>
              <a:p>
                <a:pPr algn="ctr" defTabSz="914400">
                  <a:defRPr/>
                </a:pPr>
                <a:endParaRPr lang="zh-CN" altLang="en-US" kern="0">
                  <a:solidFill>
                    <a:prstClr val="white"/>
                  </a:solidFill>
                  <a:latin typeface="Segoe UI"/>
                  <a:ea typeface="微软雅黑"/>
                </a:endParaRPr>
              </a:p>
            </p:txBody>
          </p:sp>
          <p:sp>
            <p:nvSpPr>
              <p:cNvPr id="95" name="任意多边形 10"/>
              <p:cNvSpPr/>
              <p:nvPr/>
            </p:nvSpPr>
            <p:spPr>
              <a:xfrm>
                <a:off x="-25400" y="2861733"/>
                <a:ext cx="4394200" cy="592667"/>
              </a:xfrm>
              <a:custGeom>
                <a:avLst/>
                <a:gdLst>
                  <a:gd name="connsiteX0" fmla="*/ 0 w 4394200"/>
                  <a:gd name="connsiteY0" fmla="*/ 592667 h 592667"/>
                  <a:gd name="connsiteX1" fmla="*/ 2912533 w 4394200"/>
                  <a:gd name="connsiteY1" fmla="*/ 0 h 592667"/>
                  <a:gd name="connsiteX2" fmla="*/ 4394200 w 4394200"/>
                  <a:gd name="connsiteY2" fmla="*/ 0 h 592667"/>
                </a:gdLst>
                <a:ahLst/>
                <a:cxnLst>
                  <a:cxn ang="0">
                    <a:pos x="connsiteX0" y="connsiteY0"/>
                  </a:cxn>
                  <a:cxn ang="0">
                    <a:pos x="connsiteX1" y="connsiteY1"/>
                  </a:cxn>
                  <a:cxn ang="0">
                    <a:pos x="connsiteX2" y="connsiteY2"/>
                  </a:cxn>
                </a:cxnLst>
                <a:rect l="l" t="t" r="r" b="b"/>
                <a:pathLst>
                  <a:path w="4394200" h="592667">
                    <a:moveTo>
                      <a:pt x="0" y="592667"/>
                    </a:moveTo>
                    <a:lnTo>
                      <a:pt x="2912533" y="0"/>
                    </a:lnTo>
                    <a:lnTo>
                      <a:pt x="4394200" y="0"/>
                    </a:lnTo>
                  </a:path>
                </a:pathLst>
              </a:custGeom>
              <a:noFill/>
              <a:ln w="12700" cap="flat" cmpd="sng" algn="ctr">
                <a:solidFill>
                  <a:sysClr val="window" lastClr="FFFFFF">
                    <a:lumMod val="85000"/>
                  </a:sysClr>
                </a:solidFill>
                <a:prstDash val="solid"/>
                <a:miter lim="800000"/>
              </a:ln>
              <a:effectLst/>
            </p:spPr>
            <p:txBody>
              <a:bodyPr rtlCol="0" anchor="ctr"/>
              <a:lstStyle/>
              <a:p>
                <a:pPr algn="ctr" defTabSz="914400">
                  <a:defRPr/>
                </a:pPr>
                <a:endParaRPr lang="zh-CN" altLang="en-US" kern="0">
                  <a:solidFill>
                    <a:prstClr val="white"/>
                  </a:solidFill>
                  <a:latin typeface="Segoe UI"/>
                  <a:ea typeface="微软雅黑"/>
                </a:endParaRPr>
              </a:p>
            </p:txBody>
          </p:sp>
        </p:grpSp>
        <p:grpSp>
          <p:nvGrpSpPr>
            <p:cNvPr id="83" name="组合 12"/>
            <p:cNvGrpSpPr/>
            <p:nvPr/>
          </p:nvGrpSpPr>
          <p:grpSpPr>
            <a:xfrm flipV="1">
              <a:off x="-25400" y="3403598"/>
              <a:ext cx="4445000" cy="1667933"/>
              <a:chOff x="-25400" y="1786467"/>
              <a:chExt cx="4445000" cy="1667933"/>
            </a:xfrm>
          </p:grpSpPr>
          <p:sp>
            <p:nvSpPr>
              <p:cNvPr id="91" name="任意多边形 14"/>
              <p:cNvSpPr/>
              <p:nvPr/>
            </p:nvSpPr>
            <p:spPr>
              <a:xfrm>
                <a:off x="-25400" y="1786467"/>
                <a:ext cx="4445000" cy="1659466"/>
              </a:xfrm>
              <a:custGeom>
                <a:avLst/>
                <a:gdLst>
                  <a:gd name="connsiteX0" fmla="*/ 0 w 4445000"/>
                  <a:gd name="connsiteY0" fmla="*/ 1659466 h 1659466"/>
                  <a:gd name="connsiteX1" fmla="*/ 2472267 w 4445000"/>
                  <a:gd name="connsiteY1" fmla="*/ 0 h 1659466"/>
                  <a:gd name="connsiteX2" fmla="*/ 4445000 w 4445000"/>
                  <a:gd name="connsiteY2" fmla="*/ 0 h 1659466"/>
                </a:gdLst>
                <a:ahLst/>
                <a:cxnLst>
                  <a:cxn ang="0">
                    <a:pos x="connsiteX0" y="connsiteY0"/>
                  </a:cxn>
                  <a:cxn ang="0">
                    <a:pos x="connsiteX1" y="connsiteY1"/>
                  </a:cxn>
                  <a:cxn ang="0">
                    <a:pos x="connsiteX2" y="connsiteY2"/>
                  </a:cxn>
                </a:cxnLst>
                <a:rect l="l" t="t" r="r" b="b"/>
                <a:pathLst>
                  <a:path w="4445000" h="1659466">
                    <a:moveTo>
                      <a:pt x="0" y="1659466"/>
                    </a:moveTo>
                    <a:lnTo>
                      <a:pt x="2472267" y="0"/>
                    </a:lnTo>
                    <a:lnTo>
                      <a:pt x="4445000" y="0"/>
                    </a:lnTo>
                  </a:path>
                </a:pathLst>
              </a:custGeom>
              <a:noFill/>
              <a:ln w="12700" cap="flat" cmpd="sng" algn="ctr">
                <a:solidFill>
                  <a:sysClr val="window" lastClr="FFFFFF">
                    <a:lumMod val="85000"/>
                  </a:sysClr>
                </a:solidFill>
                <a:prstDash val="solid"/>
                <a:miter lim="800000"/>
              </a:ln>
              <a:effectLst/>
            </p:spPr>
            <p:txBody>
              <a:bodyPr rtlCol="0" anchor="ctr"/>
              <a:lstStyle/>
              <a:p>
                <a:pPr algn="ctr" defTabSz="914400">
                  <a:defRPr/>
                </a:pPr>
                <a:endParaRPr lang="zh-CN" altLang="en-US" kern="0">
                  <a:solidFill>
                    <a:prstClr val="white"/>
                  </a:solidFill>
                  <a:latin typeface="Segoe UI"/>
                  <a:ea typeface="微软雅黑"/>
                </a:endParaRPr>
              </a:p>
            </p:txBody>
          </p:sp>
          <p:sp>
            <p:nvSpPr>
              <p:cNvPr id="92" name="任意多边形 15"/>
              <p:cNvSpPr/>
              <p:nvPr/>
            </p:nvSpPr>
            <p:spPr>
              <a:xfrm>
                <a:off x="-25400" y="2861733"/>
                <a:ext cx="4394200" cy="592667"/>
              </a:xfrm>
              <a:custGeom>
                <a:avLst/>
                <a:gdLst>
                  <a:gd name="connsiteX0" fmla="*/ 0 w 4394200"/>
                  <a:gd name="connsiteY0" fmla="*/ 592667 h 592667"/>
                  <a:gd name="connsiteX1" fmla="*/ 2912533 w 4394200"/>
                  <a:gd name="connsiteY1" fmla="*/ 0 h 592667"/>
                  <a:gd name="connsiteX2" fmla="*/ 4394200 w 4394200"/>
                  <a:gd name="connsiteY2" fmla="*/ 0 h 592667"/>
                </a:gdLst>
                <a:ahLst/>
                <a:cxnLst>
                  <a:cxn ang="0">
                    <a:pos x="connsiteX0" y="connsiteY0"/>
                  </a:cxn>
                  <a:cxn ang="0">
                    <a:pos x="connsiteX1" y="connsiteY1"/>
                  </a:cxn>
                  <a:cxn ang="0">
                    <a:pos x="connsiteX2" y="connsiteY2"/>
                  </a:cxn>
                </a:cxnLst>
                <a:rect l="l" t="t" r="r" b="b"/>
                <a:pathLst>
                  <a:path w="4394200" h="592667">
                    <a:moveTo>
                      <a:pt x="0" y="592667"/>
                    </a:moveTo>
                    <a:lnTo>
                      <a:pt x="2912533" y="0"/>
                    </a:lnTo>
                    <a:lnTo>
                      <a:pt x="4394200" y="0"/>
                    </a:lnTo>
                  </a:path>
                </a:pathLst>
              </a:custGeom>
              <a:noFill/>
              <a:ln w="12700" cap="flat" cmpd="sng" algn="ctr">
                <a:solidFill>
                  <a:sysClr val="window" lastClr="FFFFFF">
                    <a:lumMod val="85000"/>
                  </a:sysClr>
                </a:solidFill>
                <a:prstDash val="solid"/>
                <a:miter lim="800000"/>
              </a:ln>
              <a:effectLst/>
            </p:spPr>
            <p:txBody>
              <a:bodyPr rtlCol="0" anchor="ctr"/>
              <a:lstStyle/>
              <a:p>
                <a:pPr algn="ctr" defTabSz="914400">
                  <a:defRPr/>
                </a:pPr>
                <a:endParaRPr lang="zh-CN" altLang="en-US" kern="0">
                  <a:solidFill>
                    <a:prstClr val="white"/>
                  </a:solidFill>
                  <a:latin typeface="Segoe UI"/>
                  <a:ea typeface="微软雅黑"/>
                </a:endParaRPr>
              </a:p>
            </p:txBody>
          </p:sp>
        </p:grpSp>
        <p:sp>
          <p:nvSpPr>
            <p:cNvPr id="84" name="椭圆 83"/>
            <p:cNvSpPr/>
            <p:nvPr/>
          </p:nvSpPr>
          <p:spPr>
            <a:xfrm>
              <a:off x="4361366" y="646062"/>
              <a:ext cx="108000" cy="108000"/>
            </a:xfrm>
            <a:prstGeom prst="ellipse">
              <a:avLst/>
            </a:prstGeom>
            <a:solidFill>
              <a:schemeClr val="accent1"/>
            </a:solidFill>
            <a:ln w="12700" cap="flat" cmpd="sng" algn="ctr">
              <a:solidFill>
                <a:sysClr val="window" lastClr="FFFFFF">
                  <a:lumMod val="85000"/>
                </a:sys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defRPr/>
              </a:pPr>
              <a:endParaRPr lang="zh-CN" altLang="en-US" kern="0">
                <a:solidFill>
                  <a:prstClr val="white"/>
                </a:solidFill>
                <a:latin typeface="Segoe UI"/>
                <a:ea typeface="微软雅黑"/>
              </a:endParaRPr>
            </a:p>
          </p:txBody>
        </p:sp>
        <p:sp>
          <p:nvSpPr>
            <p:cNvPr id="85" name="椭圆 84"/>
            <p:cNvSpPr/>
            <p:nvPr/>
          </p:nvSpPr>
          <p:spPr>
            <a:xfrm>
              <a:off x="4361366" y="1732467"/>
              <a:ext cx="108000" cy="108000"/>
            </a:xfrm>
            <a:prstGeom prst="ellipse">
              <a:avLst/>
            </a:prstGeom>
            <a:solidFill>
              <a:schemeClr val="accent2"/>
            </a:solidFill>
            <a:ln w="12700" cap="flat" cmpd="sng" algn="ctr">
              <a:solidFill>
                <a:sysClr val="window" lastClr="FFFFFF">
                  <a:lumMod val="85000"/>
                </a:sys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defRPr/>
              </a:pPr>
              <a:endParaRPr lang="zh-CN" altLang="en-US" kern="0">
                <a:solidFill>
                  <a:prstClr val="white"/>
                </a:solidFill>
                <a:latin typeface="Segoe UI"/>
                <a:ea typeface="微软雅黑"/>
              </a:endParaRPr>
            </a:p>
          </p:txBody>
        </p:sp>
        <p:sp>
          <p:nvSpPr>
            <p:cNvPr id="86" name="椭圆 85"/>
            <p:cNvSpPr/>
            <p:nvPr/>
          </p:nvSpPr>
          <p:spPr>
            <a:xfrm>
              <a:off x="4361366" y="2814032"/>
              <a:ext cx="108000" cy="108000"/>
            </a:xfrm>
            <a:prstGeom prst="ellipse">
              <a:avLst/>
            </a:prstGeom>
            <a:solidFill>
              <a:schemeClr val="accent3"/>
            </a:solidFill>
            <a:ln w="12700" cap="flat" cmpd="sng" algn="ctr">
              <a:solidFill>
                <a:sysClr val="window" lastClr="FFFFFF">
                  <a:lumMod val="85000"/>
                </a:sys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defRPr/>
              </a:pPr>
              <a:endParaRPr lang="zh-CN" altLang="en-US" kern="0">
                <a:solidFill>
                  <a:prstClr val="white"/>
                </a:solidFill>
                <a:latin typeface="Segoe UI"/>
                <a:ea typeface="微软雅黑"/>
              </a:endParaRPr>
            </a:p>
          </p:txBody>
        </p:sp>
        <p:sp>
          <p:nvSpPr>
            <p:cNvPr id="87" name="椭圆 86"/>
            <p:cNvSpPr/>
            <p:nvPr/>
          </p:nvSpPr>
          <p:spPr>
            <a:xfrm>
              <a:off x="4361366" y="3933800"/>
              <a:ext cx="108000" cy="108000"/>
            </a:xfrm>
            <a:prstGeom prst="ellipse">
              <a:avLst/>
            </a:prstGeom>
            <a:solidFill>
              <a:schemeClr val="accent4"/>
            </a:solidFill>
            <a:ln w="12700" cap="flat" cmpd="sng" algn="ctr">
              <a:solidFill>
                <a:sysClr val="window" lastClr="FFFFFF">
                  <a:lumMod val="85000"/>
                </a:sys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defRPr/>
              </a:pPr>
              <a:endParaRPr lang="zh-CN" altLang="en-US" kern="0">
                <a:solidFill>
                  <a:prstClr val="white"/>
                </a:solidFill>
                <a:latin typeface="Segoe UI"/>
                <a:ea typeface="微软雅黑"/>
              </a:endParaRPr>
            </a:p>
          </p:txBody>
        </p:sp>
        <p:sp>
          <p:nvSpPr>
            <p:cNvPr id="88" name="椭圆 87"/>
            <p:cNvSpPr/>
            <p:nvPr/>
          </p:nvSpPr>
          <p:spPr>
            <a:xfrm>
              <a:off x="4361366" y="5017531"/>
              <a:ext cx="108000" cy="108000"/>
            </a:xfrm>
            <a:prstGeom prst="ellipse">
              <a:avLst/>
            </a:prstGeom>
            <a:solidFill>
              <a:schemeClr val="accent5"/>
            </a:solidFill>
            <a:ln w="12700" cap="flat" cmpd="sng" algn="ctr">
              <a:solidFill>
                <a:sysClr val="window" lastClr="FFFFFF">
                  <a:lumMod val="85000"/>
                </a:sys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defRPr/>
              </a:pPr>
              <a:endParaRPr lang="zh-CN" altLang="en-US" kern="0">
                <a:solidFill>
                  <a:prstClr val="white"/>
                </a:solidFill>
                <a:latin typeface="Segoe UI"/>
                <a:ea typeface="微软雅黑"/>
              </a:endParaRPr>
            </a:p>
          </p:txBody>
        </p:sp>
      </p:grpSp>
      <p:grpSp>
        <p:nvGrpSpPr>
          <p:cNvPr id="3" name="群組 2">
            <a:extLst>
              <a:ext uri="{FF2B5EF4-FFF2-40B4-BE49-F238E27FC236}">
                <a16:creationId xmlns:a16="http://schemas.microsoft.com/office/drawing/2014/main" id="{E43D2EA4-1FC3-F943-9D09-1D8904F24E7C}"/>
              </a:ext>
            </a:extLst>
          </p:cNvPr>
          <p:cNvGrpSpPr/>
          <p:nvPr/>
        </p:nvGrpSpPr>
        <p:grpSpPr>
          <a:xfrm>
            <a:off x="4031190" y="826630"/>
            <a:ext cx="7528365" cy="4891030"/>
            <a:chOff x="4007126" y="434252"/>
            <a:chExt cx="7528365" cy="4891030"/>
          </a:xfrm>
        </p:grpSpPr>
        <p:grpSp>
          <p:nvGrpSpPr>
            <p:cNvPr id="157" name="组 156"/>
            <p:cNvGrpSpPr/>
            <p:nvPr/>
          </p:nvGrpSpPr>
          <p:grpSpPr>
            <a:xfrm>
              <a:off x="4568825" y="438589"/>
              <a:ext cx="3585792" cy="509896"/>
              <a:chOff x="4568825" y="438589"/>
              <a:chExt cx="2733344" cy="509896"/>
            </a:xfrm>
          </p:grpSpPr>
          <p:grpSp>
            <p:nvGrpSpPr>
              <p:cNvPr id="98" name="组合 23"/>
              <p:cNvGrpSpPr/>
              <p:nvPr/>
            </p:nvGrpSpPr>
            <p:grpSpPr>
              <a:xfrm>
                <a:off x="4568825" y="438589"/>
                <a:ext cx="2300757" cy="509896"/>
                <a:chOff x="888096" y="1000203"/>
                <a:chExt cx="4259825" cy="944066"/>
              </a:xfrm>
            </p:grpSpPr>
            <p:sp>
              <p:nvSpPr>
                <p:cNvPr id="100" name="矩形 99"/>
                <p:cNvSpPr/>
                <p:nvPr/>
              </p:nvSpPr>
              <p:spPr>
                <a:xfrm>
                  <a:off x="911225" y="1045634"/>
                  <a:ext cx="4199467" cy="872066"/>
                </a:xfrm>
                <a:prstGeom prst="rect">
                  <a:avLst/>
                </a:prstGeom>
                <a:noFill/>
                <a:ln w="12700" cap="flat" cmpd="sng" algn="ctr">
                  <a:solidFill>
                    <a:sysClr val="window" lastClr="FFFFFF">
                      <a:lumMod val="75000"/>
                    </a:sys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defRPr/>
                  </a:pPr>
                  <a:endParaRPr lang="zh-CN" altLang="en-US" kern="0">
                    <a:solidFill>
                      <a:prstClr val="white"/>
                    </a:solidFill>
                    <a:latin typeface="Segoe UI"/>
                    <a:ea typeface="微软雅黑"/>
                  </a:endParaRPr>
                </a:p>
              </p:txBody>
            </p:sp>
            <p:sp>
              <p:nvSpPr>
                <p:cNvPr id="101" name="椭圆 100"/>
                <p:cNvSpPr/>
                <p:nvPr/>
              </p:nvSpPr>
              <p:spPr>
                <a:xfrm>
                  <a:off x="888096" y="1000203"/>
                  <a:ext cx="72000" cy="72000"/>
                </a:xfrm>
                <a:prstGeom prst="ellipse">
                  <a:avLst/>
                </a:prstGeom>
                <a:solidFill>
                  <a:sysClr val="windowText" lastClr="000000">
                    <a:lumMod val="65000"/>
                    <a:lumOff val="35000"/>
                  </a:sysClr>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defRPr/>
                  </a:pPr>
                  <a:endParaRPr lang="zh-CN" altLang="en-US" kern="0">
                    <a:solidFill>
                      <a:prstClr val="white"/>
                    </a:solidFill>
                    <a:latin typeface="Segoe UI"/>
                    <a:ea typeface="微软雅黑"/>
                  </a:endParaRPr>
                </a:p>
              </p:txBody>
            </p:sp>
            <p:sp>
              <p:nvSpPr>
                <p:cNvPr id="102" name="椭圆 101"/>
                <p:cNvSpPr/>
                <p:nvPr/>
              </p:nvSpPr>
              <p:spPr>
                <a:xfrm>
                  <a:off x="888096" y="1872269"/>
                  <a:ext cx="72000" cy="72000"/>
                </a:xfrm>
                <a:prstGeom prst="ellipse">
                  <a:avLst/>
                </a:prstGeom>
                <a:solidFill>
                  <a:sysClr val="windowText" lastClr="000000">
                    <a:lumMod val="65000"/>
                    <a:lumOff val="35000"/>
                  </a:sysClr>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defRPr/>
                  </a:pPr>
                  <a:endParaRPr lang="zh-CN" altLang="en-US" kern="0">
                    <a:solidFill>
                      <a:prstClr val="white"/>
                    </a:solidFill>
                    <a:latin typeface="Segoe UI"/>
                    <a:ea typeface="微软雅黑"/>
                  </a:endParaRPr>
                </a:p>
              </p:txBody>
            </p:sp>
            <p:sp>
              <p:nvSpPr>
                <p:cNvPr id="103" name="椭圆 102"/>
                <p:cNvSpPr/>
                <p:nvPr/>
              </p:nvSpPr>
              <p:spPr>
                <a:xfrm>
                  <a:off x="5075921" y="1872269"/>
                  <a:ext cx="72000" cy="72000"/>
                </a:xfrm>
                <a:prstGeom prst="ellipse">
                  <a:avLst/>
                </a:prstGeom>
                <a:solidFill>
                  <a:sysClr val="windowText" lastClr="000000">
                    <a:lumMod val="65000"/>
                    <a:lumOff val="35000"/>
                  </a:sysClr>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defRPr/>
                  </a:pPr>
                  <a:endParaRPr lang="zh-CN" altLang="en-US" kern="0">
                    <a:solidFill>
                      <a:prstClr val="white"/>
                    </a:solidFill>
                    <a:latin typeface="Segoe UI"/>
                    <a:ea typeface="微软雅黑"/>
                  </a:endParaRPr>
                </a:p>
              </p:txBody>
            </p:sp>
            <p:sp>
              <p:nvSpPr>
                <p:cNvPr id="104" name="椭圆 103"/>
                <p:cNvSpPr/>
                <p:nvPr/>
              </p:nvSpPr>
              <p:spPr>
                <a:xfrm>
                  <a:off x="5074692" y="1009634"/>
                  <a:ext cx="72000" cy="72000"/>
                </a:xfrm>
                <a:prstGeom prst="ellipse">
                  <a:avLst/>
                </a:prstGeom>
                <a:solidFill>
                  <a:sysClr val="windowText" lastClr="000000">
                    <a:lumMod val="65000"/>
                    <a:lumOff val="35000"/>
                  </a:sysClr>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defRPr/>
                  </a:pPr>
                  <a:endParaRPr lang="zh-CN" altLang="en-US" kern="0">
                    <a:solidFill>
                      <a:prstClr val="white"/>
                    </a:solidFill>
                    <a:latin typeface="Segoe UI"/>
                    <a:ea typeface="微软雅黑"/>
                  </a:endParaRPr>
                </a:p>
              </p:txBody>
            </p:sp>
          </p:grpSp>
          <p:sp>
            <p:nvSpPr>
              <p:cNvPr id="99" name="矩形 98"/>
              <p:cNvSpPr/>
              <p:nvPr/>
            </p:nvSpPr>
            <p:spPr>
              <a:xfrm>
                <a:off x="4677733" y="513965"/>
                <a:ext cx="2624436" cy="369332"/>
              </a:xfrm>
              <a:prstGeom prst="rect">
                <a:avLst/>
              </a:prstGeom>
            </p:spPr>
            <p:txBody>
              <a:bodyPr wrap="none">
                <a:spAutoFit/>
              </a:bodyPr>
              <a:lstStyle/>
              <a:p>
                <a:pPr defTabSz="914400">
                  <a:defRPr/>
                </a:pPr>
                <a:r>
                  <a:rPr lang="en-US" altLang="zh-CN" kern="0" dirty="0">
                    <a:solidFill>
                      <a:srgbClr val="000000"/>
                    </a:solidFill>
                    <a:latin typeface="Segoe UI"/>
                    <a:ea typeface="微软雅黑"/>
                  </a:rPr>
                  <a:t>Pairs Trading Introduction</a:t>
                </a:r>
                <a:endParaRPr lang="zh-CN" altLang="en-US" kern="0" dirty="0">
                  <a:solidFill>
                    <a:srgbClr val="000000"/>
                  </a:solidFill>
                  <a:latin typeface="Segoe UI"/>
                  <a:ea typeface="微软雅黑"/>
                </a:endParaRPr>
              </a:p>
            </p:txBody>
          </p:sp>
        </p:grpSp>
        <p:grpSp>
          <p:nvGrpSpPr>
            <p:cNvPr id="158" name="组 157"/>
            <p:cNvGrpSpPr/>
            <p:nvPr/>
          </p:nvGrpSpPr>
          <p:grpSpPr>
            <a:xfrm>
              <a:off x="4568824" y="1526425"/>
              <a:ext cx="6966667" cy="509896"/>
              <a:chOff x="4568825" y="1526425"/>
              <a:chExt cx="3743236" cy="509896"/>
            </a:xfrm>
          </p:grpSpPr>
          <p:grpSp>
            <p:nvGrpSpPr>
              <p:cNvPr id="107" name="组合 80"/>
              <p:cNvGrpSpPr/>
              <p:nvPr/>
            </p:nvGrpSpPr>
            <p:grpSpPr>
              <a:xfrm>
                <a:off x="4568825" y="1526425"/>
                <a:ext cx="2300757" cy="509896"/>
                <a:chOff x="888096" y="1000203"/>
                <a:chExt cx="4259825" cy="944066"/>
              </a:xfrm>
            </p:grpSpPr>
            <p:sp>
              <p:nvSpPr>
                <p:cNvPr id="109" name="矩形 108"/>
                <p:cNvSpPr/>
                <p:nvPr/>
              </p:nvSpPr>
              <p:spPr>
                <a:xfrm>
                  <a:off x="911225" y="1045634"/>
                  <a:ext cx="4199467" cy="872066"/>
                </a:xfrm>
                <a:prstGeom prst="rect">
                  <a:avLst/>
                </a:prstGeom>
                <a:noFill/>
                <a:ln w="12700" cap="flat" cmpd="sng" algn="ctr">
                  <a:solidFill>
                    <a:sysClr val="window" lastClr="FFFFFF">
                      <a:lumMod val="75000"/>
                    </a:sys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defRPr/>
                  </a:pPr>
                  <a:endParaRPr lang="zh-CN" altLang="en-US" kern="0">
                    <a:solidFill>
                      <a:prstClr val="white"/>
                    </a:solidFill>
                    <a:latin typeface="Segoe UI"/>
                    <a:ea typeface="微软雅黑"/>
                  </a:endParaRPr>
                </a:p>
              </p:txBody>
            </p:sp>
            <p:sp>
              <p:nvSpPr>
                <p:cNvPr id="110" name="椭圆 109"/>
                <p:cNvSpPr/>
                <p:nvPr/>
              </p:nvSpPr>
              <p:spPr>
                <a:xfrm>
                  <a:off x="888096" y="1000203"/>
                  <a:ext cx="72000" cy="72000"/>
                </a:xfrm>
                <a:prstGeom prst="ellipse">
                  <a:avLst/>
                </a:prstGeom>
                <a:solidFill>
                  <a:sysClr val="windowText" lastClr="000000">
                    <a:lumMod val="65000"/>
                    <a:lumOff val="35000"/>
                  </a:sysClr>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defRPr/>
                  </a:pPr>
                  <a:endParaRPr lang="zh-CN" altLang="en-US" kern="0">
                    <a:solidFill>
                      <a:prstClr val="white"/>
                    </a:solidFill>
                    <a:latin typeface="Segoe UI"/>
                    <a:ea typeface="微软雅黑"/>
                  </a:endParaRPr>
                </a:p>
              </p:txBody>
            </p:sp>
            <p:sp>
              <p:nvSpPr>
                <p:cNvPr id="111" name="椭圆 110"/>
                <p:cNvSpPr/>
                <p:nvPr/>
              </p:nvSpPr>
              <p:spPr>
                <a:xfrm>
                  <a:off x="888096" y="1872269"/>
                  <a:ext cx="72000" cy="72000"/>
                </a:xfrm>
                <a:prstGeom prst="ellipse">
                  <a:avLst/>
                </a:prstGeom>
                <a:solidFill>
                  <a:sysClr val="windowText" lastClr="000000">
                    <a:lumMod val="65000"/>
                    <a:lumOff val="35000"/>
                  </a:sysClr>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defRPr/>
                  </a:pPr>
                  <a:endParaRPr lang="zh-CN" altLang="en-US" kern="0">
                    <a:solidFill>
                      <a:prstClr val="white"/>
                    </a:solidFill>
                    <a:latin typeface="Segoe UI"/>
                    <a:ea typeface="微软雅黑"/>
                  </a:endParaRPr>
                </a:p>
              </p:txBody>
            </p:sp>
            <p:sp>
              <p:nvSpPr>
                <p:cNvPr id="112" name="椭圆 111"/>
                <p:cNvSpPr/>
                <p:nvPr/>
              </p:nvSpPr>
              <p:spPr>
                <a:xfrm>
                  <a:off x="5075921" y="1872269"/>
                  <a:ext cx="72000" cy="72000"/>
                </a:xfrm>
                <a:prstGeom prst="ellipse">
                  <a:avLst/>
                </a:prstGeom>
                <a:solidFill>
                  <a:sysClr val="windowText" lastClr="000000">
                    <a:lumMod val="65000"/>
                    <a:lumOff val="35000"/>
                  </a:sysClr>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defRPr/>
                  </a:pPr>
                  <a:endParaRPr lang="zh-CN" altLang="en-US" kern="0">
                    <a:solidFill>
                      <a:prstClr val="white"/>
                    </a:solidFill>
                    <a:latin typeface="Segoe UI"/>
                    <a:ea typeface="微软雅黑"/>
                  </a:endParaRPr>
                </a:p>
              </p:txBody>
            </p:sp>
            <p:sp>
              <p:nvSpPr>
                <p:cNvPr id="113" name="椭圆 112"/>
                <p:cNvSpPr/>
                <p:nvPr/>
              </p:nvSpPr>
              <p:spPr>
                <a:xfrm>
                  <a:off x="5074692" y="1009634"/>
                  <a:ext cx="72000" cy="72000"/>
                </a:xfrm>
                <a:prstGeom prst="ellipse">
                  <a:avLst/>
                </a:prstGeom>
                <a:solidFill>
                  <a:sysClr val="windowText" lastClr="000000">
                    <a:lumMod val="65000"/>
                    <a:lumOff val="35000"/>
                  </a:sysClr>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defRPr/>
                  </a:pPr>
                  <a:endParaRPr lang="zh-CN" altLang="en-US" kern="0">
                    <a:solidFill>
                      <a:prstClr val="white"/>
                    </a:solidFill>
                    <a:latin typeface="Segoe UI"/>
                    <a:ea typeface="微软雅黑"/>
                  </a:endParaRPr>
                </a:p>
              </p:txBody>
            </p:sp>
          </p:grpSp>
          <p:sp>
            <p:nvSpPr>
              <p:cNvPr id="108" name="矩形 107"/>
              <p:cNvSpPr/>
              <p:nvPr/>
            </p:nvSpPr>
            <p:spPr>
              <a:xfrm>
                <a:off x="4677733" y="1601801"/>
                <a:ext cx="3634328" cy="369332"/>
              </a:xfrm>
              <a:prstGeom prst="rect">
                <a:avLst/>
              </a:prstGeom>
            </p:spPr>
            <p:txBody>
              <a:bodyPr wrap="none">
                <a:spAutoFit/>
              </a:bodyPr>
              <a:lstStyle/>
              <a:p>
                <a:pPr defTabSz="914400">
                  <a:defRPr/>
                </a:pPr>
                <a:r>
                  <a:rPr lang="en-US" altLang="zh-CN" kern="0" dirty="0">
                    <a:solidFill>
                      <a:srgbClr val="000000"/>
                    </a:solidFill>
                    <a:latin typeface="Segoe UI"/>
                    <a:ea typeface="微软雅黑"/>
                  </a:rPr>
                  <a:t>Our strategy – Multiple Pairs Trading</a:t>
                </a:r>
                <a:endParaRPr lang="zh-CN" altLang="en-US" kern="0" dirty="0">
                  <a:solidFill>
                    <a:srgbClr val="000000"/>
                  </a:solidFill>
                  <a:latin typeface="Segoe UI"/>
                  <a:ea typeface="微软雅黑"/>
                </a:endParaRPr>
              </a:p>
            </p:txBody>
          </p:sp>
        </p:grpSp>
        <p:grpSp>
          <p:nvGrpSpPr>
            <p:cNvPr id="159" name="组 158"/>
            <p:cNvGrpSpPr/>
            <p:nvPr/>
          </p:nvGrpSpPr>
          <p:grpSpPr>
            <a:xfrm>
              <a:off x="4568825" y="2631798"/>
              <a:ext cx="2300757" cy="509896"/>
              <a:chOff x="4568825" y="2631798"/>
              <a:chExt cx="2300757" cy="509896"/>
            </a:xfrm>
          </p:grpSpPr>
          <p:grpSp>
            <p:nvGrpSpPr>
              <p:cNvPr id="116" name="组合 89"/>
              <p:cNvGrpSpPr/>
              <p:nvPr/>
            </p:nvGrpSpPr>
            <p:grpSpPr>
              <a:xfrm>
                <a:off x="4568825" y="2631798"/>
                <a:ext cx="2300757" cy="509896"/>
                <a:chOff x="888096" y="1000203"/>
                <a:chExt cx="4259825" cy="944066"/>
              </a:xfrm>
            </p:grpSpPr>
            <p:sp>
              <p:nvSpPr>
                <p:cNvPr id="118" name="矩形 117"/>
                <p:cNvSpPr/>
                <p:nvPr/>
              </p:nvSpPr>
              <p:spPr>
                <a:xfrm>
                  <a:off x="911225" y="1045634"/>
                  <a:ext cx="4199467" cy="872066"/>
                </a:xfrm>
                <a:prstGeom prst="rect">
                  <a:avLst/>
                </a:prstGeom>
                <a:noFill/>
                <a:ln w="12700" cap="flat" cmpd="sng" algn="ctr">
                  <a:solidFill>
                    <a:sysClr val="window" lastClr="FFFFFF">
                      <a:lumMod val="75000"/>
                    </a:sys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defRPr/>
                  </a:pPr>
                  <a:endParaRPr lang="zh-CN" altLang="en-US" kern="0">
                    <a:solidFill>
                      <a:prstClr val="white"/>
                    </a:solidFill>
                    <a:latin typeface="Segoe UI"/>
                    <a:ea typeface="微软雅黑"/>
                  </a:endParaRPr>
                </a:p>
              </p:txBody>
            </p:sp>
            <p:sp>
              <p:nvSpPr>
                <p:cNvPr id="119" name="椭圆 118"/>
                <p:cNvSpPr/>
                <p:nvPr/>
              </p:nvSpPr>
              <p:spPr>
                <a:xfrm>
                  <a:off x="888096" y="1000203"/>
                  <a:ext cx="72000" cy="72000"/>
                </a:xfrm>
                <a:prstGeom prst="ellipse">
                  <a:avLst/>
                </a:prstGeom>
                <a:solidFill>
                  <a:sysClr val="windowText" lastClr="000000">
                    <a:lumMod val="65000"/>
                    <a:lumOff val="35000"/>
                  </a:sysClr>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defRPr/>
                  </a:pPr>
                  <a:endParaRPr lang="zh-CN" altLang="en-US" kern="0">
                    <a:solidFill>
                      <a:prstClr val="white"/>
                    </a:solidFill>
                    <a:latin typeface="Segoe UI"/>
                    <a:ea typeface="微软雅黑"/>
                  </a:endParaRPr>
                </a:p>
              </p:txBody>
            </p:sp>
            <p:sp>
              <p:nvSpPr>
                <p:cNvPr id="120" name="椭圆 119"/>
                <p:cNvSpPr/>
                <p:nvPr/>
              </p:nvSpPr>
              <p:spPr>
                <a:xfrm>
                  <a:off x="888096" y="1872269"/>
                  <a:ext cx="72000" cy="72000"/>
                </a:xfrm>
                <a:prstGeom prst="ellipse">
                  <a:avLst/>
                </a:prstGeom>
                <a:solidFill>
                  <a:sysClr val="windowText" lastClr="000000">
                    <a:lumMod val="65000"/>
                    <a:lumOff val="35000"/>
                  </a:sysClr>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defRPr/>
                  </a:pPr>
                  <a:endParaRPr lang="zh-CN" altLang="en-US" kern="0">
                    <a:solidFill>
                      <a:prstClr val="white"/>
                    </a:solidFill>
                    <a:latin typeface="Segoe UI"/>
                    <a:ea typeface="微软雅黑"/>
                  </a:endParaRPr>
                </a:p>
              </p:txBody>
            </p:sp>
            <p:sp>
              <p:nvSpPr>
                <p:cNvPr id="121" name="椭圆 120"/>
                <p:cNvSpPr/>
                <p:nvPr/>
              </p:nvSpPr>
              <p:spPr>
                <a:xfrm>
                  <a:off x="5075921" y="1872269"/>
                  <a:ext cx="72000" cy="72000"/>
                </a:xfrm>
                <a:prstGeom prst="ellipse">
                  <a:avLst/>
                </a:prstGeom>
                <a:solidFill>
                  <a:sysClr val="windowText" lastClr="000000">
                    <a:lumMod val="65000"/>
                    <a:lumOff val="35000"/>
                  </a:sysClr>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defRPr/>
                  </a:pPr>
                  <a:endParaRPr lang="zh-CN" altLang="en-US" kern="0">
                    <a:solidFill>
                      <a:prstClr val="white"/>
                    </a:solidFill>
                    <a:latin typeface="Segoe UI"/>
                    <a:ea typeface="微软雅黑"/>
                  </a:endParaRPr>
                </a:p>
              </p:txBody>
            </p:sp>
            <p:sp>
              <p:nvSpPr>
                <p:cNvPr id="122" name="椭圆 121"/>
                <p:cNvSpPr/>
                <p:nvPr/>
              </p:nvSpPr>
              <p:spPr>
                <a:xfrm>
                  <a:off x="5074692" y="1009634"/>
                  <a:ext cx="72000" cy="72000"/>
                </a:xfrm>
                <a:prstGeom prst="ellipse">
                  <a:avLst/>
                </a:prstGeom>
                <a:solidFill>
                  <a:sysClr val="windowText" lastClr="000000">
                    <a:lumMod val="65000"/>
                    <a:lumOff val="35000"/>
                  </a:sysClr>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defRPr/>
                  </a:pPr>
                  <a:endParaRPr lang="zh-CN" altLang="en-US" kern="0">
                    <a:solidFill>
                      <a:prstClr val="white"/>
                    </a:solidFill>
                    <a:latin typeface="Segoe UI"/>
                    <a:ea typeface="微软雅黑"/>
                  </a:endParaRPr>
                </a:p>
              </p:txBody>
            </p:sp>
          </p:grpSp>
          <p:sp>
            <p:nvSpPr>
              <p:cNvPr id="117" name="矩形 116"/>
              <p:cNvSpPr/>
              <p:nvPr/>
            </p:nvSpPr>
            <p:spPr>
              <a:xfrm>
                <a:off x="4677733" y="2707174"/>
                <a:ext cx="1604927" cy="369332"/>
              </a:xfrm>
              <a:prstGeom prst="rect">
                <a:avLst/>
              </a:prstGeom>
            </p:spPr>
            <p:txBody>
              <a:bodyPr wrap="none">
                <a:spAutoFit/>
              </a:bodyPr>
              <a:lstStyle/>
              <a:p>
                <a:pPr defTabSz="914400">
                  <a:defRPr/>
                </a:pPr>
                <a:r>
                  <a:rPr lang="en-US" altLang="zh-CN" kern="0" dirty="0">
                    <a:solidFill>
                      <a:srgbClr val="000000"/>
                    </a:solidFill>
                    <a:latin typeface="Segoe UI"/>
                    <a:ea typeface="微软雅黑"/>
                  </a:rPr>
                  <a:t>Stock Selection</a:t>
                </a:r>
                <a:endParaRPr lang="zh-CN" altLang="en-US" kern="0" dirty="0">
                  <a:solidFill>
                    <a:srgbClr val="000000"/>
                  </a:solidFill>
                  <a:latin typeface="Segoe UI"/>
                  <a:ea typeface="微软雅黑"/>
                </a:endParaRPr>
              </a:p>
            </p:txBody>
          </p:sp>
        </p:grpSp>
        <p:grpSp>
          <p:nvGrpSpPr>
            <p:cNvPr id="160" name="组 159"/>
            <p:cNvGrpSpPr/>
            <p:nvPr/>
          </p:nvGrpSpPr>
          <p:grpSpPr>
            <a:xfrm>
              <a:off x="4568825" y="3727758"/>
              <a:ext cx="2300757" cy="509896"/>
              <a:chOff x="4568825" y="3727758"/>
              <a:chExt cx="2300757" cy="509896"/>
            </a:xfrm>
          </p:grpSpPr>
          <p:grpSp>
            <p:nvGrpSpPr>
              <p:cNvPr id="125" name="组合 98"/>
              <p:cNvGrpSpPr/>
              <p:nvPr/>
            </p:nvGrpSpPr>
            <p:grpSpPr>
              <a:xfrm>
                <a:off x="4568825" y="3727758"/>
                <a:ext cx="2300757" cy="509896"/>
                <a:chOff x="888096" y="1000203"/>
                <a:chExt cx="4259825" cy="944066"/>
              </a:xfrm>
            </p:grpSpPr>
            <p:sp>
              <p:nvSpPr>
                <p:cNvPr id="127" name="矩形 126"/>
                <p:cNvSpPr/>
                <p:nvPr/>
              </p:nvSpPr>
              <p:spPr>
                <a:xfrm>
                  <a:off x="911225" y="1045634"/>
                  <a:ext cx="4199467" cy="872066"/>
                </a:xfrm>
                <a:prstGeom prst="rect">
                  <a:avLst/>
                </a:prstGeom>
                <a:noFill/>
                <a:ln w="12700" cap="flat" cmpd="sng" algn="ctr">
                  <a:solidFill>
                    <a:sysClr val="window" lastClr="FFFFFF">
                      <a:lumMod val="75000"/>
                    </a:sys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defRPr/>
                  </a:pPr>
                  <a:endParaRPr lang="zh-CN" altLang="en-US" kern="0">
                    <a:solidFill>
                      <a:prstClr val="white"/>
                    </a:solidFill>
                    <a:latin typeface="Segoe UI"/>
                    <a:ea typeface="微软雅黑"/>
                  </a:endParaRPr>
                </a:p>
              </p:txBody>
            </p:sp>
            <p:sp>
              <p:nvSpPr>
                <p:cNvPr id="128" name="椭圆 127"/>
                <p:cNvSpPr/>
                <p:nvPr/>
              </p:nvSpPr>
              <p:spPr>
                <a:xfrm>
                  <a:off x="888096" y="1000203"/>
                  <a:ext cx="72000" cy="72000"/>
                </a:xfrm>
                <a:prstGeom prst="ellipse">
                  <a:avLst/>
                </a:prstGeom>
                <a:solidFill>
                  <a:sysClr val="windowText" lastClr="000000">
                    <a:lumMod val="65000"/>
                    <a:lumOff val="35000"/>
                  </a:sysClr>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defRPr/>
                  </a:pPr>
                  <a:endParaRPr lang="zh-CN" altLang="en-US" kern="0">
                    <a:solidFill>
                      <a:prstClr val="white"/>
                    </a:solidFill>
                    <a:latin typeface="Segoe UI"/>
                    <a:ea typeface="微软雅黑"/>
                  </a:endParaRPr>
                </a:p>
              </p:txBody>
            </p:sp>
            <p:sp>
              <p:nvSpPr>
                <p:cNvPr id="129" name="椭圆 128"/>
                <p:cNvSpPr/>
                <p:nvPr/>
              </p:nvSpPr>
              <p:spPr>
                <a:xfrm>
                  <a:off x="888096" y="1872269"/>
                  <a:ext cx="72000" cy="72000"/>
                </a:xfrm>
                <a:prstGeom prst="ellipse">
                  <a:avLst/>
                </a:prstGeom>
                <a:solidFill>
                  <a:sysClr val="windowText" lastClr="000000">
                    <a:lumMod val="65000"/>
                    <a:lumOff val="35000"/>
                  </a:sysClr>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defRPr/>
                  </a:pPr>
                  <a:endParaRPr lang="zh-CN" altLang="en-US" kern="0">
                    <a:solidFill>
                      <a:prstClr val="white"/>
                    </a:solidFill>
                    <a:latin typeface="Segoe UI"/>
                    <a:ea typeface="微软雅黑"/>
                  </a:endParaRPr>
                </a:p>
              </p:txBody>
            </p:sp>
            <p:sp>
              <p:nvSpPr>
                <p:cNvPr id="130" name="椭圆 129"/>
                <p:cNvSpPr/>
                <p:nvPr/>
              </p:nvSpPr>
              <p:spPr>
                <a:xfrm>
                  <a:off x="5075921" y="1872269"/>
                  <a:ext cx="72000" cy="72000"/>
                </a:xfrm>
                <a:prstGeom prst="ellipse">
                  <a:avLst/>
                </a:prstGeom>
                <a:solidFill>
                  <a:sysClr val="windowText" lastClr="000000">
                    <a:lumMod val="65000"/>
                    <a:lumOff val="35000"/>
                  </a:sysClr>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defRPr/>
                  </a:pPr>
                  <a:endParaRPr lang="zh-CN" altLang="en-US" kern="0">
                    <a:solidFill>
                      <a:prstClr val="white"/>
                    </a:solidFill>
                    <a:latin typeface="Segoe UI"/>
                    <a:ea typeface="微软雅黑"/>
                  </a:endParaRPr>
                </a:p>
              </p:txBody>
            </p:sp>
            <p:sp>
              <p:nvSpPr>
                <p:cNvPr id="131" name="椭圆 130"/>
                <p:cNvSpPr/>
                <p:nvPr/>
              </p:nvSpPr>
              <p:spPr>
                <a:xfrm>
                  <a:off x="5074692" y="1009634"/>
                  <a:ext cx="72000" cy="72000"/>
                </a:xfrm>
                <a:prstGeom prst="ellipse">
                  <a:avLst/>
                </a:prstGeom>
                <a:solidFill>
                  <a:sysClr val="windowText" lastClr="000000">
                    <a:lumMod val="65000"/>
                    <a:lumOff val="35000"/>
                  </a:sysClr>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defRPr/>
                  </a:pPr>
                  <a:endParaRPr lang="zh-CN" altLang="en-US" kern="0">
                    <a:solidFill>
                      <a:prstClr val="white"/>
                    </a:solidFill>
                    <a:latin typeface="Segoe UI"/>
                    <a:ea typeface="微软雅黑"/>
                  </a:endParaRPr>
                </a:p>
              </p:txBody>
            </p:sp>
          </p:grpSp>
          <p:sp>
            <p:nvSpPr>
              <p:cNvPr id="126" name="矩形 125"/>
              <p:cNvSpPr/>
              <p:nvPr/>
            </p:nvSpPr>
            <p:spPr>
              <a:xfrm>
                <a:off x="4677733" y="3803134"/>
                <a:ext cx="1888659" cy="369332"/>
              </a:xfrm>
              <a:prstGeom prst="rect">
                <a:avLst/>
              </a:prstGeom>
            </p:spPr>
            <p:txBody>
              <a:bodyPr wrap="none">
                <a:spAutoFit/>
              </a:bodyPr>
              <a:lstStyle/>
              <a:p>
                <a:pPr defTabSz="914400">
                  <a:defRPr/>
                </a:pPr>
                <a:r>
                  <a:rPr lang="en-US" altLang="zh-CN" kern="0" dirty="0">
                    <a:solidFill>
                      <a:srgbClr val="000000"/>
                    </a:solidFill>
                    <a:latin typeface="Segoe UI"/>
                    <a:ea typeface="微软雅黑"/>
                  </a:rPr>
                  <a:t>Parameter Setting</a:t>
                </a:r>
                <a:endParaRPr lang="zh-CN" altLang="en-US" kern="0" dirty="0">
                  <a:solidFill>
                    <a:srgbClr val="000000"/>
                  </a:solidFill>
                  <a:latin typeface="Segoe UI"/>
                  <a:ea typeface="微软雅黑"/>
                </a:endParaRPr>
              </a:p>
            </p:txBody>
          </p:sp>
        </p:grpSp>
        <p:grpSp>
          <p:nvGrpSpPr>
            <p:cNvPr id="161" name="组 160"/>
            <p:cNvGrpSpPr/>
            <p:nvPr/>
          </p:nvGrpSpPr>
          <p:grpSpPr>
            <a:xfrm>
              <a:off x="4568825" y="4815386"/>
              <a:ext cx="2300757" cy="509896"/>
              <a:chOff x="4568825" y="4815386"/>
              <a:chExt cx="2300757" cy="509896"/>
            </a:xfrm>
          </p:grpSpPr>
          <p:grpSp>
            <p:nvGrpSpPr>
              <p:cNvPr id="134" name="组合 107"/>
              <p:cNvGrpSpPr/>
              <p:nvPr/>
            </p:nvGrpSpPr>
            <p:grpSpPr>
              <a:xfrm>
                <a:off x="4568825" y="4815386"/>
                <a:ext cx="2300757" cy="509896"/>
                <a:chOff x="888096" y="1000203"/>
                <a:chExt cx="4259825" cy="944066"/>
              </a:xfrm>
            </p:grpSpPr>
            <p:sp>
              <p:nvSpPr>
                <p:cNvPr id="136" name="矩形 135"/>
                <p:cNvSpPr/>
                <p:nvPr/>
              </p:nvSpPr>
              <p:spPr>
                <a:xfrm>
                  <a:off x="911225" y="1045634"/>
                  <a:ext cx="4199467" cy="872066"/>
                </a:xfrm>
                <a:prstGeom prst="rect">
                  <a:avLst/>
                </a:prstGeom>
                <a:noFill/>
                <a:ln w="12700" cap="flat" cmpd="sng" algn="ctr">
                  <a:solidFill>
                    <a:sysClr val="window" lastClr="FFFFFF">
                      <a:lumMod val="75000"/>
                    </a:sys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defRPr/>
                  </a:pPr>
                  <a:endParaRPr lang="zh-CN" altLang="en-US" kern="0">
                    <a:solidFill>
                      <a:prstClr val="white"/>
                    </a:solidFill>
                    <a:latin typeface="Segoe UI"/>
                    <a:ea typeface="微软雅黑"/>
                  </a:endParaRPr>
                </a:p>
              </p:txBody>
            </p:sp>
            <p:sp>
              <p:nvSpPr>
                <p:cNvPr id="137" name="椭圆 136"/>
                <p:cNvSpPr/>
                <p:nvPr/>
              </p:nvSpPr>
              <p:spPr>
                <a:xfrm>
                  <a:off x="888096" y="1000203"/>
                  <a:ext cx="72000" cy="72000"/>
                </a:xfrm>
                <a:prstGeom prst="ellipse">
                  <a:avLst/>
                </a:prstGeom>
                <a:solidFill>
                  <a:sysClr val="windowText" lastClr="000000">
                    <a:lumMod val="65000"/>
                    <a:lumOff val="35000"/>
                  </a:sysClr>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defRPr/>
                  </a:pPr>
                  <a:endParaRPr lang="zh-CN" altLang="en-US" kern="0">
                    <a:solidFill>
                      <a:prstClr val="white"/>
                    </a:solidFill>
                    <a:latin typeface="Segoe UI"/>
                    <a:ea typeface="微软雅黑"/>
                  </a:endParaRPr>
                </a:p>
              </p:txBody>
            </p:sp>
            <p:sp>
              <p:nvSpPr>
                <p:cNvPr id="138" name="椭圆 137"/>
                <p:cNvSpPr/>
                <p:nvPr/>
              </p:nvSpPr>
              <p:spPr>
                <a:xfrm>
                  <a:off x="888096" y="1872269"/>
                  <a:ext cx="72000" cy="72000"/>
                </a:xfrm>
                <a:prstGeom prst="ellipse">
                  <a:avLst/>
                </a:prstGeom>
                <a:solidFill>
                  <a:sysClr val="windowText" lastClr="000000">
                    <a:lumMod val="65000"/>
                    <a:lumOff val="35000"/>
                  </a:sysClr>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defRPr/>
                  </a:pPr>
                  <a:endParaRPr lang="zh-CN" altLang="en-US" kern="0">
                    <a:solidFill>
                      <a:prstClr val="white"/>
                    </a:solidFill>
                    <a:latin typeface="Segoe UI"/>
                    <a:ea typeface="微软雅黑"/>
                  </a:endParaRPr>
                </a:p>
              </p:txBody>
            </p:sp>
            <p:sp>
              <p:nvSpPr>
                <p:cNvPr id="139" name="椭圆 138"/>
                <p:cNvSpPr/>
                <p:nvPr/>
              </p:nvSpPr>
              <p:spPr>
                <a:xfrm>
                  <a:off x="5075921" y="1872269"/>
                  <a:ext cx="72000" cy="72000"/>
                </a:xfrm>
                <a:prstGeom prst="ellipse">
                  <a:avLst/>
                </a:prstGeom>
                <a:solidFill>
                  <a:sysClr val="windowText" lastClr="000000">
                    <a:lumMod val="65000"/>
                    <a:lumOff val="35000"/>
                  </a:sysClr>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defRPr/>
                  </a:pPr>
                  <a:endParaRPr lang="zh-CN" altLang="en-US" kern="0">
                    <a:solidFill>
                      <a:prstClr val="white"/>
                    </a:solidFill>
                    <a:latin typeface="Segoe UI"/>
                    <a:ea typeface="微软雅黑"/>
                  </a:endParaRPr>
                </a:p>
              </p:txBody>
            </p:sp>
            <p:sp>
              <p:nvSpPr>
                <p:cNvPr id="140" name="椭圆 139"/>
                <p:cNvSpPr/>
                <p:nvPr/>
              </p:nvSpPr>
              <p:spPr>
                <a:xfrm>
                  <a:off x="5074692" y="1009634"/>
                  <a:ext cx="72000" cy="72000"/>
                </a:xfrm>
                <a:prstGeom prst="ellipse">
                  <a:avLst/>
                </a:prstGeom>
                <a:solidFill>
                  <a:sysClr val="windowText" lastClr="000000">
                    <a:lumMod val="65000"/>
                    <a:lumOff val="35000"/>
                  </a:sysClr>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defRPr/>
                  </a:pPr>
                  <a:endParaRPr lang="zh-CN" altLang="en-US" kern="0">
                    <a:solidFill>
                      <a:prstClr val="white"/>
                    </a:solidFill>
                    <a:latin typeface="Segoe UI"/>
                    <a:ea typeface="微软雅黑"/>
                  </a:endParaRPr>
                </a:p>
              </p:txBody>
            </p:sp>
          </p:grpSp>
          <p:sp>
            <p:nvSpPr>
              <p:cNvPr id="135" name="矩形 134"/>
              <p:cNvSpPr/>
              <p:nvPr/>
            </p:nvSpPr>
            <p:spPr>
              <a:xfrm>
                <a:off x="4677733" y="4890762"/>
                <a:ext cx="1401346" cy="369332"/>
              </a:xfrm>
              <a:prstGeom prst="rect">
                <a:avLst/>
              </a:prstGeom>
            </p:spPr>
            <p:txBody>
              <a:bodyPr wrap="none">
                <a:spAutoFit/>
              </a:bodyPr>
              <a:lstStyle/>
              <a:p>
                <a:pPr defTabSz="914400">
                  <a:defRPr/>
                </a:pPr>
                <a:r>
                  <a:rPr lang="en-US" altLang="zh-CN" kern="0" dirty="0">
                    <a:solidFill>
                      <a:srgbClr val="000000"/>
                    </a:solidFill>
                    <a:latin typeface="Segoe UI"/>
                  </a:rPr>
                  <a:t>Performance</a:t>
                </a:r>
                <a:endParaRPr lang="zh-CN" altLang="en-US" kern="0" dirty="0">
                  <a:solidFill>
                    <a:srgbClr val="000000"/>
                  </a:solidFill>
                  <a:latin typeface="Segoe UI"/>
                </a:endParaRPr>
              </a:p>
            </p:txBody>
          </p:sp>
        </p:grpSp>
        <p:sp>
          <p:nvSpPr>
            <p:cNvPr id="150" name="文本框 149"/>
            <p:cNvSpPr txBox="1"/>
            <p:nvPr/>
          </p:nvSpPr>
          <p:spPr>
            <a:xfrm>
              <a:off x="4007126" y="434252"/>
              <a:ext cx="378630" cy="523220"/>
            </a:xfrm>
            <a:prstGeom prst="rect">
              <a:avLst/>
            </a:prstGeom>
            <a:noFill/>
          </p:spPr>
          <p:txBody>
            <a:bodyPr wrap="none" rtlCol="0">
              <a:spAutoFit/>
            </a:bodyPr>
            <a:lstStyle/>
            <a:p>
              <a:r>
                <a:rPr lang="en-US" altLang="zh-CN" sz="2800" dirty="0">
                  <a:solidFill>
                    <a:srgbClr val="000000"/>
                  </a:solidFill>
                  <a:latin typeface="Segoe UI"/>
                  <a:ea typeface="微软雅黑"/>
                </a:rPr>
                <a:t>1</a:t>
              </a:r>
              <a:endParaRPr lang="zh-CN" altLang="en-US" sz="2800" dirty="0">
                <a:solidFill>
                  <a:srgbClr val="000000"/>
                </a:solidFill>
                <a:latin typeface="Segoe UI"/>
                <a:ea typeface="微软雅黑"/>
              </a:endParaRPr>
            </a:p>
          </p:txBody>
        </p:sp>
        <p:sp>
          <p:nvSpPr>
            <p:cNvPr id="151" name="文本框 150"/>
            <p:cNvSpPr txBox="1"/>
            <p:nvPr/>
          </p:nvSpPr>
          <p:spPr>
            <a:xfrm>
              <a:off x="4013200" y="1524000"/>
              <a:ext cx="378630" cy="523220"/>
            </a:xfrm>
            <a:prstGeom prst="rect">
              <a:avLst/>
            </a:prstGeom>
            <a:noFill/>
          </p:spPr>
          <p:txBody>
            <a:bodyPr wrap="none" rtlCol="0">
              <a:spAutoFit/>
            </a:bodyPr>
            <a:lstStyle/>
            <a:p>
              <a:r>
                <a:rPr lang="en-US" altLang="zh-CN" sz="2800" dirty="0">
                  <a:solidFill>
                    <a:srgbClr val="000000"/>
                  </a:solidFill>
                  <a:latin typeface="Segoe UI"/>
                  <a:ea typeface="微软雅黑"/>
                </a:rPr>
                <a:t>2</a:t>
              </a:r>
              <a:endParaRPr lang="zh-CN" altLang="en-US" sz="2800" dirty="0">
                <a:solidFill>
                  <a:srgbClr val="000000"/>
                </a:solidFill>
                <a:latin typeface="Segoe UI"/>
                <a:ea typeface="微软雅黑"/>
              </a:endParaRPr>
            </a:p>
          </p:txBody>
        </p:sp>
        <p:sp>
          <p:nvSpPr>
            <p:cNvPr id="152" name="文本框 151"/>
            <p:cNvSpPr txBox="1"/>
            <p:nvPr/>
          </p:nvSpPr>
          <p:spPr>
            <a:xfrm>
              <a:off x="4013200" y="2616200"/>
              <a:ext cx="378630" cy="523220"/>
            </a:xfrm>
            <a:prstGeom prst="rect">
              <a:avLst/>
            </a:prstGeom>
            <a:noFill/>
          </p:spPr>
          <p:txBody>
            <a:bodyPr wrap="none" rtlCol="0">
              <a:spAutoFit/>
            </a:bodyPr>
            <a:lstStyle/>
            <a:p>
              <a:r>
                <a:rPr lang="en-US" altLang="zh-CN" sz="2800" dirty="0">
                  <a:solidFill>
                    <a:srgbClr val="000000"/>
                  </a:solidFill>
                  <a:latin typeface="Segoe UI"/>
                  <a:ea typeface="微软雅黑"/>
                </a:rPr>
                <a:t>3</a:t>
              </a:r>
              <a:endParaRPr lang="zh-CN" altLang="en-US" sz="2800" dirty="0">
                <a:solidFill>
                  <a:srgbClr val="000000"/>
                </a:solidFill>
                <a:latin typeface="Segoe UI"/>
                <a:ea typeface="微软雅黑"/>
              </a:endParaRPr>
            </a:p>
          </p:txBody>
        </p:sp>
        <p:sp>
          <p:nvSpPr>
            <p:cNvPr id="153" name="文本框 152"/>
            <p:cNvSpPr txBox="1"/>
            <p:nvPr/>
          </p:nvSpPr>
          <p:spPr>
            <a:xfrm>
              <a:off x="4013200" y="3708400"/>
              <a:ext cx="378630" cy="523220"/>
            </a:xfrm>
            <a:prstGeom prst="rect">
              <a:avLst/>
            </a:prstGeom>
            <a:noFill/>
          </p:spPr>
          <p:txBody>
            <a:bodyPr wrap="none" rtlCol="0">
              <a:spAutoFit/>
            </a:bodyPr>
            <a:lstStyle/>
            <a:p>
              <a:r>
                <a:rPr lang="en-US" altLang="zh-CN" sz="2800" dirty="0">
                  <a:solidFill>
                    <a:srgbClr val="000000"/>
                  </a:solidFill>
                  <a:latin typeface="Segoe UI"/>
                  <a:ea typeface="微软雅黑"/>
                </a:rPr>
                <a:t>4</a:t>
              </a:r>
              <a:endParaRPr lang="zh-CN" altLang="en-US" sz="2800" dirty="0">
                <a:solidFill>
                  <a:srgbClr val="000000"/>
                </a:solidFill>
                <a:latin typeface="Segoe UI"/>
                <a:ea typeface="微软雅黑"/>
              </a:endParaRPr>
            </a:p>
          </p:txBody>
        </p:sp>
        <p:sp>
          <p:nvSpPr>
            <p:cNvPr id="154" name="文本框 153"/>
            <p:cNvSpPr txBox="1"/>
            <p:nvPr/>
          </p:nvSpPr>
          <p:spPr>
            <a:xfrm>
              <a:off x="4013200" y="4800600"/>
              <a:ext cx="378630" cy="523220"/>
            </a:xfrm>
            <a:prstGeom prst="rect">
              <a:avLst/>
            </a:prstGeom>
            <a:noFill/>
          </p:spPr>
          <p:txBody>
            <a:bodyPr wrap="none" rtlCol="0">
              <a:spAutoFit/>
            </a:bodyPr>
            <a:lstStyle/>
            <a:p>
              <a:r>
                <a:rPr lang="en-US" altLang="zh-CN" sz="2800" dirty="0">
                  <a:solidFill>
                    <a:srgbClr val="000000"/>
                  </a:solidFill>
                  <a:latin typeface="Segoe UI"/>
                  <a:ea typeface="微软雅黑"/>
                </a:rPr>
                <a:t>5</a:t>
              </a:r>
              <a:endParaRPr lang="zh-CN" altLang="en-US" sz="2800" dirty="0">
                <a:solidFill>
                  <a:srgbClr val="000000"/>
                </a:solidFill>
                <a:latin typeface="Segoe UI"/>
                <a:ea typeface="微软雅黑"/>
              </a:endParaRPr>
            </a:p>
          </p:txBody>
        </p:sp>
      </p:grpSp>
      <p:pic>
        <p:nvPicPr>
          <p:cNvPr id="156" name="图片 155"/>
          <p:cNvPicPr>
            <a:picLocks noChangeAspect="1"/>
          </p:cNvPicPr>
          <p:nvPr/>
        </p:nvPicPr>
        <p:blipFill rotWithShape="1">
          <a:blip r:embed="rId3"/>
          <a:srcRect l="49574"/>
          <a:stretch/>
        </p:blipFill>
        <p:spPr>
          <a:xfrm>
            <a:off x="-8468" y="2435266"/>
            <a:ext cx="1002201" cy="1987468"/>
          </a:xfrm>
          <a:prstGeom prst="rect">
            <a:avLst/>
          </a:prstGeom>
        </p:spPr>
      </p:pic>
    </p:spTree>
    <p:extLst>
      <p:ext uri="{BB962C8B-B14F-4D97-AF65-F5344CB8AC3E}">
        <p14:creationId xmlns:p14="http://schemas.microsoft.com/office/powerpoint/2010/main" val="2562268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 name="图片 79"/>
          <p:cNvPicPr>
            <a:picLocks noChangeAspect="1"/>
          </p:cNvPicPr>
          <p:nvPr/>
        </p:nvPicPr>
        <p:blipFill rotWithShape="1">
          <a:blip r:embed="rId2"/>
          <a:srcRect l="48897"/>
          <a:stretch/>
        </p:blipFill>
        <p:spPr>
          <a:xfrm>
            <a:off x="133966" y="653385"/>
            <a:ext cx="3137336" cy="6145301"/>
          </a:xfrm>
          <a:prstGeom prst="rect">
            <a:avLst/>
          </a:prstGeom>
        </p:spPr>
      </p:pic>
      <p:sp>
        <p:nvSpPr>
          <p:cNvPr id="2" name="文本占位符 1"/>
          <p:cNvSpPr>
            <a:spLocks noGrp="1"/>
          </p:cNvSpPr>
          <p:nvPr>
            <p:ph type="body" sz="quarter" idx="10"/>
          </p:nvPr>
        </p:nvSpPr>
        <p:spPr>
          <a:xfrm>
            <a:off x="330253" y="356349"/>
            <a:ext cx="3303395" cy="389467"/>
          </a:xfrm>
        </p:spPr>
        <p:txBody>
          <a:bodyPr/>
          <a:lstStyle/>
          <a:p>
            <a:r>
              <a:rPr kumimoji="1" lang="en-US" altLang="zh-CN" dirty="0"/>
              <a:t>Trading Strategy</a:t>
            </a:r>
            <a:endParaRPr kumimoji="1" lang="zh-CN" altLang="en-US" dirty="0"/>
          </a:p>
        </p:txBody>
      </p:sp>
      <p:grpSp>
        <p:nvGrpSpPr>
          <p:cNvPr id="3" name="群組 2">
            <a:extLst>
              <a:ext uri="{FF2B5EF4-FFF2-40B4-BE49-F238E27FC236}">
                <a16:creationId xmlns:a16="http://schemas.microsoft.com/office/drawing/2014/main" id="{E43D2EA4-1FC3-F943-9D09-1D8904F24E7C}"/>
              </a:ext>
            </a:extLst>
          </p:cNvPr>
          <p:cNvGrpSpPr/>
          <p:nvPr/>
        </p:nvGrpSpPr>
        <p:grpSpPr>
          <a:xfrm>
            <a:off x="4161364" y="1966970"/>
            <a:ext cx="4843717" cy="4891030"/>
            <a:chOff x="4007126" y="434252"/>
            <a:chExt cx="4843717" cy="4891030"/>
          </a:xfrm>
        </p:grpSpPr>
        <p:grpSp>
          <p:nvGrpSpPr>
            <p:cNvPr id="157" name="组 156"/>
            <p:cNvGrpSpPr/>
            <p:nvPr/>
          </p:nvGrpSpPr>
          <p:grpSpPr>
            <a:xfrm>
              <a:off x="4568825" y="438589"/>
              <a:ext cx="3018294" cy="509896"/>
              <a:chOff x="4568825" y="438589"/>
              <a:chExt cx="2300757" cy="509896"/>
            </a:xfrm>
          </p:grpSpPr>
          <p:grpSp>
            <p:nvGrpSpPr>
              <p:cNvPr id="98" name="组合 23"/>
              <p:cNvGrpSpPr/>
              <p:nvPr/>
            </p:nvGrpSpPr>
            <p:grpSpPr>
              <a:xfrm>
                <a:off x="4568825" y="438589"/>
                <a:ext cx="2300757" cy="509896"/>
                <a:chOff x="888096" y="1000203"/>
                <a:chExt cx="4259825" cy="944066"/>
              </a:xfrm>
            </p:grpSpPr>
            <p:sp>
              <p:nvSpPr>
                <p:cNvPr id="100" name="矩形 99"/>
                <p:cNvSpPr/>
                <p:nvPr/>
              </p:nvSpPr>
              <p:spPr>
                <a:xfrm>
                  <a:off x="911225" y="1045634"/>
                  <a:ext cx="4199467" cy="872066"/>
                </a:xfrm>
                <a:prstGeom prst="rect">
                  <a:avLst/>
                </a:prstGeom>
                <a:noFill/>
                <a:ln w="12700" cap="flat" cmpd="sng" algn="ctr">
                  <a:solidFill>
                    <a:sysClr val="window" lastClr="FFFFFF">
                      <a:lumMod val="75000"/>
                    </a:sys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defRPr/>
                  </a:pPr>
                  <a:endParaRPr lang="zh-CN" altLang="en-US" kern="0">
                    <a:solidFill>
                      <a:prstClr val="white"/>
                    </a:solidFill>
                    <a:latin typeface="Segoe UI"/>
                    <a:ea typeface="微软雅黑"/>
                  </a:endParaRPr>
                </a:p>
              </p:txBody>
            </p:sp>
            <p:sp>
              <p:nvSpPr>
                <p:cNvPr id="101" name="椭圆 100"/>
                <p:cNvSpPr/>
                <p:nvPr/>
              </p:nvSpPr>
              <p:spPr>
                <a:xfrm>
                  <a:off x="888096" y="1000203"/>
                  <a:ext cx="72000" cy="72000"/>
                </a:xfrm>
                <a:prstGeom prst="ellipse">
                  <a:avLst/>
                </a:prstGeom>
                <a:solidFill>
                  <a:sysClr val="windowText" lastClr="000000">
                    <a:lumMod val="65000"/>
                    <a:lumOff val="35000"/>
                  </a:sysClr>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defRPr/>
                  </a:pPr>
                  <a:endParaRPr lang="zh-CN" altLang="en-US" kern="0">
                    <a:solidFill>
                      <a:prstClr val="white"/>
                    </a:solidFill>
                    <a:latin typeface="Segoe UI"/>
                    <a:ea typeface="微软雅黑"/>
                  </a:endParaRPr>
                </a:p>
              </p:txBody>
            </p:sp>
            <p:sp>
              <p:nvSpPr>
                <p:cNvPr id="102" name="椭圆 101"/>
                <p:cNvSpPr/>
                <p:nvPr/>
              </p:nvSpPr>
              <p:spPr>
                <a:xfrm>
                  <a:off x="888096" y="1872269"/>
                  <a:ext cx="72000" cy="72000"/>
                </a:xfrm>
                <a:prstGeom prst="ellipse">
                  <a:avLst/>
                </a:prstGeom>
                <a:solidFill>
                  <a:sysClr val="windowText" lastClr="000000">
                    <a:lumMod val="65000"/>
                    <a:lumOff val="35000"/>
                  </a:sysClr>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defRPr/>
                  </a:pPr>
                  <a:endParaRPr lang="zh-CN" altLang="en-US" kern="0">
                    <a:solidFill>
                      <a:prstClr val="white"/>
                    </a:solidFill>
                    <a:latin typeface="Segoe UI"/>
                    <a:ea typeface="微软雅黑"/>
                  </a:endParaRPr>
                </a:p>
              </p:txBody>
            </p:sp>
            <p:sp>
              <p:nvSpPr>
                <p:cNvPr id="103" name="椭圆 102"/>
                <p:cNvSpPr/>
                <p:nvPr/>
              </p:nvSpPr>
              <p:spPr>
                <a:xfrm>
                  <a:off x="5075921" y="1872269"/>
                  <a:ext cx="72000" cy="72000"/>
                </a:xfrm>
                <a:prstGeom prst="ellipse">
                  <a:avLst/>
                </a:prstGeom>
                <a:solidFill>
                  <a:sysClr val="windowText" lastClr="000000">
                    <a:lumMod val="65000"/>
                    <a:lumOff val="35000"/>
                  </a:sysClr>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defRPr/>
                  </a:pPr>
                  <a:endParaRPr lang="zh-CN" altLang="en-US" kern="0">
                    <a:solidFill>
                      <a:prstClr val="white"/>
                    </a:solidFill>
                    <a:latin typeface="Segoe UI"/>
                    <a:ea typeface="微软雅黑"/>
                  </a:endParaRPr>
                </a:p>
              </p:txBody>
            </p:sp>
            <p:sp>
              <p:nvSpPr>
                <p:cNvPr id="104" name="椭圆 103"/>
                <p:cNvSpPr/>
                <p:nvPr/>
              </p:nvSpPr>
              <p:spPr>
                <a:xfrm>
                  <a:off x="5074692" y="1009634"/>
                  <a:ext cx="72000" cy="72000"/>
                </a:xfrm>
                <a:prstGeom prst="ellipse">
                  <a:avLst/>
                </a:prstGeom>
                <a:solidFill>
                  <a:sysClr val="windowText" lastClr="000000">
                    <a:lumMod val="65000"/>
                    <a:lumOff val="35000"/>
                  </a:sysClr>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defRPr/>
                  </a:pPr>
                  <a:endParaRPr lang="zh-CN" altLang="en-US" kern="0">
                    <a:solidFill>
                      <a:prstClr val="white"/>
                    </a:solidFill>
                    <a:latin typeface="Segoe UI"/>
                    <a:ea typeface="微软雅黑"/>
                  </a:endParaRPr>
                </a:p>
              </p:txBody>
            </p:sp>
          </p:grpSp>
          <p:sp>
            <p:nvSpPr>
              <p:cNvPr id="99" name="矩形 98"/>
              <p:cNvSpPr/>
              <p:nvPr/>
            </p:nvSpPr>
            <p:spPr>
              <a:xfrm>
                <a:off x="4677733" y="513965"/>
                <a:ext cx="1392014" cy="369332"/>
              </a:xfrm>
              <a:prstGeom prst="rect">
                <a:avLst/>
              </a:prstGeom>
            </p:spPr>
            <p:txBody>
              <a:bodyPr wrap="none">
                <a:spAutoFit/>
              </a:bodyPr>
              <a:lstStyle/>
              <a:p>
                <a:pPr defTabSz="914400">
                  <a:defRPr/>
                </a:pPr>
                <a:r>
                  <a:rPr lang="en-US" altLang="zh-CN" kern="0" dirty="0">
                    <a:solidFill>
                      <a:srgbClr val="000000"/>
                    </a:solidFill>
                    <a:latin typeface="Segoe UI"/>
                    <a:ea typeface="微软雅黑"/>
                  </a:rPr>
                  <a:t>RSI Introduction</a:t>
                </a:r>
                <a:endParaRPr lang="zh-CN" altLang="en-US" kern="0" dirty="0">
                  <a:solidFill>
                    <a:srgbClr val="000000"/>
                  </a:solidFill>
                  <a:latin typeface="Segoe UI"/>
                  <a:ea typeface="微软雅黑"/>
                </a:endParaRPr>
              </a:p>
            </p:txBody>
          </p:sp>
        </p:grpSp>
        <p:grpSp>
          <p:nvGrpSpPr>
            <p:cNvPr id="158" name="组 157"/>
            <p:cNvGrpSpPr/>
            <p:nvPr/>
          </p:nvGrpSpPr>
          <p:grpSpPr>
            <a:xfrm>
              <a:off x="4568824" y="1526425"/>
              <a:ext cx="4282019" cy="509896"/>
              <a:chOff x="4568825" y="1526425"/>
              <a:chExt cx="2300757" cy="509896"/>
            </a:xfrm>
          </p:grpSpPr>
          <p:grpSp>
            <p:nvGrpSpPr>
              <p:cNvPr id="107" name="组合 80"/>
              <p:cNvGrpSpPr/>
              <p:nvPr/>
            </p:nvGrpSpPr>
            <p:grpSpPr>
              <a:xfrm>
                <a:off x="4568825" y="1526425"/>
                <a:ext cx="2300757" cy="509896"/>
                <a:chOff x="888096" y="1000203"/>
                <a:chExt cx="4259825" cy="944066"/>
              </a:xfrm>
            </p:grpSpPr>
            <p:sp>
              <p:nvSpPr>
                <p:cNvPr id="109" name="矩形 108"/>
                <p:cNvSpPr/>
                <p:nvPr/>
              </p:nvSpPr>
              <p:spPr>
                <a:xfrm>
                  <a:off x="911225" y="1045634"/>
                  <a:ext cx="4199467" cy="872066"/>
                </a:xfrm>
                <a:prstGeom prst="rect">
                  <a:avLst/>
                </a:prstGeom>
                <a:noFill/>
                <a:ln w="12700" cap="flat" cmpd="sng" algn="ctr">
                  <a:solidFill>
                    <a:sysClr val="window" lastClr="FFFFFF">
                      <a:lumMod val="75000"/>
                    </a:sys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defRPr/>
                  </a:pPr>
                  <a:endParaRPr lang="zh-CN" altLang="en-US" kern="0">
                    <a:solidFill>
                      <a:prstClr val="white"/>
                    </a:solidFill>
                    <a:latin typeface="Segoe UI"/>
                    <a:ea typeface="微软雅黑"/>
                  </a:endParaRPr>
                </a:p>
              </p:txBody>
            </p:sp>
            <p:sp>
              <p:nvSpPr>
                <p:cNvPr id="110" name="椭圆 109"/>
                <p:cNvSpPr/>
                <p:nvPr/>
              </p:nvSpPr>
              <p:spPr>
                <a:xfrm>
                  <a:off x="888096" y="1000203"/>
                  <a:ext cx="72000" cy="72000"/>
                </a:xfrm>
                <a:prstGeom prst="ellipse">
                  <a:avLst/>
                </a:prstGeom>
                <a:solidFill>
                  <a:sysClr val="windowText" lastClr="000000">
                    <a:lumMod val="65000"/>
                    <a:lumOff val="35000"/>
                  </a:sysClr>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defRPr/>
                  </a:pPr>
                  <a:endParaRPr lang="zh-CN" altLang="en-US" kern="0">
                    <a:solidFill>
                      <a:prstClr val="white"/>
                    </a:solidFill>
                    <a:latin typeface="Segoe UI"/>
                    <a:ea typeface="微软雅黑"/>
                  </a:endParaRPr>
                </a:p>
              </p:txBody>
            </p:sp>
            <p:sp>
              <p:nvSpPr>
                <p:cNvPr id="111" name="椭圆 110"/>
                <p:cNvSpPr/>
                <p:nvPr/>
              </p:nvSpPr>
              <p:spPr>
                <a:xfrm>
                  <a:off x="888096" y="1872269"/>
                  <a:ext cx="72000" cy="72000"/>
                </a:xfrm>
                <a:prstGeom prst="ellipse">
                  <a:avLst/>
                </a:prstGeom>
                <a:solidFill>
                  <a:sysClr val="windowText" lastClr="000000">
                    <a:lumMod val="65000"/>
                    <a:lumOff val="35000"/>
                  </a:sysClr>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defRPr/>
                  </a:pPr>
                  <a:endParaRPr lang="zh-CN" altLang="en-US" kern="0">
                    <a:solidFill>
                      <a:prstClr val="white"/>
                    </a:solidFill>
                    <a:latin typeface="Segoe UI"/>
                    <a:ea typeface="微软雅黑"/>
                  </a:endParaRPr>
                </a:p>
              </p:txBody>
            </p:sp>
            <p:sp>
              <p:nvSpPr>
                <p:cNvPr id="112" name="椭圆 111"/>
                <p:cNvSpPr/>
                <p:nvPr/>
              </p:nvSpPr>
              <p:spPr>
                <a:xfrm>
                  <a:off x="5075921" y="1872269"/>
                  <a:ext cx="72000" cy="72000"/>
                </a:xfrm>
                <a:prstGeom prst="ellipse">
                  <a:avLst/>
                </a:prstGeom>
                <a:solidFill>
                  <a:sysClr val="windowText" lastClr="000000">
                    <a:lumMod val="65000"/>
                    <a:lumOff val="35000"/>
                  </a:sysClr>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defRPr/>
                  </a:pPr>
                  <a:endParaRPr lang="zh-CN" altLang="en-US" kern="0">
                    <a:solidFill>
                      <a:prstClr val="white"/>
                    </a:solidFill>
                    <a:latin typeface="Segoe UI"/>
                    <a:ea typeface="微软雅黑"/>
                  </a:endParaRPr>
                </a:p>
              </p:txBody>
            </p:sp>
            <p:sp>
              <p:nvSpPr>
                <p:cNvPr id="113" name="椭圆 112"/>
                <p:cNvSpPr/>
                <p:nvPr/>
              </p:nvSpPr>
              <p:spPr>
                <a:xfrm>
                  <a:off x="5074692" y="1009634"/>
                  <a:ext cx="72000" cy="72000"/>
                </a:xfrm>
                <a:prstGeom prst="ellipse">
                  <a:avLst/>
                </a:prstGeom>
                <a:solidFill>
                  <a:sysClr val="windowText" lastClr="000000">
                    <a:lumMod val="65000"/>
                    <a:lumOff val="35000"/>
                  </a:sysClr>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defRPr/>
                  </a:pPr>
                  <a:endParaRPr lang="zh-CN" altLang="en-US" kern="0">
                    <a:solidFill>
                      <a:prstClr val="white"/>
                    </a:solidFill>
                    <a:latin typeface="Segoe UI"/>
                    <a:ea typeface="微软雅黑"/>
                  </a:endParaRPr>
                </a:p>
              </p:txBody>
            </p:sp>
          </p:grpSp>
          <p:sp>
            <p:nvSpPr>
              <p:cNvPr id="108" name="矩形 107"/>
              <p:cNvSpPr/>
              <p:nvPr/>
            </p:nvSpPr>
            <p:spPr>
              <a:xfrm>
                <a:off x="4677733" y="1601801"/>
                <a:ext cx="2021653" cy="369332"/>
              </a:xfrm>
              <a:prstGeom prst="rect">
                <a:avLst/>
              </a:prstGeom>
            </p:spPr>
            <p:txBody>
              <a:bodyPr wrap="none">
                <a:spAutoFit/>
              </a:bodyPr>
              <a:lstStyle/>
              <a:p>
                <a:pPr defTabSz="914400">
                  <a:defRPr/>
                </a:pPr>
                <a:r>
                  <a:rPr lang="en-US" altLang="zh-CN" kern="0" dirty="0">
                    <a:solidFill>
                      <a:srgbClr val="000000"/>
                    </a:solidFill>
                    <a:latin typeface="Segoe UI"/>
                    <a:ea typeface="微软雅黑"/>
                  </a:rPr>
                  <a:t>Our strategy – RSI Trading Strategy</a:t>
                </a:r>
                <a:endParaRPr lang="zh-CN" altLang="en-US" kern="0" dirty="0">
                  <a:solidFill>
                    <a:srgbClr val="000000"/>
                  </a:solidFill>
                  <a:latin typeface="Segoe UI"/>
                  <a:ea typeface="微软雅黑"/>
                </a:endParaRPr>
              </a:p>
            </p:txBody>
          </p:sp>
        </p:grpSp>
        <p:grpSp>
          <p:nvGrpSpPr>
            <p:cNvPr id="116" name="组合 89"/>
            <p:cNvGrpSpPr/>
            <p:nvPr/>
          </p:nvGrpSpPr>
          <p:grpSpPr>
            <a:xfrm>
              <a:off x="4568825" y="2631798"/>
              <a:ext cx="2300757" cy="509896"/>
              <a:chOff x="888096" y="1000203"/>
              <a:chExt cx="4259825" cy="944066"/>
            </a:xfrm>
          </p:grpSpPr>
          <p:sp>
            <p:nvSpPr>
              <p:cNvPr id="118" name="矩形 117"/>
              <p:cNvSpPr/>
              <p:nvPr/>
            </p:nvSpPr>
            <p:spPr>
              <a:xfrm>
                <a:off x="911225" y="1045634"/>
                <a:ext cx="4199467" cy="872066"/>
              </a:xfrm>
              <a:prstGeom prst="rect">
                <a:avLst/>
              </a:prstGeom>
              <a:noFill/>
              <a:ln w="12700" cap="flat" cmpd="sng" algn="ctr">
                <a:solidFill>
                  <a:sysClr val="window" lastClr="FFFFFF">
                    <a:lumMod val="75000"/>
                  </a:sys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defRPr/>
                </a:pPr>
                <a:endParaRPr lang="zh-CN" altLang="en-US" kern="0">
                  <a:solidFill>
                    <a:prstClr val="white"/>
                  </a:solidFill>
                  <a:latin typeface="Segoe UI"/>
                  <a:ea typeface="微软雅黑"/>
                </a:endParaRPr>
              </a:p>
            </p:txBody>
          </p:sp>
          <p:sp>
            <p:nvSpPr>
              <p:cNvPr id="119" name="椭圆 118"/>
              <p:cNvSpPr/>
              <p:nvPr/>
            </p:nvSpPr>
            <p:spPr>
              <a:xfrm>
                <a:off x="888096" y="1000203"/>
                <a:ext cx="72000" cy="72000"/>
              </a:xfrm>
              <a:prstGeom prst="ellipse">
                <a:avLst/>
              </a:prstGeom>
              <a:solidFill>
                <a:sysClr val="windowText" lastClr="000000">
                  <a:lumMod val="65000"/>
                  <a:lumOff val="35000"/>
                </a:sysClr>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defRPr/>
                </a:pPr>
                <a:endParaRPr lang="zh-CN" altLang="en-US" kern="0">
                  <a:solidFill>
                    <a:prstClr val="white"/>
                  </a:solidFill>
                  <a:latin typeface="Segoe UI"/>
                  <a:ea typeface="微软雅黑"/>
                </a:endParaRPr>
              </a:p>
            </p:txBody>
          </p:sp>
          <p:sp>
            <p:nvSpPr>
              <p:cNvPr id="120" name="椭圆 119"/>
              <p:cNvSpPr/>
              <p:nvPr/>
            </p:nvSpPr>
            <p:spPr>
              <a:xfrm>
                <a:off x="888096" y="1872269"/>
                <a:ext cx="72000" cy="72000"/>
              </a:xfrm>
              <a:prstGeom prst="ellipse">
                <a:avLst/>
              </a:prstGeom>
              <a:solidFill>
                <a:sysClr val="windowText" lastClr="000000">
                  <a:lumMod val="65000"/>
                  <a:lumOff val="35000"/>
                </a:sysClr>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defRPr/>
                </a:pPr>
                <a:endParaRPr lang="zh-CN" altLang="en-US" kern="0">
                  <a:solidFill>
                    <a:prstClr val="white"/>
                  </a:solidFill>
                  <a:latin typeface="Segoe UI"/>
                  <a:ea typeface="微软雅黑"/>
                </a:endParaRPr>
              </a:p>
            </p:txBody>
          </p:sp>
          <p:sp>
            <p:nvSpPr>
              <p:cNvPr id="121" name="椭圆 120"/>
              <p:cNvSpPr/>
              <p:nvPr/>
            </p:nvSpPr>
            <p:spPr>
              <a:xfrm>
                <a:off x="5075921" y="1872269"/>
                <a:ext cx="72000" cy="72000"/>
              </a:xfrm>
              <a:prstGeom prst="ellipse">
                <a:avLst/>
              </a:prstGeom>
              <a:solidFill>
                <a:sysClr val="windowText" lastClr="000000">
                  <a:lumMod val="65000"/>
                  <a:lumOff val="35000"/>
                </a:sysClr>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defRPr/>
                </a:pPr>
                <a:endParaRPr lang="zh-CN" altLang="en-US" kern="0">
                  <a:solidFill>
                    <a:prstClr val="white"/>
                  </a:solidFill>
                  <a:latin typeface="Segoe UI"/>
                  <a:ea typeface="微软雅黑"/>
                </a:endParaRPr>
              </a:p>
            </p:txBody>
          </p:sp>
          <p:sp>
            <p:nvSpPr>
              <p:cNvPr id="122" name="椭圆 121"/>
              <p:cNvSpPr/>
              <p:nvPr/>
            </p:nvSpPr>
            <p:spPr>
              <a:xfrm>
                <a:off x="5074692" y="1009634"/>
                <a:ext cx="72000" cy="72000"/>
              </a:xfrm>
              <a:prstGeom prst="ellipse">
                <a:avLst/>
              </a:prstGeom>
              <a:solidFill>
                <a:sysClr val="windowText" lastClr="000000">
                  <a:lumMod val="65000"/>
                  <a:lumOff val="35000"/>
                </a:sysClr>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defRPr/>
                </a:pPr>
                <a:endParaRPr lang="zh-CN" altLang="en-US" kern="0">
                  <a:solidFill>
                    <a:prstClr val="white"/>
                  </a:solidFill>
                  <a:latin typeface="Segoe UI"/>
                  <a:ea typeface="微软雅黑"/>
                </a:endParaRPr>
              </a:p>
            </p:txBody>
          </p:sp>
        </p:grpSp>
        <p:grpSp>
          <p:nvGrpSpPr>
            <p:cNvPr id="125" name="组合 98"/>
            <p:cNvGrpSpPr/>
            <p:nvPr/>
          </p:nvGrpSpPr>
          <p:grpSpPr>
            <a:xfrm>
              <a:off x="4568825" y="3727758"/>
              <a:ext cx="2300757" cy="509896"/>
              <a:chOff x="888096" y="1000203"/>
              <a:chExt cx="4259825" cy="944066"/>
            </a:xfrm>
          </p:grpSpPr>
          <p:sp>
            <p:nvSpPr>
              <p:cNvPr id="128" name="椭圆 127"/>
              <p:cNvSpPr/>
              <p:nvPr/>
            </p:nvSpPr>
            <p:spPr>
              <a:xfrm>
                <a:off x="888096" y="1000203"/>
                <a:ext cx="72000" cy="72000"/>
              </a:xfrm>
              <a:prstGeom prst="ellipse">
                <a:avLst/>
              </a:prstGeom>
              <a:solidFill>
                <a:sysClr val="windowText" lastClr="000000">
                  <a:lumMod val="65000"/>
                  <a:lumOff val="35000"/>
                </a:sysClr>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defRPr/>
                </a:pPr>
                <a:endParaRPr lang="zh-CN" altLang="en-US" kern="0">
                  <a:solidFill>
                    <a:prstClr val="white"/>
                  </a:solidFill>
                  <a:latin typeface="Segoe UI"/>
                  <a:ea typeface="微软雅黑"/>
                </a:endParaRPr>
              </a:p>
            </p:txBody>
          </p:sp>
          <p:sp>
            <p:nvSpPr>
              <p:cNvPr id="129" name="椭圆 128"/>
              <p:cNvSpPr/>
              <p:nvPr/>
            </p:nvSpPr>
            <p:spPr>
              <a:xfrm>
                <a:off x="888096" y="1872269"/>
                <a:ext cx="72000" cy="72000"/>
              </a:xfrm>
              <a:prstGeom prst="ellipse">
                <a:avLst/>
              </a:prstGeom>
              <a:solidFill>
                <a:sysClr val="windowText" lastClr="000000">
                  <a:lumMod val="65000"/>
                  <a:lumOff val="35000"/>
                </a:sysClr>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defRPr/>
                </a:pPr>
                <a:endParaRPr lang="zh-CN" altLang="en-US" kern="0">
                  <a:solidFill>
                    <a:prstClr val="white"/>
                  </a:solidFill>
                  <a:latin typeface="Segoe UI"/>
                  <a:ea typeface="微软雅黑"/>
                </a:endParaRPr>
              </a:p>
            </p:txBody>
          </p:sp>
          <p:sp>
            <p:nvSpPr>
              <p:cNvPr id="130" name="椭圆 129"/>
              <p:cNvSpPr/>
              <p:nvPr/>
            </p:nvSpPr>
            <p:spPr>
              <a:xfrm>
                <a:off x="5075921" y="1872269"/>
                <a:ext cx="72000" cy="72000"/>
              </a:xfrm>
              <a:prstGeom prst="ellipse">
                <a:avLst/>
              </a:prstGeom>
              <a:solidFill>
                <a:sysClr val="windowText" lastClr="000000">
                  <a:lumMod val="65000"/>
                  <a:lumOff val="35000"/>
                </a:sysClr>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defRPr/>
                </a:pPr>
                <a:endParaRPr lang="zh-CN" altLang="en-US" kern="0">
                  <a:solidFill>
                    <a:prstClr val="white"/>
                  </a:solidFill>
                  <a:latin typeface="Segoe UI"/>
                  <a:ea typeface="微软雅黑"/>
                </a:endParaRPr>
              </a:p>
            </p:txBody>
          </p:sp>
          <p:sp>
            <p:nvSpPr>
              <p:cNvPr id="131" name="椭圆 130"/>
              <p:cNvSpPr/>
              <p:nvPr/>
            </p:nvSpPr>
            <p:spPr>
              <a:xfrm>
                <a:off x="5074692" y="1009634"/>
                <a:ext cx="72000" cy="72000"/>
              </a:xfrm>
              <a:prstGeom prst="ellipse">
                <a:avLst/>
              </a:prstGeom>
              <a:solidFill>
                <a:sysClr val="windowText" lastClr="000000">
                  <a:lumMod val="65000"/>
                  <a:lumOff val="35000"/>
                </a:sysClr>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defRPr/>
                </a:pPr>
                <a:endParaRPr lang="zh-CN" altLang="en-US" kern="0">
                  <a:solidFill>
                    <a:prstClr val="white"/>
                  </a:solidFill>
                  <a:latin typeface="Segoe UI"/>
                  <a:ea typeface="微软雅黑"/>
                </a:endParaRPr>
              </a:p>
            </p:txBody>
          </p:sp>
        </p:grpSp>
        <p:grpSp>
          <p:nvGrpSpPr>
            <p:cNvPr id="161" name="组 160"/>
            <p:cNvGrpSpPr/>
            <p:nvPr/>
          </p:nvGrpSpPr>
          <p:grpSpPr>
            <a:xfrm>
              <a:off x="4568825" y="2733474"/>
              <a:ext cx="2300757" cy="2591808"/>
              <a:chOff x="4568825" y="2733474"/>
              <a:chExt cx="2300757" cy="2591808"/>
            </a:xfrm>
          </p:grpSpPr>
          <p:grpSp>
            <p:nvGrpSpPr>
              <p:cNvPr id="134" name="组合 107"/>
              <p:cNvGrpSpPr/>
              <p:nvPr/>
            </p:nvGrpSpPr>
            <p:grpSpPr>
              <a:xfrm>
                <a:off x="4568825" y="4815386"/>
                <a:ext cx="2300757" cy="509896"/>
                <a:chOff x="888096" y="1000203"/>
                <a:chExt cx="4259825" cy="944066"/>
              </a:xfrm>
            </p:grpSpPr>
            <p:sp>
              <p:nvSpPr>
                <p:cNvPr id="137" name="椭圆 136"/>
                <p:cNvSpPr/>
                <p:nvPr/>
              </p:nvSpPr>
              <p:spPr>
                <a:xfrm>
                  <a:off x="888096" y="1000203"/>
                  <a:ext cx="72000" cy="72000"/>
                </a:xfrm>
                <a:prstGeom prst="ellipse">
                  <a:avLst/>
                </a:prstGeom>
                <a:solidFill>
                  <a:sysClr val="windowText" lastClr="000000">
                    <a:lumMod val="65000"/>
                    <a:lumOff val="35000"/>
                  </a:sysClr>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defRPr/>
                  </a:pPr>
                  <a:endParaRPr lang="zh-CN" altLang="en-US" kern="0">
                    <a:solidFill>
                      <a:prstClr val="white"/>
                    </a:solidFill>
                    <a:latin typeface="Segoe UI"/>
                    <a:ea typeface="微软雅黑"/>
                  </a:endParaRPr>
                </a:p>
              </p:txBody>
            </p:sp>
            <p:sp>
              <p:nvSpPr>
                <p:cNvPr id="138" name="椭圆 137"/>
                <p:cNvSpPr/>
                <p:nvPr/>
              </p:nvSpPr>
              <p:spPr>
                <a:xfrm>
                  <a:off x="888096" y="1872269"/>
                  <a:ext cx="72000" cy="72000"/>
                </a:xfrm>
                <a:prstGeom prst="ellipse">
                  <a:avLst/>
                </a:prstGeom>
                <a:solidFill>
                  <a:sysClr val="windowText" lastClr="000000">
                    <a:lumMod val="65000"/>
                    <a:lumOff val="35000"/>
                  </a:sysClr>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defRPr/>
                  </a:pPr>
                  <a:endParaRPr lang="zh-CN" altLang="en-US" kern="0">
                    <a:solidFill>
                      <a:prstClr val="white"/>
                    </a:solidFill>
                    <a:latin typeface="Segoe UI"/>
                    <a:ea typeface="微软雅黑"/>
                  </a:endParaRPr>
                </a:p>
              </p:txBody>
            </p:sp>
            <p:sp>
              <p:nvSpPr>
                <p:cNvPr id="139" name="椭圆 138"/>
                <p:cNvSpPr/>
                <p:nvPr/>
              </p:nvSpPr>
              <p:spPr>
                <a:xfrm>
                  <a:off x="5075921" y="1872269"/>
                  <a:ext cx="72000" cy="72000"/>
                </a:xfrm>
                <a:prstGeom prst="ellipse">
                  <a:avLst/>
                </a:prstGeom>
                <a:solidFill>
                  <a:sysClr val="windowText" lastClr="000000">
                    <a:lumMod val="65000"/>
                    <a:lumOff val="35000"/>
                  </a:sysClr>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defRPr/>
                  </a:pPr>
                  <a:endParaRPr lang="zh-CN" altLang="en-US" kern="0">
                    <a:solidFill>
                      <a:prstClr val="white"/>
                    </a:solidFill>
                    <a:latin typeface="Segoe UI"/>
                    <a:ea typeface="微软雅黑"/>
                  </a:endParaRPr>
                </a:p>
              </p:txBody>
            </p:sp>
            <p:sp>
              <p:nvSpPr>
                <p:cNvPr id="140" name="椭圆 139"/>
                <p:cNvSpPr/>
                <p:nvPr/>
              </p:nvSpPr>
              <p:spPr>
                <a:xfrm>
                  <a:off x="5074692" y="1009634"/>
                  <a:ext cx="72000" cy="72000"/>
                </a:xfrm>
                <a:prstGeom prst="ellipse">
                  <a:avLst/>
                </a:prstGeom>
                <a:solidFill>
                  <a:sysClr val="windowText" lastClr="000000">
                    <a:lumMod val="65000"/>
                    <a:lumOff val="35000"/>
                  </a:sysClr>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defRPr/>
                  </a:pPr>
                  <a:endParaRPr lang="zh-CN" altLang="en-US" kern="0">
                    <a:solidFill>
                      <a:prstClr val="white"/>
                    </a:solidFill>
                    <a:latin typeface="Segoe UI"/>
                    <a:ea typeface="微软雅黑"/>
                  </a:endParaRPr>
                </a:p>
              </p:txBody>
            </p:sp>
          </p:grpSp>
          <p:sp>
            <p:nvSpPr>
              <p:cNvPr id="135" name="矩形 134"/>
              <p:cNvSpPr/>
              <p:nvPr/>
            </p:nvSpPr>
            <p:spPr>
              <a:xfrm>
                <a:off x="4711781" y="2733474"/>
                <a:ext cx="1401346" cy="369332"/>
              </a:xfrm>
              <a:prstGeom prst="rect">
                <a:avLst/>
              </a:prstGeom>
            </p:spPr>
            <p:txBody>
              <a:bodyPr wrap="none">
                <a:spAutoFit/>
              </a:bodyPr>
              <a:lstStyle/>
              <a:p>
                <a:pPr defTabSz="914400">
                  <a:defRPr/>
                </a:pPr>
                <a:r>
                  <a:rPr lang="en-US" altLang="zh-CN" kern="0" dirty="0">
                    <a:solidFill>
                      <a:srgbClr val="000000"/>
                    </a:solidFill>
                    <a:latin typeface="Segoe UI"/>
                  </a:rPr>
                  <a:t>Performance</a:t>
                </a:r>
                <a:endParaRPr lang="zh-CN" altLang="en-US" kern="0" dirty="0">
                  <a:solidFill>
                    <a:srgbClr val="000000"/>
                  </a:solidFill>
                  <a:latin typeface="Segoe UI"/>
                </a:endParaRPr>
              </a:p>
            </p:txBody>
          </p:sp>
        </p:grpSp>
        <p:sp>
          <p:nvSpPr>
            <p:cNvPr id="150" name="文本框 149"/>
            <p:cNvSpPr txBox="1"/>
            <p:nvPr/>
          </p:nvSpPr>
          <p:spPr>
            <a:xfrm>
              <a:off x="4007126" y="434252"/>
              <a:ext cx="378630" cy="523220"/>
            </a:xfrm>
            <a:prstGeom prst="rect">
              <a:avLst/>
            </a:prstGeom>
            <a:noFill/>
          </p:spPr>
          <p:txBody>
            <a:bodyPr wrap="none" rtlCol="0">
              <a:spAutoFit/>
            </a:bodyPr>
            <a:lstStyle/>
            <a:p>
              <a:r>
                <a:rPr lang="en-US" altLang="zh-CN" sz="2800" dirty="0">
                  <a:solidFill>
                    <a:srgbClr val="000000"/>
                  </a:solidFill>
                  <a:latin typeface="Segoe UI"/>
                  <a:ea typeface="微软雅黑"/>
                </a:rPr>
                <a:t>1</a:t>
              </a:r>
              <a:endParaRPr lang="zh-CN" altLang="en-US" sz="2800" dirty="0">
                <a:solidFill>
                  <a:srgbClr val="000000"/>
                </a:solidFill>
                <a:latin typeface="Segoe UI"/>
                <a:ea typeface="微软雅黑"/>
              </a:endParaRPr>
            </a:p>
          </p:txBody>
        </p:sp>
        <p:sp>
          <p:nvSpPr>
            <p:cNvPr id="151" name="文本框 150"/>
            <p:cNvSpPr txBox="1"/>
            <p:nvPr/>
          </p:nvSpPr>
          <p:spPr>
            <a:xfrm>
              <a:off x="4013200" y="1524000"/>
              <a:ext cx="378630" cy="523220"/>
            </a:xfrm>
            <a:prstGeom prst="rect">
              <a:avLst/>
            </a:prstGeom>
            <a:noFill/>
          </p:spPr>
          <p:txBody>
            <a:bodyPr wrap="none" rtlCol="0">
              <a:spAutoFit/>
            </a:bodyPr>
            <a:lstStyle/>
            <a:p>
              <a:r>
                <a:rPr lang="en-US" altLang="zh-CN" sz="2800" dirty="0">
                  <a:solidFill>
                    <a:srgbClr val="000000"/>
                  </a:solidFill>
                  <a:latin typeface="Segoe UI"/>
                  <a:ea typeface="微软雅黑"/>
                </a:rPr>
                <a:t>2</a:t>
              </a:r>
              <a:endParaRPr lang="zh-CN" altLang="en-US" sz="2800" dirty="0">
                <a:solidFill>
                  <a:srgbClr val="000000"/>
                </a:solidFill>
                <a:latin typeface="Segoe UI"/>
                <a:ea typeface="微软雅黑"/>
              </a:endParaRPr>
            </a:p>
          </p:txBody>
        </p:sp>
        <p:sp>
          <p:nvSpPr>
            <p:cNvPr id="152" name="文本框 151"/>
            <p:cNvSpPr txBox="1"/>
            <p:nvPr/>
          </p:nvSpPr>
          <p:spPr>
            <a:xfrm>
              <a:off x="4013200" y="2616200"/>
              <a:ext cx="378630" cy="523220"/>
            </a:xfrm>
            <a:prstGeom prst="rect">
              <a:avLst/>
            </a:prstGeom>
            <a:noFill/>
          </p:spPr>
          <p:txBody>
            <a:bodyPr wrap="none" rtlCol="0">
              <a:spAutoFit/>
            </a:bodyPr>
            <a:lstStyle/>
            <a:p>
              <a:r>
                <a:rPr lang="en-US" altLang="zh-CN" sz="2800" dirty="0">
                  <a:solidFill>
                    <a:srgbClr val="000000"/>
                  </a:solidFill>
                  <a:latin typeface="Segoe UI"/>
                  <a:ea typeface="微软雅黑"/>
                </a:rPr>
                <a:t>3</a:t>
              </a:r>
              <a:endParaRPr lang="zh-CN" altLang="en-US" sz="2800" dirty="0">
                <a:solidFill>
                  <a:srgbClr val="000000"/>
                </a:solidFill>
                <a:latin typeface="Segoe UI"/>
                <a:ea typeface="微软雅黑"/>
              </a:endParaRPr>
            </a:p>
          </p:txBody>
        </p:sp>
      </p:grpSp>
      <p:pic>
        <p:nvPicPr>
          <p:cNvPr id="156" name="图片 155"/>
          <p:cNvPicPr>
            <a:picLocks noChangeAspect="1"/>
          </p:cNvPicPr>
          <p:nvPr/>
        </p:nvPicPr>
        <p:blipFill rotWithShape="1">
          <a:blip r:embed="rId3"/>
          <a:srcRect l="49574"/>
          <a:stretch/>
        </p:blipFill>
        <p:spPr>
          <a:xfrm>
            <a:off x="56481" y="2571482"/>
            <a:ext cx="1002201" cy="1987468"/>
          </a:xfrm>
          <a:prstGeom prst="rect">
            <a:avLst/>
          </a:prstGeom>
        </p:spPr>
      </p:pic>
    </p:spTree>
    <p:extLst>
      <p:ext uri="{BB962C8B-B14F-4D97-AF65-F5344CB8AC3E}">
        <p14:creationId xmlns:p14="http://schemas.microsoft.com/office/powerpoint/2010/main" val="2691932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265304" y="220133"/>
            <a:ext cx="5281254" cy="389467"/>
          </a:xfrm>
        </p:spPr>
        <p:txBody>
          <a:bodyPr/>
          <a:lstStyle/>
          <a:p>
            <a:r>
              <a:rPr kumimoji="1" lang="en-US" altLang="zh-CN" dirty="0"/>
              <a:t>PART</a:t>
            </a:r>
            <a:r>
              <a:rPr kumimoji="1" lang="zh-CN" altLang="en-US" dirty="0"/>
              <a:t> </a:t>
            </a:r>
            <a:r>
              <a:rPr kumimoji="1" lang="en-US" altLang="zh-CN" dirty="0"/>
              <a:t>ONE: Pairs trading introduction</a:t>
            </a:r>
            <a:endParaRPr kumimoji="1" lang="zh-CN" altLang="en-US" dirty="0"/>
          </a:p>
        </p:txBody>
      </p:sp>
      <p:sp>
        <p:nvSpPr>
          <p:cNvPr id="9" name="矩形 8"/>
          <p:cNvSpPr/>
          <p:nvPr/>
        </p:nvSpPr>
        <p:spPr>
          <a:xfrm>
            <a:off x="950374" y="1420210"/>
            <a:ext cx="2083455" cy="523220"/>
          </a:xfrm>
          <a:prstGeom prst="rect">
            <a:avLst/>
          </a:prstGeom>
        </p:spPr>
        <p:txBody>
          <a:bodyPr wrap="none">
            <a:spAutoFit/>
          </a:bodyPr>
          <a:lstStyle/>
          <a:p>
            <a:r>
              <a:rPr lang="en-US" altLang="zh-CN" sz="2800" b="1" dirty="0">
                <a:solidFill>
                  <a:srgbClr val="000000"/>
                </a:solidFill>
                <a:latin typeface="Segoe UI"/>
                <a:ea typeface="微软雅黑"/>
              </a:rPr>
              <a:t>Pairs Trading</a:t>
            </a:r>
            <a:endParaRPr lang="zh-CN" altLang="en-US" sz="2800" b="1" dirty="0">
              <a:solidFill>
                <a:srgbClr val="000000"/>
              </a:solidFill>
              <a:latin typeface="Segoe UI"/>
              <a:ea typeface="微软雅黑"/>
            </a:endParaRPr>
          </a:p>
        </p:txBody>
      </p:sp>
      <p:sp>
        <p:nvSpPr>
          <p:cNvPr id="10" name="矩形 9"/>
          <p:cNvSpPr/>
          <p:nvPr/>
        </p:nvSpPr>
        <p:spPr>
          <a:xfrm>
            <a:off x="959621" y="2215968"/>
            <a:ext cx="6550312" cy="731034"/>
          </a:xfrm>
          <a:prstGeom prst="rect">
            <a:avLst/>
          </a:prstGeom>
        </p:spPr>
        <p:txBody>
          <a:bodyPr wrap="square">
            <a:spAutoFit/>
          </a:bodyPr>
          <a:lstStyle/>
          <a:p>
            <a:pPr marL="171450" indent="-171450">
              <a:lnSpc>
                <a:spcPct val="130000"/>
              </a:lnSpc>
              <a:buFont typeface="Arial" panose="020B0604020202020204" pitchFamily="34" charset="0"/>
              <a:buChar char="•"/>
            </a:pPr>
            <a:r>
              <a:rPr lang="en-US" altLang="zh-HK" sz="1100" dirty="0"/>
              <a:t>attempts to resolve this using the idea of relative pricing; that is, if two stocks whose prices showed similar behavior over a long period of time, then the prices of both securities must be more or less the same</a:t>
            </a:r>
            <a:endParaRPr lang="zh-CN" altLang="en-US" sz="900" dirty="0">
              <a:solidFill>
                <a:srgbClr val="000000">
                  <a:lumMod val="50000"/>
                  <a:lumOff val="50000"/>
                </a:srgbClr>
              </a:solidFill>
              <a:latin typeface="微软雅黑" charset="0"/>
              <a:ea typeface="微软雅黑" charset="0"/>
            </a:endParaRPr>
          </a:p>
        </p:txBody>
      </p:sp>
      <p:sp>
        <p:nvSpPr>
          <p:cNvPr id="11" name="矩形 10"/>
          <p:cNvSpPr/>
          <p:nvPr/>
        </p:nvSpPr>
        <p:spPr>
          <a:xfrm>
            <a:off x="959621" y="3285542"/>
            <a:ext cx="6550312" cy="510974"/>
          </a:xfrm>
          <a:prstGeom prst="rect">
            <a:avLst/>
          </a:prstGeom>
        </p:spPr>
        <p:txBody>
          <a:bodyPr wrap="square">
            <a:spAutoFit/>
          </a:bodyPr>
          <a:lstStyle/>
          <a:p>
            <a:pPr marL="171450" indent="-171450">
              <a:lnSpc>
                <a:spcPct val="130000"/>
              </a:lnSpc>
              <a:buFont typeface="Arial" panose="020B0604020202020204" pitchFamily="34" charset="0"/>
              <a:buChar char="•"/>
            </a:pPr>
            <a:r>
              <a:rPr lang="en-US" altLang="zh-HK" sz="1100" dirty="0"/>
              <a:t>involves a long-short position when the spread is substantially away from its mean value, betting that the mispricing is likely to correct itself</a:t>
            </a:r>
            <a:endParaRPr lang="zh-CN" altLang="en-US" sz="1100" dirty="0"/>
          </a:p>
        </p:txBody>
      </p:sp>
      <p:sp>
        <p:nvSpPr>
          <p:cNvPr id="12" name="矩形 11"/>
          <p:cNvSpPr/>
          <p:nvPr/>
        </p:nvSpPr>
        <p:spPr>
          <a:xfrm>
            <a:off x="959621" y="4289114"/>
            <a:ext cx="6550312" cy="510974"/>
          </a:xfrm>
          <a:prstGeom prst="rect">
            <a:avLst/>
          </a:prstGeom>
        </p:spPr>
        <p:txBody>
          <a:bodyPr wrap="square">
            <a:spAutoFit/>
          </a:bodyPr>
          <a:lstStyle/>
          <a:p>
            <a:pPr marL="171450" indent="-171450">
              <a:lnSpc>
                <a:spcPct val="130000"/>
              </a:lnSpc>
              <a:buFont typeface="Arial" panose="020B0604020202020204" pitchFamily="34" charset="0"/>
              <a:buChar char="•"/>
            </a:pPr>
            <a:r>
              <a:rPr lang="en-US" altLang="zh-HK" sz="1100" dirty="0"/>
              <a:t>The greater the spread, the higher the magnitude of mispricing and greater the profit potential</a:t>
            </a:r>
            <a:endParaRPr lang="zh-CN" altLang="en-US" sz="1100" dirty="0"/>
          </a:p>
        </p:txBody>
      </p:sp>
    </p:spTree>
    <p:extLst>
      <p:ext uri="{BB962C8B-B14F-4D97-AF65-F5344CB8AC3E}">
        <p14:creationId xmlns:p14="http://schemas.microsoft.com/office/powerpoint/2010/main" val="292218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265304" y="220133"/>
            <a:ext cx="6622384" cy="389467"/>
          </a:xfrm>
        </p:spPr>
        <p:txBody>
          <a:bodyPr/>
          <a:lstStyle/>
          <a:p>
            <a:r>
              <a:rPr kumimoji="1" lang="en-US" altLang="zh-CN" dirty="0"/>
              <a:t>PART</a:t>
            </a:r>
            <a:r>
              <a:rPr kumimoji="1" lang="zh-CN" altLang="en-US" dirty="0"/>
              <a:t> </a:t>
            </a:r>
            <a:r>
              <a:rPr kumimoji="1" lang="en-US" altLang="zh-CN" dirty="0"/>
              <a:t>TWO: Multiple pairs trading (all possible pairs among 10 stocks)</a:t>
            </a:r>
            <a:endParaRPr kumimoji="1" lang="zh-CN" altLang="en-US" dirty="0"/>
          </a:p>
        </p:txBody>
      </p:sp>
      <p:grpSp>
        <p:nvGrpSpPr>
          <p:cNvPr id="3" name="组 2"/>
          <p:cNvGrpSpPr/>
          <p:nvPr/>
        </p:nvGrpSpPr>
        <p:grpSpPr>
          <a:xfrm>
            <a:off x="-211666" y="2908300"/>
            <a:ext cx="12778491" cy="1030394"/>
            <a:chOff x="-211666" y="2908300"/>
            <a:chExt cx="12778491" cy="1030394"/>
          </a:xfrm>
        </p:grpSpPr>
        <p:grpSp>
          <p:nvGrpSpPr>
            <p:cNvPr id="4" name="组合 21"/>
            <p:cNvGrpSpPr/>
            <p:nvPr/>
          </p:nvGrpSpPr>
          <p:grpSpPr>
            <a:xfrm>
              <a:off x="-211666" y="2970613"/>
              <a:ext cx="12778491" cy="912541"/>
              <a:chOff x="0" y="2158337"/>
              <a:chExt cx="12778491" cy="912541"/>
            </a:xfrm>
          </p:grpSpPr>
          <p:sp>
            <p:nvSpPr>
              <p:cNvPr id="28" name="矩形 27"/>
              <p:cNvSpPr/>
              <p:nvPr/>
            </p:nvSpPr>
            <p:spPr>
              <a:xfrm>
                <a:off x="211666" y="2513302"/>
                <a:ext cx="12192000" cy="21107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solidFill>
                    <a:srgbClr val="FFFFFF"/>
                  </a:solidFill>
                </a:endParaRPr>
              </a:p>
            </p:txBody>
          </p:sp>
          <p:sp>
            <p:nvSpPr>
              <p:cNvPr id="29" name="等腰三角形 5"/>
              <p:cNvSpPr/>
              <p:nvPr/>
            </p:nvSpPr>
            <p:spPr>
              <a:xfrm>
                <a:off x="0" y="2160196"/>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FFFFFF"/>
                  </a:solidFill>
                </a:endParaRPr>
              </a:p>
            </p:txBody>
          </p:sp>
          <p:sp>
            <p:nvSpPr>
              <p:cNvPr id="30" name="等腰三角形 7"/>
              <p:cNvSpPr/>
              <p:nvPr/>
            </p:nvSpPr>
            <p:spPr>
              <a:xfrm>
                <a:off x="1056391" y="2160196"/>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FFFFFF"/>
                  </a:solidFill>
                </a:endParaRPr>
              </a:p>
            </p:txBody>
          </p:sp>
          <p:sp>
            <p:nvSpPr>
              <p:cNvPr id="31" name="等腰三角形 8"/>
              <p:cNvSpPr/>
              <p:nvPr/>
            </p:nvSpPr>
            <p:spPr>
              <a:xfrm>
                <a:off x="2120900" y="2158337"/>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FFFFFF"/>
                  </a:solidFill>
                </a:endParaRPr>
              </a:p>
            </p:txBody>
          </p:sp>
          <p:sp>
            <p:nvSpPr>
              <p:cNvPr id="32" name="等腰三角形 9"/>
              <p:cNvSpPr/>
              <p:nvPr/>
            </p:nvSpPr>
            <p:spPr>
              <a:xfrm>
                <a:off x="3187700" y="2158337"/>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FFFFFF"/>
                  </a:solidFill>
                </a:endParaRPr>
              </a:p>
            </p:txBody>
          </p:sp>
          <p:sp>
            <p:nvSpPr>
              <p:cNvPr id="33" name="等腰三角形 10"/>
              <p:cNvSpPr/>
              <p:nvPr/>
            </p:nvSpPr>
            <p:spPr>
              <a:xfrm>
                <a:off x="4254500" y="2158337"/>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FFFFFF"/>
                  </a:solidFill>
                </a:endParaRPr>
              </a:p>
            </p:txBody>
          </p:sp>
          <p:sp>
            <p:nvSpPr>
              <p:cNvPr id="34" name="等腰三角形 11"/>
              <p:cNvSpPr/>
              <p:nvPr/>
            </p:nvSpPr>
            <p:spPr>
              <a:xfrm>
                <a:off x="5321300" y="2158337"/>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FFFFFF"/>
                  </a:solidFill>
                </a:endParaRPr>
              </a:p>
            </p:txBody>
          </p:sp>
          <p:sp>
            <p:nvSpPr>
              <p:cNvPr id="35" name="等腰三角形 12"/>
              <p:cNvSpPr/>
              <p:nvPr/>
            </p:nvSpPr>
            <p:spPr>
              <a:xfrm>
                <a:off x="6388100" y="2158337"/>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FFFFFF"/>
                  </a:solidFill>
                </a:endParaRPr>
              </a:p>
            </p:txBody>
          </p:sp>
          <p:sp>
            <p:nvSpPr>
              <p:cNvPr id="36" name="等腰三角形 13"/>
              <p:cNvSpPr/>
              <p:nvPr/>
            </p:nvSpPr>
            <p:spPr>
              <a:xfrm>
                <a:off x="7454900" y="2158337"/>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FFFFFF"/>
                  </a:solidFill>
                </a:endParaRPr>
              </a:p>
            </p:txBody>
          </p:sp>
          <p:sp>
            <p:nvSpPr>
              <p:cNvPr id="37" name="等腰三角形 14"/>
              <p:cNvSpPr/>
              <p:nvPr/>
            </p:nvSpPr>
            <p:spPr>
              <a:xfrm>
                <a:off x="8521700" y="2158337"/>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FFFFFF"/>
                  </a:solidFill>
                </a:endParaRPr>
              </a:p>
            </p:txBody>
          </p:sp>
          <p:sp>
            <p:nvSpPr>
              <p:cNvPr id="38" name="等腰三角形 15"/>
              <p:cNvSpPr/>
              <p:nvPr/>
            </p:nvSpPr>
            <p:spPr>
              <a:xfrm>
                <a:off x="9588500" y="2158337"/>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FFFFFF"/>
                  </a:solidFill>
                </a:endParaRPr>
              </a:p>
            </p:txBody>
          </p:sp>
          <p:sp>
            <p:nvSpPr>
              <p:cNvPr id="39" name="等腰三角形 16"/>
              <p:cNvSpPr/>
              <p:nvPr/>
            </p:nvSpPr>
            <p:spPr>
              <a:xfrm>
                <a:off x="10655300" y="2158337"/>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FFFFFF"/>
                  </a:solidFill>
                </a:endParaRPr>
              </a:p>
            </p:txBody>
          </p:sp>
          <p:sp>
            <p:nvSpPr>
              <p:cNvPr id="40" name="等腰三角形 17"/>
              <p:cNvSpPr/>
              <p:nvPr/>
            </p:nvSpPr>
            <p:spPr>
              <a:xfrm>
                <a:off x="11722100" y="2158337"/>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FFFFFF"/>
                  </a:solidFill>
                </a:endParaRPr>
              </a:p>
            </p:txBody>
          </p:sp>
          <p:cxnSp>
            <p:nvCxnSpPr>
              <p:cNvPr id="41" name="直接连接符 19"/>
              <p:cNvCxnSpPr/>
              <p:nvPr/>
            </p:nvCxnSpPr>
            <p:spPr>
              <a:xfrm>
                <a:off x="0" y="3060294"/>
                <a:ext cx="12778491"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5" name="椭圆 4"/>
            <p:cNvSpPr/>
            <p:nvPr/>
          </p:nvSpPr>
          <p:spPr>
            <a:xfrm flipH="1">
              <a:off x="258956" y="2913040"/>
              <a:ext cx="115146" cy="115146"/>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6" name="椭圆 5"/>
            <p:cNvSpPr/>
            <p:nvPr/>
          </p:nvSpPr>
          <p:spPr>
            <a:xfrm flipH="1">
              <a:off x="787152" y="3823548"/>
              <a:ext cx="115146" cy="115146"/>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7" name="椭圆 6"/>
            <p:cNvSpPr/>
            <p:nvPr/>
          </p:nvSpPr>
          <p:spPr>
            <a:xfrm flipH="1">
              <a:off x="1320800" y="2908300"/>
              <a:ext cx="115146" cy="115146"/>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8" name="椭圆 7"/>
            <p:cNvSpPr/>
            <p:nvPr/>
          </p:nvSpPr>
          <p:spPr>
            <a:xfrm flipH="1">
              <a:off x="2387600" y="2908300"/>
              <a:ext cx="115146" cy="115146"/>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9" name="椭圆 8"/>
            <p:cNvSpPr/>
            <p:nvPr/>
          </p:nvSpPr>
          <p:spPr>
            <a:xfrm flipH="1">
              <a:off x="3454400" y="2908300"/>
              <a:ext cx="115146" cy="115146"/>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10" name="椭圆 9"/>
            <p:cNvSpPr/>
            <p:nvPr/>
          </p:nvSpPr>
          <p:spPr>
            <a:xfrm flipH="1">
              <a:off x="4521200" y="2908300"/>
              <a:ext cx="115146" cy="115146"/>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11" name="椭圆 10"/>
            <p:cNvSpPr/>
            <p:nvPr/>
          </p:nvSpPr>
          <p:spPr>
            <a:xfrm flipH="1">
              <a:off x="5588000" y="2908300"/>
              <a:ext cx="115146" cy="115146"/>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12" name="椭圆 11"/>
            <p:cNvSpPr/>
            <p:nvPr/>
          </p:nvSpPr>
          <p:spPr>
            <a:xfrm flipH="1">
              <a:off x="6654800" y="2908300"/>
              <a:ext cx="115146" cy="115146"/>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13" name="椭圆 12"/>
            <p:cNvSpPr/>
            <p:nvPr/>
          </p:nvSpPr>
          <p:spPr>
            <a:xfrm flipH="1">
              <a:off x="7721600" y="2908300"/>
              <a:ext cx="115146" cy="115146"/>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14" name="椭圆 13"/>
            <p:cNvSpPr/>
            <p:nvPr/>
          </p:nvSpPr>
          <p:spPr>
            <a:xfrm flipH="1">
              <a:off x="8788400" y="2908300"/>
              <a:ext cx="115146" cy="115146"/>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15" name="椭圆 14"/>
            <p:cNvSpPr/>
            <p:nvPr/>
          </p:nvSpPr>
          <p:spPr>
            <a:xfrm flipH="1">
              <a:off x="9855200" y="2908300"/>
              <a:ext cx="115146" cy="115146"/>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16" name="椭圆 15"/>
            <p:cNvSpPr/>
            <p:nvPr/>
          </p:nvSpPr>
          <p:spPr>
            <a:xfrm flipH="1">
              <a:off x="10922000" y="2908300"/>
              <a:ext cx="115146" cy="115146"/>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17" name="椭圆 16"/>
            <p:cNvSpPr/>
            <p:nvPr/>
          </p:nvSpPr>
          <p:spPr>
            <a:xfrm flipH="1">
              <a:off x="11988800" y="2908300"/>
              <a:ext cx="115146" cy="115146"/>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18" name="椭圆 17"/>
            <p:cNvSpPr/>
            <p:nvPr/>
          </p:nvSpPr>
          <p:spPr>
            <a:xfrm flipH="1">
              <a:off x="1854200" y="3822700"/>
              <a:ext cx="115146" cy="115146"/>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19" name="椭圆 18"/>
            <p:cNvSpPr/>
            <p:nvPr/>
          </p:nvSpPr>
          <p:spPr>
            <a:xfrm flipH="1">
              <a:off x="2921000" y="3822700"/>
              <a:ext cx="115146" cy="115146"/>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20" name="椭圆 19"/>
            <p:cNvSpPr/>
            <p:nvPr/>
          </p:nvSpPr>
          <p:spPr>
            <a:xfrm flipH="1">
              <a:off x="3987800" y="3822700"/>
              <a:ext cx="115146" cy="115146"/>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21" name="椭圆 20"/>
            <p:cNvSpPr/>
            <p:nvPr/>
          </p:nvSpPr>
          <p:spPr>
            <a:xfrm flipH="1">
              <a:off x="5054600" y="3822700"/>
              <a:ext cx="115146" cy="115146"/>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22" name="椭圆 21"/>
            <p:cNvSpPr/>
            <p:nvPr/>
          </p:nvSpPr>
          <p:spPr>
            <a:xfrm flipH="1">
              <a:off x="6121400" y="3822700"/>
              <a:ext cx="115146" cy="115146"/>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23" name="椭圆 22"/>
            <p:cNvSpPr/>
            <p:nvPr/>
          </p:nvSpPr>
          <p:spPr>
            <a:xfrm flipH="1">
              <a:off x="7188200" y="3822700"/>
              <a:ext cx="115146" cy="115146"/>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24" name="椭圆 23"/>
            <p:cNvSpPr/>
            <p:nvPr/>
          </p:nvSpPr>
          <p:spPr>
            <a:xfrm flipH="1">
              <a:off x="8255000" y="3822700"/>
              <a:ext cx="115146" cy="115146"/>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25" name="椭圆 24"/>
            <p:cNvSpPr/>
            <p:nvPr/>
          </p:nvSpPr>
          <p:spPr>
            <a:xfrm flipH="1">
              <a:off x="9321800" y="3822700"/>
              <a:ext cx="115146" cy="115146"/>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26" name="椭圆 25"/>
            <p:cNvSpPr/>
            <p:nvPr/>
          </p:nvSpPr>
          <p:spPr>
            <a:xfrm flipH="1">
              <a:off x="10388600" y="3822700"/>
              <a:ext cx="115146" cy="115146"/>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27" name="椭圆 26"/>
            <p:cNvSpPr/>
            <p:nvPr/>
          </p:nvSpPr>
          <p:spPr>
            <a:xfrm flipH="1">
              <a:off x="11455400" y="3822700"/>
              <a:ext cx="115146" cy="115146"/>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grpSp>
      <p:grpSp>
        <p:nvGrpSpPr>
          <p:cNvPr id="48" name="组 47"/>
          <p:cNvGrpSpPr/>
          <p:nvPr/>
        </p:nvGrpSpPr>
        <p:grpSpPr>
          <a:xfrm>
            <a:off x="801735" y="965562"/>
            <a:ext cx="2895600" cy="1562100"/>
            <a:chOff x="558800" y="977900"/>
            <a:chExt cx="2895600" cy="1562100"/>
          </a:xfrm>
        </p:grpSpPr>
        <p:sp>
          <p:nvSpPr>
            <p:cNvPr id="42" name="矩形 41"/>
            <p:cNvSpPr/>
            <p:nvPr/>
          </p:nvSpPr>
          <p:spPr>
            <a:xfrm>
              <a:off x="558800" y="977900"/>
              <a:ext cx="2895600" cy="1562100"/>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FFFFFF"/>
                </a:solidFill>
              </a:endParaRPr>
            </a:p>
          </p:txBody>
        </p:sp>
        <p:grpSp>
          <p:nvGrpSpPr>
            <p:cNvPr id="47" name="组 46"/>
            <p:cNvGrpSpPr/>
            <p:nvPr/>
          </p:nvGrpSpPr>
          <p:grpSpPr>
            <a:xfrm>
              <a:off x="749830" y="1184250"/>
              <a:ext cx="2575936" cy="917529"/>
              <a:chOff x="5638552" y="977900"/>
              <a:chExt cx="2113879" cy="917529"/>
            </a:xfrm>
          </p:grpSpPr>
          <p:sp>
            <p:nvSpPr>
              <p:cNvPr id="45" name="矩形 44"/>
              <p:cNvSpPr/>
              <p:nvPr/>
            </p:nvSpPr>
            <p:spPr>
              <a:xfrm>
                <a:off x="5638552" y="977900"/>
                <a:ext cx="531238" cy="307777"/>
              </a:xfrm>
              <a:prstGeom prst="rect">
                <a:avLst/>
              </a:prstGeom>
            </p:spPr>
            <p:txBody>
              <a:bodyPr wrap="none">
                <a:spAutoFit/>
              </a:bodyPr>
              <a:lstStyle/>
              <a:p>
                <a:r>
                  <a:rPr lang="en-US" altLang="zh-CN" sz="1400" b="1" dirty="0">
                    <a:solidFill>
                      <a:srgbClr val="000000">
                        <a:lumMod val="85000"/>
                        <a:lumOff val="15000"/>
                      </a:srgbClr>
                    </a:solidFill>
                    <a:latin typeface="Segoe UI"/>
                    <a:ea typeface="微软雅黑"/>
                  </a:rPr>
                  <a:t>Step 1</a:t>
                </a:r>
                <a:endParaRPr lang="zh-CN" altLang="en-US" sz="1400" b="1" dirty="0">
                  <a:solidFill>
                    <a:srgbClr val="000000">
                      <a:lumMod val="85000"/>
                      <a:lumOff val="15000"/>
                    </a:srgbClr>
                  </a:solidFill>
                  <a:latin typeface="Segoe UI"/>
                  <a:ea typeface="微软雅黑"/>
                </a:endParaRPr>
              </a:p>
            </p:txBody>
          </p:sp>
          <p:sp>
            <p:nvSpPr>
              <p:cNvPr id="46" name="矩形 45"/>
              <p:cNvSpPr/>
              <p:nvPr/>
            </p:nvSpPr>
            <p:spPr>
              <a:xfrm>
                <a:off x="5638552" y="1222424"/>
                <a:ext cx="2113879" cy="673005"/>
              </a:xfrm>
              <a:prstGeom prst="rect">
                <a:avLst/>
              </a:prstGeom>
            </p:spPr>
            <p:txBody>
              <a:bodyPr wrap="square">
                <a:spAutoFit/>
              </a:bodyPr>
              <a:lstStyle/>
              <a:p>
                <a:pPr>
                  <a:lnSpc>
                    <a:spcPct val="130000"/>
                  </a:lnSpc>
                </a:pPr>
                <a:r>
                  <a:rPr lang="en-US" altLang="zh-HK" sz="1000" dirty="0"/>
                  <a:t>Define hedged spread : </a:t>
                </a:r>
              </a:p>
              <a:p>
                <a:pPr>
                  <a:lnSpc>
                    <a:spcPct val="130000"/>
                  </a:lnSpc>
                </a:pPr>
                <a:r>
                  <a:rPr lang="en-US" altLang="zh-HK" sz="1000" dirty="0"/>
                  <a:t>Spread = Stock1Price – </a:t>
                </a:r>
                <a:r>
                  <a:rPr lang="en-US" altLang="zh-HK" sz="1000" dirty="0" err="1"/>
                  <a:t>HedgeRatio</a:t>
                </a:r>
                <a:r>
                  <a:rPr lang="en-US" altLang="zh-HK" sz="1000" dirty="0"/>
                  <a:t> x Stock2Price</a:t>
                </a:r>
                <a:endParaRPr lang="zh-CN" altLang="en-US" sz="1000" dirty="0">
                  <a:solidFill>
                    <a:srgbClr val="FFFFFF">
                      <a:lumMod val="50000"/>
                    </a:srgbClr>
                  </a:solidFill>
                  <a:latin typeface="微软雅黑" charset="0"/>
                  <a:ea typeface="微软雅黑" charset="0"/>
                </a:endParaRPr>
              </a:p>
            </p:txBody>
          </p:sp>
        </p:grpSp>
      </p:grpSp>
      <p:grpSp>
        <p:nvGrpSpPr>
          <p:cNvPr id="49" name="组 48"/>
          <p:cNvGrpSpPr/>
          <p:nvPr/>
        </p:nvGrpSpPr>
        <p:grpSpPr>
          <a:xfrm>
            <a:off x="4607271" y="965562"/>
            <a:ext cx="2895600" cy="1562100"/>
            <a:chOff x="558800" y="977900"/>
            <a:chExt cx="2895600" cy="1562100"/>
          </a:xfrm>
        </p:grpSpPr>
        <p:sp>
          <p:nvSpPr>
            <p:cNvPr id="50" name="矩形 49"/>
            <p:cNvSpPr/>
            <p:nvPr/>
          </p:nvSpPr>
          <p:spPr>
            <a:xfrm>
              <a:off x="558800" y="977900"/>
              <a:ext cx="2895600" cy="1562100"/>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FFFFFF"/>
                </a:solidFill>
              </a:endParaRPr>
            </a:p>
          </p:txBody>
        </p:sp>
        <p:grpSp>
          <p:nvGrpSpPr>
            <p:cNvPr id="51" name="组 50"/>
            <p:cNvGrpSpPr/>
            <p:nvPr/>
          </p:nvGrpSpPr>
          <p:grpSpPr>
            <a:xfrm>
              <a:off x="749829" y="1184250"/>
              <a:ext cx="2444935" cy="917529"/>
              <a:chOff x="5638551" y="977900"/>
              <a:chExt cx="2006376" cy="917529"/>
            </a:xfrm>
          </p:grpSpPr>
          <p:sp>
            <p:nvSpPr>
              <p:cNvPr id="52" name="矩形 51"/>
              <p:cNvSpPr/>
              <p:nvPr/>
            </p:nvSpPr>
            <p:spPr>
              <a:xfrm>
                <a:off x="5638552" y="977900"/>
                <a:ext cx="531238" cy="307777"/>
              </a:xfrm>
              <a:prstGeom prst="rect">
                <a:avLst/>
              </a:prstGeom>
            </p:spPr>
            <p:txBody>
              <a:bodyPr wrap="none">
                <a:spAutoFit/>
              </a:bodyPr>
              <a:lstStyle/>
              <a:p>
                <a:r>
                  <a:rPr lang="en-US" altLang="zh-CN" sz="1400" b="1" dirty="0">
                    <a:solidFill>
                      <a:srgbClr val="000000">
                        <a:lumMod val="85000"/>
                        <a:lumOff val="15000"/>
                      </a:srgbClr>
                    </a:solidFill>
                    <a:latin typeface="Segoe UI"/>
                    <a:ea typeface="微软雅黑"/>
                  </a:rPr>
                  <a:t>Step 2</a:t>
                </a:r>
                <a:endParaRPr lang="zh-CN" altLang="en-US" sz="1400" b="1" dirty="0">
                  <a:solidFill>
                    <a:srgbClr val="000000">
                      <a:lumMod val="85000"/>
                      <a:lumOff val="15000"/>
                    </a:srgbClr>
                  </a:solidFill>
                  <a:latin typeface="Segoe UI"/>
                  <a:ea typeface="微软雅黑"/>
                </a:endParaRPr>
              </a:p>
            </p:txBody>
          </p:sp>
          <p:sp>
            <p:nvSpPr>
              <p:cNvPr id="53" name="矩形 52"/>
              <p:cNvSpPr/>
              <p:nvPr/>
            </p:nvSpPr>
            <p:spPr>
              <a:xfrm>
                <a:off x="5638551" y="1222424"/>
                <a:ext cx="2006376" cy="673005"/>
              </a:xfrm>
              <a:prstGeom prst="rect">
                <a:avLst/>
              </a:prstGeom>
            </p:spPr>
            <p:txBody>
              <a:bodyPr wrap="square">
                <a:spAutoFit/>
              </a:bodyPr>
              <a:lstStyle/>
              <a:p>
                <a:pPr>
                  <a:lnSpc>
                    <a:spcPct val="130000"/>
                  </a:lnSpc>
                </a:pPr>
                <a:r>
                  <a:rPr lang="en-US" altLang="zh-HK" sz="1000" dirty="0"/>
                  <a:t>Define Z-score: </a:t>
                </a:r>
              </a:p>
              <a:p>
                <a:pPr>
                  <a:lnSpc>
                    <a:spcPct val="130000"/>
                  </a:lnSpc>
                </a:pPr>
                <a:r>
                  <a:rPr lang="en-US" altLang="zh-HK" sz="1000" dirty="0"/>
                  <a:t>Z-score = ( SMA30(Spread) - Spread ) / STD30(Spread)</a:t>
                </a:r>
                <a:endParaRPr lang="zh-CN" altLang="en-US" sz="1000" dirty="0"/>
              </a:p>
            </p:txBody>
          </p:sp>
        </p:grpSp>
      </p:grpSp>
      <p:grpSp>
        <p:nvGrpSpPr>
          <p:cNvPr id="54" name="组 53"/>
          <p:cNvGrpSpPr/>
          <p:nvPr/>
        </p:nvGrpSpPr>
        <p:grpSpPr>
          <a:xfrm>
            <a:off x="8412808" y="965562"/>
            <a:ext cx="2895601" cy="1562100"/>
            <a:chOff x="558800" y="977900"/>
            <a:chExt cx="2895601" cy="1562100"/>
          </a:xfrm>
        </p:grpSpPr>
        <p:sp>
          <p:nvSpPr>
            <p:cNvPr id="55" name="矩形 54"/>
            <p:cNvSpPr/>
            <p:nvPr/>
          </p:nvSpPr>
          <p:spPr>
            <a:xfrm>
              <a:off x="558800" y="977900"/>
              <a:ext cx="2895600" cy="1562100"/>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FFFFFF"/>
                </a:solidFill>
              </a:endParaRPr>
            </a:p>
          </p:txBody>
        </p:sp>
        <p:grpSp>
          <p:nvGrpSpPr>
            <p:cNvPr id="56" name="组 55"/>
            <p:cNvGrpSpPr/>
            <p:nvPr/>
          </p:nvGrpSpPr>
          <p:grpSpPr>
            <a:xfrm>
              <a:off x="749831" y="1184250"/>
              <a:ext cx="2704570" cy="1317638"/>
              <a:chOff x="5638552" y="977900"/>
              <a:chExt cx="2219439" cy="1317638"/>
            </a:xfrm>
          </p:grpSpPr>
          <p:sp>
            <p:nvSpPr>
              <p:cNvPr id="57" name="矩形 56"/>
              <p:cNvSpPr/>
              <p:nvPr/>
            </p:nvSpPr>
            <p:spPr>
              <a:xfrm>
                <a:off x="5638552" y="977900"/>
                <a:ext cx="531238" cy="307777"/>
              </a:xfrm>
              <a:prstGeom prst="rect">
                <a:avLst/>
              </a:prstGeom>
            </p:spPr>
            <p:txBody>
              <a:bodyPr wrap="none">
                <a:spAutoFit/>
              </a:bodyPr>
              <a:lstStyle/>
              <a:p>
                <a:r>
                  <a:rPr lang="en-US" altLang="zh-CN" sz="1400" b="1" dirty="0">
                    <a:solidFill>
                      <a:srgbClr val="000000">
                        <a:lumMod val="85000"/>
                        <a:lumOff val="15000"/>
                      </a:srgbClr>
                    </a:solidFill>
                    <a:latin typeface="Segoe UI"/>
                    <a:ea typeface="微软雅黑"/>
                  </a:rPr>
                  <a:t>Step 3</a:t>
                </a:r>
                <a:endParaRPr lang="zh-CN" altLang="en-US" sz="1400" b="1" dirty="0">
                  <a:solidFill>
                    <a:srgbClr val="000000">
                      <a:lumMod val="85000"/>
                      <a:lumOff val="15000"/>
                    </a:srgbClr>
                  </a:solidFill>
                  <a:latin typeface="Segoe UI"/>
                  <a:ea typeface="微软雅黑"/>
                </a:endParaRPr>
              </a:p>
            </p:txBody>
          </p:sp>
          <p:sp>
            <p:nvSpPr>
              <p:cNvPr id="58" name="矩形 57"/>
              <p:cNvSpPr/>
              <p:nvPr/>
            </p:nvSpPr>
            <p:spPr>
              <a:xfrm>
                <a:off x="5638552" y="1222424"/>
                <a:ext cx="2219439" cy="1073114"/>
              </a:xfrm>
              <a:prstGeom prst="rect">
                <a:avLst/>
              </a:prstGeom>
            </p:spPr>
            <p:txBody>
              <a:bodyPr wrap="square">
                <a:spAutoFit/>
              </a:bodyPr>
              <a:lstStyle/>
              <a:p>
                <a:pPr>
                  <a:lnSpc>
                    <a:spcPct val="130000"/>
                  </a:lnSpc>
                </a:pPr>
                <a:r>
                  <a:rPr lang="en-US" altLang="zh-HK" sz="1000" dirty="0"/>
                  <a:t>short spread when its value rises above 2 standard deviations (Z-score &gt; </a:t>
                </a:r>
                <a:r>
                  <a:rPr lang="en-US" altLang="zh-HK" sz="1000" dirty="0" err="1"/>
                  <a:t>EnterThreshold</a:t>
                </a:r>
                <a:r>
                  <a:rPr lang="en-US" altLang="zh-HK" sz="1000" dirty="0"/>
                  <a:t>); long the Spread when its value rises above 2 standard deviations (Z-score &lt; -</a:t>
                </a:r>
                <a:r>
                  <a:rPr lang="en-US" altLang="zh-HK" sz="1000" dirty="0" err="1"/>
                  <a:t>EnterThreshold</a:t>
                </a:r>
                <a:r>
                  <a:rPr lang="en-US" altLang="zh-HK" sz="1000" dirty="0"/>
                  <a:t>).</a:t>
                </a:r>
                <a:endParaRPr lang="zh-CN" altLang="en-US" sz="1000" dirty="0">
                  <a:solidFill>
                    <a:srgbClr val="FFFFFF">
                      <a:lumMod val="50000"/>
                    </a:srgbClr>
                  </a:solidFill>
                  <a:latin typeface="微软雅黑" charset="0"/>
                  <a:ea typeface="微软雅黑" charset="0"/>
                </a:endParaRPr>
              </a:p>
            </p:txBody>
          </p:sp>
        </p:grpSp>
      </p:grpSp>
      <p:grpSp>
        <p:nvGrpSpPr>
          <p:cNvPr id="59" name="组 58"/>
          <p:cNvGrpSpPr/>
          <p:nvPr/>
        </p:nvGrpSpPr>
        <p:grpSpPr>
          <a:xfrm>
            <a:off x="2717148" y="4450798"/>
            <a:ext cx="2895600" cy="1562100"/>
            <a:chOff x="558800" y="977900"/>
            <a:chExt cx="2895600" cy="1562100"/>
          </a:xfrm>
        </p:grpSpPr>
        <p:sp>
          <p:nvSpPr>
            <p:cNvPr id="60" name="矩形 59"/>
            <p:cNvSpPr/>
            <p:nvPr/>
          </p:nvSpPr>
          <p:spPr>
            <a:xfrm>
              <a:off x="558800" y="977900"/>
              <a:ext cx="2895600" cy="1562100"/>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FFFFFF"/>
                </a:solidFill>
              </a:endParaRPr>
            </a:p>
          </p:txBody>
        </p:sp>
        <p:grpSp>
          <p:nvGrpSpPr>
            <p:cNvPr id="61" name="组 60"/>
            <p:cNvGrpSpPr/>
            <p:nvPr/>
          </p:nvGrpSpPr>
          <p:grpSpPr>
            <a:xfrm>
              <a:off x="749830" y="1184250"/>
              <a:ext cx="2667248" cy="1317638"/>
              <a:chOff x="5638552" y="977900"/>
              <a:chExt cx="2188812" cy="1317638"/>
            </a:xfrm>
          </p:grpSpPr>
          <p:sp>
            <p:nvSpPr>
              <p:cNvPr id="62" name="矩形 61"/>
              <p:cNvSpPr/>
              <p:nvPr/>
            </p:nvSpPr>
            <p:spPr>
              <a:xfrm>
                <a:off x="5638552" y="977900"/>
                <a:ext cx="531238" cy="307777"/>
              </a:xfrm>
              <a:prstGeom prst="rect">
                <a:avLst/>
              </a:prstGeom>
            </p:spPr>
            <p:txBody>
              <a:bodyPr wrap="none">
                <a:spAutoFit/>
              </a:bodyPr>
              <a:lstStyle/>
              <a:p>
                <a:r>
                  <a:rPr lang="en-US" altLang="zh-CN" sz="1400" b="1" dirty="0">
                    <a:solidFill>
                      <a:srgbClr val="000000">
                        <a:lumMod val="85000"/>
                        <a:lumOff val="15000"/>
                      </a:srgbClr>
                    </a:solidFill>
                    <a:latin typeface="Segoe UI"/>
                    <a:ea typeface="微软雅黑"/>
                  </a:rPr>
                  <a:t>Step 4</a:t>
                </a:r>
                <a:endParaRPr lang="zh-CN" altLang="en-US" sz="1400" b="1" dirty="0">
                  <a:solidFill>
                    <a:srgbClr val="000000">
                      <a:lumMod val="85000"/>
                      <a:lumOff val="15000"/>
                    </a:srgbClr>
                  </a:solidFill>
                  <a:latin typeface="Segoe UI"/>
                  <a:ea typeface="微软雅黑"/>
                </a:endParaRPr>
              </a:p>
            </p:txBody>
          </p:sp>
          <p:sp>
            <p:nvSpPr>
              <p:cNvPr id="63" name="矩形 62"/>
              <p:cNvSpPr/>
              <p:nvPr/>
            </p:nvSpPr>
            <p:spPr>
              <a:xfrm>
                <a:off x="5638552" y="1222424"/>
                <a:ext cx="2188812" cy="1073114"/>
              </a:xfrm>
              <a:prstGeom prst="rect">
                <a:avLst/>
              </a:prstGeom>
            </p:spPr>
            <p:txBody>
              <a:bodyPr wrap="square">
                <a:spAutoFit/>
              </a:bodyPr>
              <a:lstStyle/>
              <a:p>
                <a:pPr>
                  <a:lnSpc>
                    <a:spcPct val="130000"/>
                  </a:lnSpc>
                </a:pPr>
                <a:r>
                  <a:rPr lang="en-US" altLang="zh-HK" sz="1000" dirty="0"/>
                  <a:t>Exist any spread position when its value is within 0.2 standard deviation of its mean (Exit the short position if Z-score &lt; </a:t>
                </a:r>
                <a:r>
                  <a:rPr lang="en-US" altLang="zh-HK" sz="1000" dirty="0" err="1"/>
                  <a:t>ExitThreshold</a:t>
                </a:r>
                <a:r>
                  <a:rPr lang="en-US" altLang="zh-HK" sz="1000" dirty="0"/>
                  <a:t>; exit the long position if Z-score &gt; -</a:t>
                </a:r>
                <a:r>
                  <a:rPr lang="en-US" altLang="zh-HK" sz="1000" dirty="0" err="1"/>
                  <a:t>ExitThreshold</a:t>
                </a:r>
                <a:r>
                  <a:rPr lang="en-US" altLang="zh-HK" sz="1000" dirty="0"/>
                  <a:t>)</a:t>
                </a:r>
                <a:endParaRPr lang="zh-CN" altLang="en-US" sz="1000" dirty="0">
                  <a:solidFill>
                    <a:srgbClr val="FFFFFF">
                      <a:lumMod val="50000"/>
                    </a:srgbClr>
                  </a:solidFill>
                  <a:latin typeface="微软雅黑" charset="0"/>
                  <a:ea typeface="微软雅黑" charset="0"/>
                </a:endParaRPr>
              </a:p>
            </p:txBody>
          </p:sp>
        </p:grpSp>
      </p:grpSp>
      <p:grpSp>
        <p:nvGrpSpPr>
          <p:cNvPr id="64" name="组 63"/>
          <p:cNvGrpSpPr/>
          <p:nvPr/>
        </p:nvGrpSpPr>
        <p:grpSpPr>
          <a:xfrm>
            <a:off x="6522685" y="4450798"/>
            <a:ext cx="2895600" cy="1562100"/>
            <a:chOff x="558800" y="977900"/>
            <a:chExt cx="2895600" cy="1562100"/>
          </a:xfrm>
        </p:grpSpPr>
        <p:sp>
          <p:nvSpPr>
            <p:cNvPr id="65" name="矩形 64"/>
            <p:cNvSpPr/>
            <p:nvPr/>
          </p:nvSpPr>
          <p:spPr>
            <a:xfrm>
              <a:off x="558800" y="977900"/>
              <a:ext cx="2895600" cy="1562100"/>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FFFFFF"/>
                </a:solidFill>
              </a:endParaRPr>
            </a:p>
          </p:txBody>
        </p:sp>
        <p:grpSp>
          <p:nvGrpSpPr>
            <p:cNvPr id="66" name="组 65"/>
            <p:cNvGrpSpPr/>
            <p:nvPr/>
          </p:nvGrpSpPr>
          <p:grpSpPr>
            <a:xfrm>
              <a:off x="749830" y="1184250"/>
              <a:ext cx="2667248" cy="717474"/>
              <a:chOff x="5638552" y="977900"/>
              <a:chExt cx="2188812" cy="717474"/>
            </a:xfrm>
          </p:grpSpPr>
          <p:sp>
            <p:nvSpPr>
              <p:cNvPr id="67" name="矩形 66"/>
              <p:cNvSpPr/>
              <p:nvPr/>
            </p:nvSpPr>
            <p:spPr>
              <a:xfrm>
                <a:off x="5638552" y="977900"/>
                <a:ext cx="531238" cy="307777"/>
              </a:xfrm>
              <a:prstGeom prst="rect">
                <a:avLst/>
              </a:prstGeom>
            </p:spPr>
            <p:txBody>
              <a:bodyPr wrap="none">
                <a:spAutoFit/>
              </a:bodyPr>
              <a:lstStyle/>
              <a:p>
                <a:r>
                  <a:rPr lang="en-US" altLang="zh-CN" sz="1400" b="1" dirty="0">
                    <a:solidFill>
                      <a:srgbClr val="000000">
                        <a:lumMod val="85000"/>
                        <a:lumOff val="15000"/>
                      </a:srgbClr>
                    </a:solidFill>
                    <a:latin typeface="Segoe UI"/>
                    <a:ea typeface="微软雅黑"/>
                  </a:rPr>
                  <a:t>Step 5</a:t>
                </a:r>
                <a:endParaRPr lang="zh-CN" altLang="en-US" sz="1400" b="1" dirty="0">
                  <a:solidFill>
                    <a:srgbClr val="000000">
                      <a:lumMod val="85000"/>
                      <a:lumOff val="15000"/>
                    </a:srgbClr>
                  </a:solidFill>
                  <a:latin typeface="Segoe UI"/>
                  <a:ea typeface="微软雅黑"/>
                </a:endParaRPr>
              </a:p>
            </p:txBody>
          </p:sp>
          <p:sp>
            <p:nvSpPr>
              <p:cNvPr id="68" name="矩形 67"/>
              <p:cNvSpPr/>
              <p:nvPr/>
            </p:nvSpPr>
            <p:spPr>
              <a:xfrm>
                <a:off x="5638552" y="1222424"/>
                <a:ext cx="2188812" cy="472950"/>
              </a:xfrm>
              <a:prstGeom prst="rect">
                <a:avLst/>
              </a:prstGeom>
            </p:spPr>
            <p:txBody>
              <a:bodyPr wrap="square">
                <a:spAutoFit/>
              </a:bodyPr>
              <a:lstStyle/>
              <a:p>
                <a:pPr>
                  <a:lnSpc>
                    <a:spcPct val="130000"/>
                  </a:lnSpc>
                </a:pPr>
                <a:r>
                  <a:rPr lang="en-US" altLang="zh-HK" sz="1000" dirty="0"/>
                  <a:t>Trade all possible pairs among selected securities.</a:t>
                </a:r>
                <a:endParaRPr lang="zh-CN" altLang="en-US" sz="1000" dirty="0">
                  <a:solidFill>
                    <a:srgbClr val="FFFFFF">
                      <a:lumMod val="50000"/>
                    </a:srgbClr>
                  </a:solidFill>
                  <a:latin typeface="微软雅黑" charset="0"/>
                  <a:ea typeface="微软雅黑" charset="0"/>
                </a:endParaRPr>
              </a:p>
            </p:txBody>
          </p:sp>
        </p:grpSp>
      </p:grpSp>
    </p:spTree>
    <p:extLst>
      <p:ext uri="{BB962C8B-B14F-4D97-AF65-F5344CB8AC3E}">
        <p14:creationId xmlns:p14="http://schemas.microsoft.com/office/powerpoint/2010/main" val="4205850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t>PART</a:t>
            </a:r>
            <a:r>
              <a:rPr kumimoji="1" lang="zh-CN" altLang="en-US" dirty="0"/>
              <a:t> </a:t>
            </a:r>
            <a:r>
              <a:rPr kumimoji="1" lang="en-US" altLang="zh-CN" dirty="0"/>
              <a:t>THREE: Stock Selection</a:t>
            </a:r>
            <a:endParaRPr kumimoji="1" lang="zh-CN" altLang="en-US" dirty="0"/>
          </a:p>
        </p:txBody>
      </p:sp>
      <p:sp>
        <p:nvSpPr>
          <p:cNvPr id="26" name="矩形 25"/>
          <p:cNvSpPr/>
          <p:nvPr/>
        </p:nvSpPr>
        <p:spPr>
          <a:xfrm>
            <a:off x="4029443" y="1392388"/>
            <a:ext cx="7183989" cy="830997"/>
          </a:xfrm>
          <a:prstGeom prst="rect">
            <a:avLst/>
          </a:prstGeom>
        </p:spPr>
        <p:txBody>
          <a:bodyPr wrap="square">
            <a:spAutoFit/>
          </a:bodyPr>
          <a:lstStyle/>
          <a:p>
            <a:r>
              <a:rPr lang="en-US" altLang="zh-HK" sz="1200" dirty="0"/>
              <a:t>JD.COM (‘JD’), Alibaba (‘BABA’), Apple Inc. (AAPL), Microsoft Corporation (‘MSFT’), Concho Resources Inc. ('CXO'), Pioneer Natural Resources </a:t>
            </a:r>
            <a:r>
              <a:rPr lang="en-US" altLang="zh-HK" sz="1200" dirty="0" err="1"/>
              <a:t>Compa</a:t>
            </a:r>
            <a:r>
              <a:rPr lang="en-US" altLang="zh-HK" sz="1200" dirty="0"/>
              <a:t> ('PXD'), Analog Devices Inc. ('ADI'), Texas Instruments Incorporated ('TXN'), McDonald’s Corporation ('MCD'), Coca-Cola Company('KO').</a:t>
            </a:r>
            <a:endParaRPr lang="zh-TW" altLang="zh-HK" sz="1200" dirty="0"/>
          </a:p>
        </p:txBody>
      </p:sp>
      <p:sp>
        <p:nvSpPr>
          <p:cNvPr id="27" name="文本占位符 1">
            <a:extLst>
              <a:ext uri="{FF2B5EF4-FFF2-40B4-BE49-F238E27FC236}">
                <a16:creationId xmlns:a16="http://schemas.microsoft.com/office/drawing/2014/main" id="{AC48C256-5255-8D4C-B05C-975EFF05479E}"/>
              </a:ext>
            </a:extLst>
          </p:cNvPr>
          <p:cNvSpPr txBox="1">
            <a:spLocks/>
          </p:cNvSpPr>
          <p:nvPr/>
        </p:nvSpPr>
        <p:spPr>
          <a:xfrm>
            <a:off x="3707005" y="1406065"/>
            <a:ext cx="3303395" cy="389467"/>
          </a:xfrm>
          <a:prstGeom prst="rect">
            <a:avLst/>
          </a:prstGeom>
          <a:ln w="12700" cmpd="sng">
            <a:noFill/>
          </a:ln>
        </p:spPr>
        <p:txBody>
          <a:bodyPr vert="horz" anchor="ctr"/>
          <a:lstStyle>
            <a:lvl1pPr marL="0" indent="0" algn="r" defTabSz="914400" rtl="0" eaLnBrk="1" latinLnBrk="0" hangingPunct="1">
              <a:lnSpc>
                <a:spcPct val="90000"/>
              </a:lnSpc>
              <a:spcBef>
                <a:spcPts val="1000"/>
              </a:spcBef>
              <a:buFont typeface="Arial" panose="020B0604020202020204" pitchFamily="34" charset="0"/>
              <a:buNone/>
              <a:defRPr sz="1400" b="1" kern="1200">
                <a:solidFill>
                  <a:schemeClr val="tx1"/>
                </a:solidFill>
                <a:latin typeface="Microsoft YaHei" charset="0"/>
                <a:ea typeface="Microsoft YaHei" charset="0"/>
                <a:cs typeface="Microsoft YaHei"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kumimoji="1" lang="zh-CN" altLang="en-US" dirty="0"/>
          </a:p>
        </p:txBody>
      </p:sp>
      <p:pic>
        <p:nvPicPr>
          <p:cNvPr id="3" name="圖片 2">
            <a:extLst>
              <a:ext uri="{FF2B5EF4-FFF2-40B4-BE49-F238E27FC236}">
                <a16:creationId xmlns:a16="http://schemas.microsoft.com/office/drawing/2014/main" id="{D8B12BB8-D56E-2048-BEE0-85468718B1DE}"/>
              </a:ext>
            </a:extLst>
          </p:cNvPr>
          <p:cNvPicPr>
            <a:picLocks noChangeAspect="1"/>
          </p:cNvPicPr>
          <p:nvPr/>
        </p:nvPicPr>
        <p:blipFill>
          <a:blip r:embed="rId2"/>
          <a:stretch>
            <a:fillRect/>
          </a:stretch>
        </p:blipFill>
        <p:spPr>
          <a:xfrm>
            <a:off x="3394443" y="2339056"/>
            <a:ext cx="1270000" cy="1270000"/>
          </a:xfrm>
          <a:prstGeom prst="rect">
            <a:avLst/>
          </a:prstGeom>
        </p:spPr>
      </p:pic>
      <p:pic>
        <p:nvPicPr>
          <p:cNvPr id="4" name="圖片 3">
            <a:extLst>
              <a:ext uri="{FF2B5EF4-FFF2-40B4-BE49-F238E27FC236}">
                <a16:creationId xmlns:a16="http://schemas.microsoft.com/office/drawing/2014/main" id="{370BCB68-884A-0F43-8850-B248CC16C1B7}"/>
              </a:ext>
            </a:extLst>
          </p:cNvPr>
          <p:cNvPicPr>
            <a:picLocks noChangeAspect="1"/>
          </p:cNvPicPr>
          <p:nvPr/>
        </p:nvPicPr>
        <p:blipFill>
          <a:blip r:embed="rId3"/>
          <a:stretch>
            <a:fillRect/>
          </a:stretch>
        </p:blipFill>
        <p:spPr>
          <a:xfrm>
            <a:off x="4915568" y="2237062"/>
            <a:ext cx="1422400" cy="1637106"/>
          </a:xfrm>
          <a:prstGeom prst="rect">
            <a:avLst/>
          </a:prstGeom>
        </p:spPr>
      </p:pic>
      <p:pic>
        <p:nvPicPr>
          <p:cNvPr id="5" name="圖片 4">
            <a:extLst>
              <a:ext uri="{FF2B5EF4-FFF2-40B4-BE49-F238E27FC236}">
                <a16:creationId xmlns:a16="http://schemas.microsoft.com/office/drawing/2014/main" id="{7F182F68-51D6-A541-B5E3-030687DABBD8}"/>
              </a:ext>
            </a:extLst>
          </p:cNvPr>
          <p:cNvPicPr>
            <a:picLocks noChangeAspect="1"/>
          </p:cNvPicPr>
          <p:nvPr/>
        </p:nvPicPr>
        <p:blipFill>
          <a:blip r:embed="rId4"/>
          <a:stretch>
            <a:fillRect/>
          </a:stretch>
        </p:blipFill>
        <p:spPr>
          <a:xfrm>
            <a:off x="6719737" y="2558557"/>
            <a:ext cx="1329389" cy="870443"/>
          </a:xfrm>
          <a:prstGeom prst="rect">
            <a:avLst/>
          </a:prstGeom>
        </p:spPr>
      </p:pic>
      <p:pic>
        <p:nvPicPr>
          <p:cNvPr id="6" name="圖片 5">
            <a:extLst>
              <a:ext uri="{FF2B5EF4-FFF2-40B4-BE49-F238E27FC236}">
                <a16:creationId xmlns:a16="http://schemas.microsoft.com/office/drawing/2014/main" id="{3E7A78DA-2FAA-654B-8511-132C518F0C27}"/>
              </a:ext>
            </a:extLst>
          </p:cNvPr>
          <p:cNvPicPr>
            <a:picLocks noChangeAspect="1"/>
          </p:cNvPicPr>
          <p:nvPr/>
        </p:nvPicPr>
        <p:blipFill>
          <a:blip r:embed="rId5"/>
          <a:stretch>
            <a:fillRect/>
          </a:stretch>
        </p:blipFill>
        <p:spPr>
          <a:xfrm>
            <a:off x="8528995" y="2391653"/>
            <a:ext cx="2016656" cy="1386263"/>
          </a:xfrm>
          <a:prstGeom prst="rect">
            <a:avLst/>
          </a:prstGeom>
        </p:spPr>
      </p:pic>
      <p:pic>
        <p:nvPicPr>
          <p:cNvPr id="7" name="圖片 6">
            <a:extLst>
              <a:ext uri="{FF2B5EF4-FFF2-40B4-BE49-F238E27FC236}">
                <a16:creationId xmlns:a16="http://schemas.microsoft.com/office/drawing/2014/main" id="{8852D46E-F060-C744-94F9-F7551CCDB3FD}"/>
              </a:ext>
            </a:extLst>
          </p:cNvPr>
          <p:cNvPicPr>
            <a:picLocks noChangeAspect="1"/>
          </p:cNvPicPr>
          <p:nvPr/>
        </p:nvPicPr>
        <p:blipFill>
          <a:blip r:embed="rId6"/>
          <a:stretch>
            <a:fillRect/>
          </a:stretch>
        </p:blipFill>
        <p:spPr>
          <a:xfrm>
            <a:off x="4406202" y="3724727"/>
            <a:ext cx="1905000" cy="1270000"/>
          </a:xfrm>
          <a:prstGeom prst="rect">
            <a:avLst/>
          </a:prstGeom>
        </p:spPr>
      </p:pic>
      <p:pic>
        <p:nvPicPr>
          <p:cNvPr id="8" name="圖片 7">
            <a:extLst>
              <a:ext uri="{FF2B5EF4-FFF2-40B4-BE49-F238E27FC236}">
                <a16:creationId xmlns:a16="http://schemas.microsoft.com/office/drawing/2014/main" id="{CA50EF33-46D1-9142-BB14-E9971704DF5D}"/>
              </a:ext>
            </a:extLst>
          </p:cNvPr>
          <p:cNvPicPr>
            <a:picLocks noChangeAspect="1"/>
          </p:cNvPicPr>
          <p:nvPr/>
        </p:nvPicPr>
        <p:blipFill>
          <a:blip r:embed="rId7"/>
          <a:stretch>
            <a:fillRect/>
          </a:stretch>
        </p:blipFill>
        <p:spPr>
          <a:xfrm>
            <a:off x="6800429" y="3738764"/>
            <a:ext cx="1701800" cy="1193800"/>
          </a:xfrm>
          <a:prstGeom prst="rect">
            <a:avLst/>
          </a:prstGeom>
        </p:spPr>
      </p:pic>
      <p:pic>
        <p:nvPicPr>
          <p:cNvPr id="9" name="圖片 8">
            <a:extLst>
              <a:ext uri="{FF2B5EF4-FFF2-40B4-BE49-F238E27FC236}">
                <a16:creationId xmlns:a16="http://schemas.microsoft.com/office/drawing/2014/main" id="{F76866CB-EFFD-B54F-A1B6-5171084E03C4}"/>
              </a:ext>
            </a:extLst>
          </p:cNvPr>
          <p:cNvPicPr>
            <a:picLocks noChangeAspect="1"/>
          </p:cNvPicPr>
          <p:nvPr/>
        </p:nvPicPr>
        <p:blipFill>
          <a:blip r:embed="rId8"/>
          <a:stretch>
            <a:fillRect/>
          </a:stretch>
        </p:blipFill>
        <p:spPr>
          <a:xfrm>
            <a:off x="8964690" y="3874168"/>
            <a:ext cx="2175072" cy="830997"/>
          </a:xfrm>
          <a:prstGeom prst="rect">
            <a:avLst/>
          </a:prstGeom>
        </p:spPr>
      </p:pic>
      <p:pic>
        <p:nvPicPr>
          <p:cNvPr id="10" name="圖片 9">
            <a:extLst>
              <a:ext uri="{FF2B5EF4-FFF2-40B4-BE49-F238E27FC236}">
                <a16:creationId xmlns:a16="http://schemas.microsoft.com/office/drawing/2014/main" id="{A7019992-6A27-644E-900A-99C60FF83239}"/>
              </a:ext>
            </a:extLst>
          </p:cNvPr>
          <p:cNvPicPr>
            <a:picLocks noChangeAspect="1"/>
          </p:cNvPicPr>
          <p:nvPr/>
        </p:nvPicPr>
        <p:blipFill>
          <a:blip r:embed="rId9"/>
          <a:stretch>
            <a:fillRect/>
          </a:stretch>
        </p:blipFill>
        <p:spPr>
          <a:xfrm>
            <a:off x="4908186" y="5001879"/>
            <a:ext cx="2089485" cy="900112"/>
          </a:xfrm>
          <a:prstGeom prst="rect">
            <a:avLst/>
          </a:prstGeom>
        </p:spPr>
      </p:pic>
      <p:pic>
        <p:nvPicPr>
          <p:cNvPr id="11" name="圖片 10">
            <a:extLst>
              <a:ext uri="{FF2B5EF4-FFF2-40B4-BE49-F238E27FC236}">
                <a16:creationId xmlns:a16="http://schemas.microsoft.com/office/drawing/2014/main" id="{AD260E5A-4117-DA43-BA35-55F21C65DFC6}"/>
              </a:ext>
            </a:extLst>
          </p:cNvPr>
          <p:cNvPicPr>
            <a:picLocks noChangeAspect="1"/>
          </p:cNvPicPr>
          <p:nvPr/>
        </p:nvPicPr>
        <p:blipFill>
          <a:blip r:embed="rId10"/>
          <a:stretch>
            <a:fillRect/>
          </a:stretch>
        </p:blipFill>
        <p:spPr>
          <a:xfrm>
            <a:off x="7621437" y="5028816"/>
            <a:ext cx="1578955" cy="830998"/>
          </a:xfrm>
          <a:prstGeom prst="rect">
            <a:avLst/>
          </a:prstGeom>
        </p:spPr>
      </p:pic>
      <p:pic>
        <p:nvPicPr>
          <p:cNvPr id="12" name="圖片 11">
            <a:extLst>
              <a:ext uri="{FF2B5EF4-FFF2-40B4-BE49-F238E27FC236}">
                <a16:creationId xmlns:a16="http://schemas.microsoft.com/office/drawing/2014/main" id="{63D37E77-6426-F748-8415-BECDC735B986}"/>
              </a:ext>
            </a:extLst>
          </p:cNvPr>
          <p:cNvPicPr>
            <a:picLocks noChangeAspect="1"/>
          </p:cNvPicPr>
          <p:nvPr/>
        </p:nvPicPr>
        <p:blipFill>
          <a:blip r:embed="rId11"/>
          <a:stretch>
            <a:fillRect/>
          </a:stretch>
        </p:blipFill>
        <p:spPr>
          <a:xfrm>
            <a:off x="9699559" y="4848808"/>
            <a:ext cx="1905000" cy="1206253"/>
          </a:xfrm>
          <a:prstGeom prst="rect">
            <a:avLst/>
          </a:prstGeom>
        </p:spPr>
      </p:pic>
    </p:spTree>
    <p:extLst>
      <p:ext uri="{BB962C8B-B14F-4D97-AF65-F5344CB8AC3E}">
        <p14:creationId xmlns:p14="http://schemas.microsoft.com/office/powerpoint/2010/main" val="882160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t>PART</a:t>
            </a:r>
            <a:r>
              <a:rPr kumimoji="1" lang="zh-CN" altLang="en-US" dirty="0"/>
              <a:t> </a:t>
            </a:r>
            <a:r>
              <a:rPr kumimoji="1" lang="en-US" altLang="zh-CN" dirty="0"/>
              <a:t>FOUR: Parameter Setting</a:t>
            </a:r>
            <a:endParaRPr kumimoji="1" lang="zh-CN" altLang="en-US" dirty="0"/>
          </a:p>
        </p:txBody>
      </p:sp>
      <p:pic>
        <p:nvPicPr>
          <p:cNvPr id="104" name="图片 103"/>
          <p:cNvPicPr>
            <a:picLocks noChangeAspect="1"/>
          </p:cNvPicPr>
          <p:nvPr/>
        </p:nvPicPr>
        <p:blipFill rotWithShape="1">
          <a:blip r:embed="rId2"/>
          <a:srcRect l="68830" t="39363" r="20020" b="39553"/>
          <a:stretch/>
        </p:blipFill>
        <p:spPr>
          <a:xfrm>
            <a:off x="937436" y="1368423"/>
            <a:ext cx="2534710" cy="2534710"/>
          </a:xfrm>
          <a:prstGeom prst="ellipse">
            <a:avLst/>
          </a:prstGeom>
        </p:spPr>
      </p:pic>
      <p:pic>
        <p:nvPicPr>
          <p:cNvPr id="105" name="图片 104"/>
          <p:cNvPicPr>
            <a:picLocks noChangeAspect="1"/>
          </p:cNvPicPr>
          <p:nvPr/>
        </p:nvPicPr>
        <p:blipFill rotWithShape="1">
          <a:blip r:embed="rId2"/>
          <a:srcRect l="68830" t="39363" r="20020" b="39553"/>
          <a:stretch/>
        </p:blipFill>
        <p:spPr>
          <a:xfrm>
            <a:off x="4828645" y="1368423"/>
            <a:ext cx="2534710" cy="2534710"/>
          </a:xfrm>
          <a:prstGeom prst="ellipse">
            <a:avLst/>
          </a:prstGeom>
        </p:spPr>
      </p:pic>
      <p:pic>
        <p:nvPicPr>
          <p:cNvPr id="106" name="图片 105"/>
          <p:cNvPicPr>
            <a:picLocks noChangeAspect="1"/>
          </p:cNvPicPr>
          <p:nvPr/>
        </p:nvPicPr>
        <p:blipFill rotWithShape="1">
          <a:blip r:embed="rId2"/>
          <a:srcRect l="68830" t="39363" r="20020" b="39553"/>
          <a:stretch/>
        </p:blipFill>
        <p:spPr>
          <a:xfrm>
            <a:off x="8719854" y="1368423"/>
            <a:ext cx="2534710" cy="2534710"/>
          </a:xfrm>
          <a:prstGeom prst="ellipse">
            <a:avLst/>
          </a:prstGeom>
        </p:spPr>
      </p:pic>
      <p:sp>
        <p:nvSpPr>
          <p:cNvPr id="107" name="矩形 106"/>
          <p:cNvSpPr/>
          <p:nvPr/>
        </p:nvSpPr>
        <p:spPr>
          <a:xfrm>
            <a:off x="1535717" y="4055548"/>
            <a:ext cx="1345432" cy="369332"/>
          </a:xfrm>
          <a:prstGeom prst="rect">
            <a:avLst/>
          </a:prstGeom>
        </p:spPr>
        <p:txBody>
          <a:bodyPr wrap="none">
            <a:spAutoFit/>
          </a:bodyPr>
          <a:lstStyle/>
          <a:p>
            <a:pPr algn="ctr"/>
            <a:r>
              <a:rPr lang="en-US" altLang="zh-CN" b="1" dirty="0">
                <a:solidFill>
                  <a:srgbClr val="000000">
                    <a:lumMod val="85000"/>
                    <a:lumOff val="15000"/>
                  </a:srgbClr>
                </a:solidFill>
                <a:latin typeface="Segoe UI"/>
                <a:ea typeface="微软雅黑"/>
              </a:rPr>
              <a:t>Hedge Ratio</a:t>
            </a:r>
            <a:endParaRPr lang="zh-CN" altLang="en-US" b="1" dirty="0">
              <a:solidFill>
                <a:srgbClr val="000000">
                  <a:lumMod val="85000"/>
                  <a:lumOff val="15000"/>
                </a:srgbClr>
              </a:solidFill>
              <a:latin typeface="Segoe UI"/>
              <a:ea typeface="微软雅黑"/>
            </a:endParaRPr>
          </a:p>
        </p:txBody>
      </p:sp>
      <p:sp>
        <p:nvSpPr>
          <p:cNvPr id="108" name="矩形 107"/>
          <p:cNvSpPr/>
          <p:nvPr/>
        </p:nvSpPr>
        <p:spPr>
          <a:xfrm>
            <a:off x="911225" y="4513448"/>
            <a:ext cx="2594406" cy="1171154"/>
          </a:xfrm>
          <a:prstGeom prst="rect">
            <a:avLst/>
          </a:prstGeom>
        </p:spPr>
        <p:txBody>
          <a:bodyPr wrap="square">
            <a:spAutoFit/>
          </a:bodyPr>
          <a:lstStyle/>
          <a:p>
            <a:pPr marL="171450" indent="-171450" algn="just">
              <a:lnSpc>
                <a:spcPct val="130000"/>
              </a:lnSpc>
              <a:buFont typeface="Arial" panose="020B0604020202020204" pitchFamily="34" charset="0"/>
              <a:buChar char="•"/>
            </a:pPr>
            <a:r>
              <a:rPr lang="en-US" altLang="zh-HK" sz="1100" dirty="0"/>
              <a:t>the numbers of shares of the second security versus one share of the first security</a:t>
            </a:r>
          </a:p>
          <a:p>
            <a:pPr marL="171450" indent="-171450" algn="just">
              <a:lnSpc>
                <a:spcPct val="130000"/>
              </a:lnSpc>
              <a:buFont typeface="Arial" panose="020B0604020202020204" pitchFamily="34" charset="0"/>
              <a:buChar char="•"/>
            </a:pPr>
            <a:r>
              <a:rPr lang="en-US" altLang="zh-HK" sz="1100" dirty="0"/>
              <a:t>perform a regression analysis to determine the hedge ratio</a:t>
            </a:r>
            <a:endParaRPr lang="zh-CN" altLang="en-US" sz="800" dirty="0">
              <a:solidFill>
                <a:srgbClr val="FFFFFF">
                  <a:lumMod val="50000"/>
                </a:srgbClr>
              </a:solidFill>
              <a:latin typeface="微软雅黑" charset="0"/>
              <a:ea typeface="微软雅黑" charset="0"/>
            </a:endParaRPr>
          </a:p>
        </p:txBody>
      </p:sp>
      <p:sp>
        <p:nvSpPr>
          <p:cNvPr id="109" name="矩形 108"/>
          <p:cNvSpPr/>
          <p:nvPr/>
        </p:nvSpPr>
        <p:spPr>
          <a:xfrm>
            <a:off x="5270839" y="4055548"/>
            <a:ext cx="1650324" cy="369332"/>
          </a:xfrm>
          <a:prstGeom prst="rect">
            <a:avLst/>
          </a:prstGeom>
        </p:spPr>
        <p:txBody>
          <a:bodyPr wrap="none">
            <a:spAutoFit/>
          </a:bodyPr>
          <a:lstStyle/>
          <a:p>
            <a:pPr algn="ctr"/>
            <a:r>
              <a:rPr lang="en-US" altLang="zh-HK" b="1" dirty="0" err="1">
                <a:solidFill>
                  <a:srgbClr val="000000">
                    <a:lumMod val="85000"/>
                    <a:lumOff val="15000"/>
                  </a:srgbClr>
                </a:solidFill>
                <a:latin typeface="Segoe UI"/>
                <a:ea typeface="微软雅黑"/>
              </a:rPr>
              <a:t>EnterThreshol</a:t>
            </a:r>
            <a:r>
              <a:rPr lang="en-US" altLang="zh-HK" sz="1600" b="1" dirty="0" err="1"/>
              <a:t>d</a:t>
            </a:r>
            <a:endParaRPr lang="zh-CN" altLang="en-US" sz="1600" b="1" dirty="0">
              <a:solidFill>
                <a:srgbClr val="000000">
                  <a:lumMod val="85000"/>
                  <a:lumOff val="15000"/>
                </a:srgbClr>
              </a:solidFill>
              <a:latin typeface="Segoe UI"/>
              <a:ea typeface="微软雅黑"/>
            </a:endParaRPr>
          </a:p>
        </p:txBody>
      </p:sp>
      <p:sp>
        <p:nvSpPr>
          <p:cNvPr id="110" name="矩形 109"/>
          <p:cNvSpPr/>
          <p:nvPr/>
        </p:nvSpPr>
        <p:spPr>
          <a:xfrm>
            <a:off x="4798796" y="4513448"/>
            <a:ext cx="2594406" cy="290913"/>
          </a:xfrm>
          <a:prstGeom prst="rect">
            <a:avLst/>
          </a:prstGeom>
        </p:spPr>
        <p:txBody>
          <a:bodyPr wrap="square">
            <a:spAutoFit/>
          </a:bodyPr>
          <a:lstStyle/>
          <a:p>
            <a:pPr algn="ctr">
              <a:lnSpc>
                <a:spcPct val="130000"/>
              </a:lnSpc>
            </a:pPr>
            <a:r>
              <a:rPr lang="en-US" altLang="zh-HK" sz="1100" dirty="0"/>
              <a:t>2 standard deviations</a:t>
            </a:r>
            <a:endParaRPr lang="zh-CN" altLang="en-US" sz="1100" dirty="0"/>
          </a:p>
        </p:txBody>
      </p:sp>
      <p:sp>
        <p:nvSpPr>
          <p:cNvPr id="111" name="矩形 110"/>
          <p:cNvSpPr/>
          <p:nvPr/>
        </p:nvSpPr>
        <p:spPr>
          <a:xfrm>
            <a:off x="9272960" y="4055548"/>
            <a:ext cx="1421222" cy="369332"/>
          </a:xfrm>
          <a:prstGeom prst="rect">
            <a:avLst/>
          </a:prstGeom>
        </p:spPr>
        <p:txBody>
          <a:bodyPr wrap="none">
            <a:spAutoFit/>
          </a:bodyPr>
          <a:lstStyle/>
          <a:p>
            <a:pPr algn="ctr"/>
            <a:r>
              <a:rPr lang="en-US" altLang="zh-HK" b="1" dirty="0" err="1">
                <a:solidFill>
                  <a:srgbClr val="000000">
                    <a:lumMod val="85000"/>
                    <a:lumOff val="15000"/>
                  </a:srgbClr>
                </a:solidFill>
                <a:latin typeface="Segoe UI"/>
                <a:ea typeface="微软雅黑"/>
              </a:rPr>
              <a:t>ExitThrehold</a:t>
            </a:r>
            <a:endParaRPr lang="zh-CN" altLang="en-US" b="1" dirty="0">
              <a:solidFill>
                <a:srgbClr val="000000">
                  <a:lumMod val="85000"/>
                  <a:lumOff val="15000"/>
                </a:srgbClr>
              </a:solidFill>
              <a:latin typeface="Segoe UI"/>
              <a:ea typeface="微软雅黑"/>
            </a:endParaRPr>
          </a:p>
        </p:txBody>
      </p:sp>
      <p:grpSp>
        <p:nvGrpSpPr>
          <p:cNvPr id="113" name="Group 11"/>
          <p:cNvGrpSpPr>
            <a:grpSpLocks noChangeAspect="1"/>
          </p:cNvGrpSpPr>
          <p:nvPr/>
        </p:nvGrpSpPr>
        <p:grpSpPr bwMode="auto">
          <a:xfrm>
            <a:off x="5649892" y="2386500"/>
            <a:ext cx="907982" cy="644666"/>
            <a:chOff x="1407" y="1098"/>
            <a:chExt cx="800" cy="568"/>
          </a:xfrm>
          <a:solidFill>
            <a:schemeClr val="tx1"/>
          </a:solidFill>
        </p:grpSpPr>
        <p:sp>
          <p:nvSpPr>
            <p:cNvPr id="114" name="Freeform 12"/>
            <p:cNvSpPr>
              <a:spLocks noEditPoints="1"/>
            </p:cNvSpPr>
            <p:nvPr/>
          </p:nvSpPr>
          <p:spPr bwMode="auto">
            <a:xfrm>
              <a:off x="1494" y="1098"/>
              <a:ext cx="626" cy="423"/>
            </a:xfrm>
            <a:custGeom>
              <a:avLst/>
              <a:gdLst>
                <a:gd name="T0" fmla="*/ 621 w 628"/>
                <a:gd name="T1" fmla="*/ 7 h 423"/>
                <a:gd name="T2" fmla="*/ 605 w 628"/>
                <a:gd name="T3" fmla="*/ 0 h 423"/>
                <a:gd name="T4" fmla="*/ 23 w 628"/>
                <a:gd name="T5" fmla="*/ 0 h 423"/>
                <a:gd name="T6" fmla="*/ 7 w 628"/>
                <a:gd name="T7" fmla="*/ 7 h 423"/>
                <a:gd name="T8" fmla="*/ 0 w 628"/>
                <a:gd name="T9" fmla="*/ 23 h 423"/>
                <a:gd name="T10" fmla="*/ 0 w 628"/>
                <a:gd name="T11" fmla="*/ 423 h 423"/>
                <a:gd name="T12" fmla="*/ 628 w 628"/>
                <a:gd name="T13" fmla="*/ 423 h 423"/>
                <a:gd name="T14" fmla="*/ 628 w 628"/>
                <a:gd name="T15" fmla="*/ 23 h 423"/>
                <a:gd name="T16" fmla="*/ 621 w 628"/>
                <a:gd name="T17" fmla="*/ 7 h 423"/>
                <a:gd name="T18" fmla="*/ 314 w 628"/>
                <a:gd name="T19" fmla="*/ 13 h 423"/>
                <a:gd name="T20" fmla="*/ 321 w 628"/>
                <a:gd name="T21" fmla="*/ 20 h 423"/>
                <a:gd name="T22" fmla="*/ 314 w 628"/>
                <a:gd name="T23" fmla="*/ 27 h 423"/>
                <a:gd name="T24" fmla="*/ 307 w 628"/>
                <a:gd name="T25" fmla="*/ 20 h 423"/>
                <a:gd name="T26" fmla="*/ 314 w 628"/>
                <a:gd name="T27" fmla="*/ 13 h 423"/>
                <a:gd name="T28" fmla="*/ 587 w 628"/>
                <a:gd name="T29" fmla="*/ 382 h 423"/>
                <a:gd name="T30" fmla="*/ 41 w 628"/>
                <a:gd name="T31" fmla="*/ 382 h 423"/>
                <a:gd name="T32" fmla="*/ 41 w 628"/>
                <a:gd name="T33" fmla="*/ 41 h 423"/>
                <a:gd name="T34" fmla="*/ 587 w 628"/>
                <a:gd name="T35" fmla="*/ 41 h 423"/>
                <a:gd name="T36" fmla="*/ 587 w 628"/>
                <a:gd name="T37" fmla="*/ 382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8" h="423">
                  <a:moveTo>
                    <a:pt x="621" y="7"/>
                  </a:moveTo>
                  <a:cubicBezTo>
                    <a:pt x="617" y="2"/>
                    <a:pt x="611" y="0"/>
                    <a:pt x="605" y="0"/>
                  </a:cubicBezTo>
                  <a:cubicBezTo>
                    <a:pt x="23" y="0"/>
                    <a:pt x="23" y="0"/>
                    <a:pt x="23" y="0"/>
                  </a:cubicBezTo>
                  <a:cubicBezTo>
                    <a:pt x="17" y="0"/>
                    <a:pt x="11" y="2"/>
                    <a:pt x="7" y="7"/>
                  </a:cubicBezTo>
                  <a:cubicBezTo>
                    <a:pt x="2" y="11"/>
                    <a:pt x="0" y="17"/>
                    <a:pt x="0" y="23"/>
                  </a:cubicBezTo>
                  <a:cubicBezTo>
                    <a:pt x="0" y="423"/>
                    <a:pt x="0" y="423"/>
                    <a:pt x="0" y="423"/>
                  </a:cubicBezTo>
                  <a:cubicBezTo>
                    <a:pt x="628" y="423"/>
                    <a:pt x="628" y="423"/>
                    <a:pt x="628" y="423"/>
                  </a:cubicBezTo>
                  <a:cubicBezTo>
                    <a:pt x="628" y="23"/>
                    <a:pt x="628" y="23"/>
                    <a:pt x="628" y="23"/>
                  </a:cubicBezTo>
                  <a:cubicBezTo>
                    <a:pt x="628" y="17"/>
                    <a:pt x="626" y="11"/>
                    <a:pt x="621" y="7"/>
                  </a:cubicBezTo>
                  <a:close/>
                  <a:moveTo>
                    <a:pt x="314" y="13"/>
                  </a:moveTo>
                  <a:cubicBezTo>
                    <a:pt x="318" y="13"/>
                    <a:pt x="321" y="16"/>
                    <a:pt x="321" y="20"/>
                  </a:cubicBezTo>
                  <a:cubicBezTo>
                    <a:pt x="321" y="24"/>
                    <a:pt x="318" y="27"/>
                    <a:pt x="314" y="27"/>
                  </a:cubicBezTo>
                  <a:cubicBezTo>
                    <a:pt x="310" y="27"/>
                    <a:pt x="307" y="24"/>
                    <a:pt x="307" y="20"/>
                  </a:cubicBezTo>
                  <a:cubicBezTo>
                    <a:pt x="307" y="16"/>
                    <a:pt x="310" y="13"/>
                    <a:pt x="314" y="13"/>
                  </a:cubicBezTo>
                  <a:close/>
                  <a:moveTo>
                    <a:pt x="587" y="382"/>
                  </a:moveTo>
                  <a:cubicBezTo>
                    <a:pt x="41" y="382"/>
                    <a:pt x="41" y="382"/>
                    <a:pt x="41" y="382"/>
                  </a:cubicBezTo>
                  <a:cubicBezTo>
                    <a:pt x="41" y="41"/>
                    <a:pt x="41" y="41"/>
                    <a:pt x="41" y="41"/>
                  </a:cubicBezTo>
                  <a:cubicBezTo>
                    <a:pt x="587" y="41"/>
                    <a:pt x="587" y="41"/>
                    <a:pt x="587" y="41"/>
                  </a:cubicBezTo>
                  <a:lnTo>
                    <a:pt x="587" y="3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prstClr val="white"/>
                </a:solidFill>
                <a:latin typeface="Segoe UI"/>
                <a:ea typeface="微软雅黑"/>
              </a:endParaRPr>
            </a:p>
          </p:txBody>
        </p:sp>
        <p:sp>
          <p:nvSpPr>
            <p:cNvPr id="115" name="Freeform 13"/>
            <p:cNvSpPr>
              <a:spLocks noEditPoints="1"/>
            </p:cNvSpPr>
            <p:nvPr/>
          </p:nvSpPr>
          <p:spPr bwMode="auto">
            <a:xfrm>
              <a:off x="1407" y="1538"/>
              <a:ext cx="800" cy="97"/>
            </a:xfrm>
            <a:custGeom>
              <a:avLst/>
              <a:gdLst>
                <a:gd name="T0" fmla="*/ 87 w 802"/>
                <a:gd name="T1" fmla="*/ 0 h 97"/>
                <a:gd name="T2" fmla="*/ 4 w 802"/>
                <a:gd name="T3" fmla="*/ 83 h 97"/>
                <a:gd name="T4" fmla="*/ 2 w 802"/>
                <a:gd name="T5" fmla="*/ 92 h 97"/>
                <a:gd name="T6" fmla="*/ 10 w 802"/>
                <a:gd name="T7" fmla="*/ 97 h 97"/>
                <a:gd name="T8" fmla="*/ 792 w 802"/>
                <a:gd name="T9" fmla="*/ 97 h 97"/>
                <a:gd name="T10" fmla="*/ 800 w 802"/>
                <a:gd name="T11" fmla="*/ 92 h 97"/>
                <a:gd name="T12" fmla="*/ 798 w 802"/>
                <a:gd name="T13" fmla="*/ 83 h 97"/>
                <a:gd name="T14" fmla="*/ 715 w 802"/>
                <a:gd name="T15" fmla="*/ 0 h 97"/>
                <a:gd name="T16" fmla="*/ 87 w 802"/>
                <a:gd name="T17" fmla="*/ 0 h 97"/>
                <a:gd name="T18" fmla="*/ 711 w 802"/>
                <a:gd name="T19" fmla="*/ 47 h 97"/>
                <a:gd name="T20" fmla="*/ 712 w 802"/>
                <a:gd name="T21" fmla="*/ 54 h 97"/>
                <a:gd name="T22" fmla="*/ 706 w 802"/>
                <a:gd name="T23" fmla="*/ 58 h 97"/>
                <a:gd name="T24" fmla="*/ 484 w 802"/>
                <a:gd name="T25" fmla="*/ 58 h 97"/>
                <a:gd name="T26" fmla="*/ 485 w 802"/>
                <a:gd name="T27" fmla="*/ 64 h 97"/>
                <a:gd name="T28" fmla="*/ 484 w 802"/>
                <a:gd name="T29" fmla="*/ 67 h 97"/>
                <a:gd name="T30" fmla="*/ 481 w 802"/>
                <a:gd name="T31" fmla="*/ 69 h 97"/>
                <a:gd name="T32" fmla="*/ 321 w 802"/>
                <a:gd name="T33" fmla="*/ 69 h 97"/>
                <a:gd name="T34" fmla="*/ 318 w 802"/>
                <a:gd name="T35" fmla="*/ 67 h 97"/>
                <a:gd name="T36" fmla="*/ 317 w 802"/>
                <a:gd name="T37" fmla="*/ 64 h 97"/>
                <a:gd name="T38" fmla="*/ 318 w 802"/>
                <a:gd name="T39" fmla="*/ 58 h 97"/>
                <a:gd name="T40" fmla="*/ 96 w 802"/>
                <a:gd name="T41" fmla="*/ 58 h 97"/>
                <a:gd name="T42" fmla="*/ 90 w 802"/>
                <a:gd name="T43" fmla="*/ 54 h 97"/>
                <a:gd name="T44" fmla="*/ 91 w 802"/>
                <a:gd name="T45" fmla="*/ 47 h 97"/>
                <a:gd name="T46" fmla="*/ 113 w 802"/>
                <a:gd name="T47" fmla="*/ 20 h 97"/>
                <a:gd name="T48" fmla="*/ 689 w 802"/>
                <a:gd name="T49" fmla="*/ 20 h 97"/>
                <a:gd name="T50" fmla="*/ 711 w 802"/>
                <a:gd name="T51" fmla="*/ 4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02" h="97">
                  <a:moveTo>
                    <a:pt x="87" y="0"/>
                  </a:moveTo>
                  <a:cubicBezTo>
                    <a:pt x="4" y="83"/>
                    <a:pt x="4" y="83"/>
                    <a:pt x="4" y="83"/>
                  </a:cubicBezTo>
                  <a:cubicBezTo>
                    <a:pt x="1" y="85"/>
                    <a:pt x="0" y="89"/>
                    <a:pt x="2" y="92"/>
                  </a:cubicBezTo>
                  <a:cubicBezTo>
                    <a:pt x="3" y="95"/>
                    <a:pt x="6" y="97"/>
                    <a:pt x="10" y="97"/>
                  </a:cubicBezTo>
                  <a:cubicBezTo>
                    <a:pt x="792" y="97"/>
                    <a:pt x="792" y="97"/>
                    <a:pt x="792" y="97"/>
                  </a:cubicBezTo>
                  <a:cubicBezTo>
                    <a:pt x="796" y="97"/>
                    <a:pt x="799" y="95"/>
                    <a:pt x="800" y="92"/>
                  </a:cubicBezTo>
                  <a:cubicBezTo>
                    <a:pt x="802" y="89"/>
                    <a:pt x="801" y="85"/>
                    <a:pt x="798" y="83"/>
                  </a:cubicBezTo>
                  <a:cubicBezTo>
                    <a:pt x="715" y="0"/>
                    <a:pt x="715" y="0"/>
                    <a:pt x="715" y="0"/>
                  </a:cubicBezTo>
                  <a:lnTo>
                    <a:pt x="87" y="0"/>
                  </a:lnTo>
                  <a:close/>
                  <a:moveTo>
                    <a:pt x="711" y="47"/>
                  </a:moveTo>
                  <a:cubicBezTo>
                    <a:pt x="713" y="49"/>
                    <a:pt x="713" y="51"/>
                    <a:pt x="712" y="54"/>
                  </a:cubicBezTo>
                  <a:cubicBezTo>
                    <a:pt x="711" y="56"/>
                    <a:pt x="709" y="58"/>
                    <a:pt x="706" y="58"/>
                  </a:cubicBezTo>
                  <a:cubicBezTo>
                    <a:pt x="484" y="58"/>
                    <a:pt x="484" y="58"/>
                    <a:pt x="484" y="58"/>
                  </a:cubicBezTo>
                  <a:cubicBezTo>
                    <a:pt x="485" y="64"/>
                    <a:pt x="485" y="64"/>
                    <a:pt x="485" y="64"/>
                  </a:cubicBezTo>
                  <a:cubicBezTo>
                    <a:pt x="485" y="65"/>
                    <a:pt x="485" y="66"/>
                    <a:pt x="484" y="67"/>
                  </a:cubicBezTo>
                  <a:cubicBezTo>
                    <a:pt x="483" y="68"/>
                    <a:pt x="482" y="69"/>
                    <a:pt x="481" y="69"/>
                  </a:cubicBezTo>
                  <a:cubicBezTo>
                    <a:pt x="321" y="69"/>
                    <a:pt x="321" y="69"/>
                    <a:pt x="321" y="69"/>
                  </a:cubicBezTo>
                  <a:cubicBezTo>
                    <a:pt x="320" y="69"/>
                    <a:pt x="319" y="68"/>
                    <a:pt x="318" y="67"/>
                  </a:cubicBezTo>
                  <a:cubicBezTo>
                    <a:pt x="317" y="66"/>
                    <a:pt x="317" y="65"/>
                    <a:pt x="317" y="64"/>
                  </a:cubicBezTo>
                  <a:cubicBezTo>
                    <a:pt x="318" y="58"/>
                    <a:pt x="318" y="58"/>
                    <a:pt x="318" y="58"/>
                  </a:cubicBezTo>
                  <a:cubicBezTo>
                    <a:pt x="96" y="58"/>
                    <a:pt x="96" y="58"/>
                    <a:pt x="96" y="58"/>
                  </a:cubicBezTo>
                  <a:cubicBezTo>
                    <a:pt x="93" y="58"/>
                    <a:pt x="91" y="56"/>
                    <a:pt x="90" y="54"/>
                  </a:cubicBezTo>
                  <a:cubicBezTo>
                    <a:pt x="89" y="51"/>
                    <a:pt x="89" y="49"/>
                    <a:pt x="91" y="47"/>
                  </a:cubicBezTo>
                  <a:cubicBezTo>
                    <a:pt x="113" y="20"/>
                    <a:pt x="113" y="20"/>
                    <a:pt x="113" y="20"/>
                  </a:cubicBezTo>
                  <a:cubicBezTo>
                    <a:pt x="689" y="20"/>
                    <a:pt x="689" y="20"/>
                    <a:pt x="689" y="20"/>
                  </a:cubicBezTo>
                  <a:lnTo>
                    <a:pt x="711"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prstClr val="white"/>
                </a:solidFill>
                <a:latin typeface="Segoe UI"/>
                <a:ea typeface="微软雅黑"/>
              </a:endParaRPr>
            </a:p>
          </p:txBody>
        </p:sp>
        <p:sp>
          <p:nvSpPr>
            <p:cNvPr id="116" name="Freeform 14"/>
            <p:cNvSpPr>
              <a:spLocks noEditPoints="1"/>
            </p:cNvSpPr>
            <p:nvPr/>
          </p:nvSpPr>
          <p:spPr bwMode="auto">
            <a:xfrm>
              <a:off x="1408" y="1637"/>
              <a:ext cx="798" cy="29"/>
            </a:xfrm>
            <a:custGeom>
              <a:avLst/>
              <a:gdLst>
                <a:gd name="T0" fmla="*/ 791 w 800"/>
                <a:gd name="T1" fmla="*/ 3 h 29"/>
                <a:gd name="T2" fmla="*/ 469 w 800"/>
                <a:gd name="T3" fmla="*/ 3 h 29"/>
                <a:gd name="T4" fmla="*/ 468 w 800"/>
                <a:gd name="T5" fmla="*/ 6 h 29"/>
                <a:gd name="T6" fmla="*/ 461 w 800"/>
                <a:gd name="T7" fmla="*/ 9 h 29"/>
                <a:gd name="T8" fmla="*/ 339 w 800"/>
                <a:gd name="T9" fmla="*/ 9 h 29"/>
                <a:gd name="T10" fmla="*/ 332 w 800"/>
                <a:gd name="T11" fmla="*/ 6 h 29"/>
                <a:gd name="T12" fmla="*/ 331 w 800"/>
                <a:gd name="T13" fmla="*/ 3 h 29"/>
                <a:gd name="T14" fmla="*/ 9 w 800"/>
                <a:gd name="T15" fmla="*/ 3 h 29"/>
                <a:gd name="T16" fmla="*/ 0 w 800"/>
                <a:gd name="T17" fmla="*/ 0 h 29"/>
                <a:gd name="T18" fmla="*/ 0 w 800"/>
                <a:gd name="T19" fmla="*/ 9 h 29"/>
                <a:gd name="T20" fmla="*/ 6 w 800"/>
                <a:gd name="T21" fmla="*/ 23 h 29"/>
                <a:gd name="T22" fmla="*/ 21 w 800"/>
                <a:gd name="T23" fmla="*/ 29 h 29"/>
                <a:gd name="T24" fmla="*/ 779 w 800"/>
                <a:gd name="T25" fmla="*/ 29 h 29"/>
                <a:gd name="T26" fmla="*/ 794 w 800"/>
                <a:gd name="T27" fmla="*/ 23 h 29"/>
                <a:gd name="T28" fmla="*/ 800 w 800"/>
                <a:gd name="T29" fmla="*/ 9 h 29"/>
                <a:gd name="T30" fmla="*/ 800 w 800"/>
                <a:gd name="T31" fmla="*/ 0 h 29"/>
                <a:gd name="T32" fmla="*/ 791 w 800"/>
                <a:gd name="T33" fmla="*/ 3 h 29"/>
                <a:gd name="T34" fmla="*/ 72 w 800"/>
                <a:gd name="T35" fmla="*/ 21 h 29"/>
                <a:gd name="T36" fmla="*/ 68 w 800"/>
                <a:gd name="T37" fmla="*/ 16 h 29"/>
                <a:gd name="T38" fmla="*/ 72 w 800"/>
                <a:gd name="T39" fmla="*/ 12 h 29"/>
                <a:gd name="T40" fmla="*/ 77 w 800"/>
                <a:gd name="T41" fmla="*/ 16 h 29"/>
                <a:gd name="T42" fmla="*/ 72 w 800"/>
                <a:gd name="T43" fmla="*/ 21 h 29"/>
                <a:gd name="T44" fmla="*/ 94 w 800"/>
                <a:gd name="T45" fmla="*/ 21 h 29"/>
                <a:gd name="T46" fmla="*/ 89 w 800"/>
                <a:gd name="T47" fmla="*/ 16 h 29"/>
                <a:gd name="T48" fmla="*/ 94 w 800"/>
                <a:gd name="T49" fmla="*/ 12 h 29"/>
                <a:gd name="T50" fmla="*/ 98 w 800"/>
                <a:gd name="T51" fmla="*/ 16 h 29"/>
                <a:gd name="T52" fmla="*/ 94 w 800"/>
                <a:gd name="T53" fmla="*/ 21 h 29"/>
                <a:gd name="T54" fmla="*/ 115 w 800"/>
                <a:gd name="T55" fmla="*/ 21 h 29"/>
                <a:gd name="T56" fmla="*/ 111 w 800"/>
                <a:gd name="T57" fmla="*/ 16 h 29"/>
                <a:gd name="T58" fmla="*/ 115 w 800"/>
                <a:gd name="T59" fmla="*/ 12 h 29"/>
                <a:gd name="T60" fmla="*/ 120 w 800"/>
                <a:gd name="T61" fmla="*/ 16 h 29"/>
                <a:gd name="T62" fmla="*/ 115 w 800"/>
                <a:gd name="T63"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0" h="29">
                  <a:moveTo>
                    <a:pt x="791" y="3"/>
                  </a:moveTo>
                  <a:cubicBezTo>
                    <a:pt x="469" y="3"/>
                    <a:pt x="469" y="3"/>
                    <a:pt x="469" y="3"/>
                  </a:cubicBezTo>
                  <a:cubicBezTo>
                    <a:pt x="469" y="4"/>
                    <a:pt x="468" y="5"/>
                    <a:pt x="468" y="6"/>
                  </a:cubicBezTo>
                  <a:cubicBezTo>
                    <a:pt x="466" y="8"/>
                    <a:pt x="463" y="9"/>
                    <a:pt x="461" y="9"/>
                  </a:cubicBezTo>
                  <a:cubicBezTo>
                    <a:pt x="339" y="9"/>
                    <a:pt x="339" y="9"/>
                    <a:pt x="339" y="9"/>
                  </a:cubicBezTo>
                  <a:cubicBezTo>
                    <a:pt x="337" y="9"/>
                    <a:pt x="334" y="8"/>
                    <a:pt x="332" y="6"/>
                  </a:cubicBezTo>
                  <a:cubicBezTo>
                    <a:pt x="332" y="5"/>
                    <a:pt x="331" y="4"/>
                    <a:pt x="331" y="3"/>
                  </a:cubicBezTo>
                  <a:cubicBezTo>
                    <a:pt x="9" y="3"/>
                    <a:pt x="9" y="3"/>
                    <a:pt x="9" y="3"/>
                  </a:cubicBezTo>
                  <a:cubicBezTo>
                    <a:pt x="5" y="3"/>
                    <a:pt x="2" y="2"/>
                    <a:pt x="0" y="0"/>
                  </a:cubicBezTo>
                  <a:cubicBezTo>
                    <a:pt x="0" y="9"/>
                    <a:pt x="0" y="9"/>
                    <a:pt x="0" y="9"/>
                  </a:cubicBezTo>
                  <a:cubicBezTo>
                    <a:pt x="0" y="14"/>
                    <a:pt x="2" y="19"/>
                    <a:pt x="6" y="23"/>
                  </a:cubicBezTo>
                  <a:cubicBezTo>
                    <a:pt x="10" y="27"/>
                    <a:pt x="15" y="29"/>
                    <a:pt x="21" y="29"/>
                  </a:cubicBezTo>
                  <a:cubicBezTo>
                    <a:pt x="779" y="29"/>
                    <a:pt x="779" y="29"/>
                    <a:pt x="779" y="29"/>
                  </a:cubicBezTo>
                  <a:cubicBezTo>
                    <a:pt x="785" y="29"/>
                    <a:pt x="790" y="27"/>
                    <a:pt x="794" y="23"/>
                  </a:cubicBezTo>
                  <a:cubicBezTo>
                    <a:pt x="798" y="19"/>
                    <a:pt x="800" y="14"/>
                    <a:pt x="800" y="9"/>
                  </a:cubicBezTo>
                  <a:cubicBezTo>
                    <a:pt x="800" y="0"/>
                    <a:pt x="800" y="0"/>
                    <a:pt x="800" y="0"/>
                  </a:cubicBezTo>
                  <a:cubicBezTo>
                    <a:pt x="798" y="2"/>
                    <a:pt x="795" y="3"/>
                    <a:pt x="791" y="3"/>
                  </a:cubicBezTo>
                  <a:close/>
                  <a:moveTo>
                    <a:pt x="72" y="21"/>
                  </a:moveTo>
                  <a:cubicBezTo>
                    <a:pt x="70" y="21"/>
                    <a:pt x="68" y="19"/>
                    <a:pt x="68" y="16"/>
                  </a:cubicBezTo>
                  <a:cubicBezTo>
                    <a:pt x="68" y="14"/>
                    <a:pt x="70" y="12"/>
                    <a:pt x="72" y="12"/>
                  </a:cubicBezTo>
                  <a:cubicBezTo>
                    <a:pt x="75" y="12"/>
                    <a:pt x="77" y="14"/>
                    <a:pt x="77" y="16"/>
                  </a:cubicBezTo>
                  <a:cubicBezTo>
                    <a:pt x="77" y="19"/>
                    <a:pt x="75" y="21"/>
                    <a:pt x="72" y="21"/>
                  </a:cubicBezTo>
                  <a:close/>
                  <a:moveTo>
                    <a:pt x="94" y="21"/>
                  </a:moveTo>
                  <a:cubicBezTo>
                    <a:pt x="91" y="21"/>
                    <a:pt x="89" y="19"/>
                    <a:pt x="89" y="16"/>
                  </a:cubicBezTo>
                  <a:cubicBezTo>
                    <a:pt x="89" y="14"/>
                    <a:pt x="91" y="12"/>
                    <a:pt x="94" y="12"/>
                  </a:cubicBezTo>
                  <a:cubicBezTo>
                    <a:pt x="96" y="12"/>
                    <a:pt x="98" y="14"/>
                    <a:pt x="98" y="16"/>
                  </a:cubicBezTo>
                  <a:cubicBezTo>
                    <a:pt x="98" y="19"/>
                    <a:pt x="96" y="21"/>
                    <a:pt x="94" y="21"/>
                  </a:cubicBezTo>
                  <a:close/>
                  <a:moveTo>
                    <a:pt x="115" y="21"/>
                  </a:moveTo>
                  <a:cubicBezTo>
                    <a:pt x="113" y="21"/>
                    <a:pt x="111" y="19"/>
                    <a:pt x="111" y="16"/>
                  </a:cubicBezTo>
                  <a:cubicBezTo>
                    <a:pt x="111" y="14"/>
                    <a:pt x="113" y="12"/>
                    <a:pt x="115" y="12"/>
                  </a:cubicBezTo>
                  <a:cubicBezTo>
                    <a:pt x="118" y="12"/>
                    <a:pt x="120" y="14"/>
                    <a:pt x="120" y="16"/>
                  </a:cubicBezTo>
                  <a:cubicBezTo>
                    <a:pt x="120" y="19"/>
                    <a:pt x="118" y="21"/>
                    <a:pt x="115"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prstClr val="white"/>
                </a:solidFill>
                <a:latin typeface="Segoe UI"/>
                <a:ea typeface="微软雅黑"/>
              </a:endParaRPr>
            </a:p>
          </p:txBody>
        </p:sp>
        <p:sp>
          <p:nvSpPr>
            <p:cNvPr id="117" name="Freeform 15"/>
            <p:cNvSpPr>
              <a:spLocks/>
            </p:cNvSpPr>
            <p:nvPr/>
          </p:nvSpPr>
          <p:spPr bwMode="auto">
            <a:xfrm>
              <a:off x="1624" y="1386"/>
              <a:ext cx="48" cy="56"/>
            </a:xfrm>
            <a:custGeom>
              <a:avLst/>
              <a:gdLst>
                <a:gd name="T0" fmla="*/ 48 w 48"/>
                <a:gd name="T1" fmla="*/ 56 h 56"/>
                <a:gd name="T2" fmla="*/ 0 w 48"/>
                <a:gd name="T3" fmla="*/ 56 h 56"/>
                <a:gd name="T4" fmla="*/ 0 w 48"/>
                <a:gd name="T5" fmla="*/ 5 h 56"/>
                <a:gd name="T6" fmla="*/ 2 w 48"/>
                <a:gd name="T7" fmla="*/ 2 h 56"/>
                <a:gd name="T8" fmla="*/ 5 w 48"/>
                <a:gd name="T9" fmla="*/ 0 h 56"/>
                <a:gd name="T10" fmla="*/ 43 w 48"/>
                <a:gd name="T11" fmla="*/ 0 h 56"/>
                <a:gd name="T12" fmla="*/ 47 w 48"/>
                <a:gd name="T13" fmla="*/ 2 h 56"/>
                <a:gd name="T14" fmla="*/ 48 w 48"/>
                <a:gd name="T15" fmla="*/ 5 h 56"/>
                <a:gd name="T16" fmla="*/ 48 w 48"/>
                <a:gd name="T1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56">
                  <a:moveTo>
                    <a:pt x="48" y="56"/>
                  </a:moveTo>
                  <a:cubicBezTo>
                    <a:pt x="0" y="56"/>
                    <a:pt x="0" y="56"/>
                    <a:pt x="0" y="56"/>
                  </a:cubicBezTo>
                  <a:cubicBezTo>
                    <a:pt x="0" y="5"/>
                    <a:pt x="0" y="5"/>
                    <a:pt x="0" y="5"/>
                  </a:cubicBezTo>
                  <a:cubicBezTo>
                    <a:pt x="0" y="4"/>
                    <a:pt x="1" y="3"/>
                    <a:pt x="2" y="2"/>
                  </a:cubicBezTo>
                  <a:cubicBezTo>
                    <a:pt x="3" y="1"/>
                    <a:pt x="4" y="0"/>
                    <a:pt x="5" y="0"/>
                  </a:cubicBezTo>
                  <a:cubicBezTo>
                    <a:pt x="43" y="0"/>
                    <a:pt x="43" y="0"/>
                    <a:pt x="43" y="0"/>
                  </a:cubicBezTo>
                  <a:cubicBezTo>
                    <a:pt x="44" y="0"/>
                    <a:pt x="46" y="1"/>
                    <a:pt x="47" y="2"/>
                  </a:cubicBezTo>
                  <a:cubicBezTo>
                    <a:pt x="48" y="3"/>
                    <a:pt x="48" y="4"/>
                    <a:pt x="48" y="5"/>
                  </a:cubicBezTo>
                  <a:cubicBezTo>
                    <a:pt x="48" y="56"/>
                    <a:pt x="48" y="56"/>
                    <a:pt x="48"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prstClr val="white"/>
                </a:solidFill>
                <a:latin typeface="Segoe UI"/>
                <a:ea typeface="微软雅黑"/>
              </a:endParaRPr>
            </a:p>
          </p:txBody>
        </p:sp>
        <p:sp>
          <p:nvSpPr>
            <p:cNvPr id="118" name="Freeform 16"/>
            <p:cNvSpPr>
              <a:spLocks/>
            </p:cNvSpPr>
            <p:nvPr/>
          </p:nvSpPr>
          <p:spPr bwMode="auto">
            <a:xfrm>
              <a:off x="1723" y="1314"/>
              <a:ext cx="47" cy="128"/>
            </a:xfrm>
            <a:custGeom>
              <a:avLst/>
              <a:gdLst>
                <a:gd name="T0" fmla="*/ 47 w 47"/>
                <a:gd name="T1" fmla="*/ 128 h 128"/>
                <a:gd name="T2" fmla="*/ 0 w 47"/>
                <a:gd name="T3" fmla="*/ 128 h 128"/>
                <a:gd name="T4" fmla="*/ 0 w 47"/>
                <a:gd name="T5" fmla="*/ 5 h 128"/>
                <a:gd name="T6" fmla="*/ 1 w 47"/>
                <a:gd name="T7" fmla="*/ 2 h 128"/>
                <a:gd name="T8" fmla="*/ 5 w 47"/>
                <a:gd name="T9" fmla="*/ 0 h 128"/>
                <a:gd name="T10" fmla="*/ 42 w 47"/>
                <a:gd name="T11" fmla="*/ 0 h 128"/>
                <a:gd name="T12" fmla="*/ 46 w 47"/>
                <a:gd name="T13" fmla="*/ 2 h 128"/>
                <a:gd name="T14" fmla="*/ 47 w 47"/>
                <a:gd name="T15" fmla="*/ 5 h 128"/>
                <a:gd name="T16" fmla="*/ 47 w 47"/>
                <a:gd name="T17"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128">
                  <a:moveTo>
                    <a:pt x="47" y="128"/>
                  </a:moveTo>
                  <a:cubicBezTo>
                    <a:pt x="0" y="128"/>
                    <a:pt x="0" y="128"/>
                    <a:pt x="0" y="128"/>
                  </a:cubicBezTo>
                  <a:cubicBezTo>
                    <a:pt x="0" y="5"/>
                    <a:pt x="0" y="5"/>
                    <a:pt x="0" y="5"/>
                  </a:cubicBezTo>
                  <a:cubicBezTo>
                    <a:pt x="0" y="4"/>
                    <a:pt x="0" y="3"/>
                    <a:pt x="1" y="2"/>
                  </a:cubicBezTo>
                  <a:cubicBezTo>
                    <a:pt x="2" y="1"/>
                    <a:pt x="3" y="0"/>
                    <a:pt x="5" y="0"/>
                  </a:cubicBezTo>
                  <a:cubicBezTo>
                    <a:pt x="42" y="0"/>
                    <a:pt x="42" y="0"/>
                    <a:pt x="42" y="0"/>
                  </a:cubicBezTo>
                  <a:cubicBezTo>
                    <a:pt x="44" y="0"/>
                    <a:pt x="45" y="1"/>
                    <a:pt x="46" y="2"/>
                  </a:cubicBezTo>
                  <a:cubicBezTo>
                    <a:pt x="47" y="3"/>
                    <a:pt x="47" y="4"/>
                    <a:pt x="47" y="5"/>
                  </a:cubicBezTo>
                  <a:lnTo>
                    <a:pt x="47" y="1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prstClr val="white"/>
                </a:solidFill>
                <a:latin typeface="Segoe UI"/>
                <a:ea typeface="微软雅黑"/>
              </a:endParaRPr>
            </a:p>
          </p:txBody>
        </p:sp>
        <p:sp>
          <p:nvSpPr>
            <p:cNvPr id="119" name="Freeform 17"/>
            <p:cNvSpPr>
              <a:spLocks/>
            </p:cNvSpPr>
            <p:nvPr/>
          </p:nvSpPr>
          <p:spPr bwMode="auto">
            <a:xfrm>
              <a:off x="1821" y="1353"/>
              <a:ext cx="48" cy="89"/>
            </a:xfrm>
            <a:custGeom>
              <a:avLst/>
              <a:gdLst>
                <a:gd name="T0" fmla="*/ 48 w 48"/>
                <a:gd name="T1" fmla="*/ 89 h 89"/>
                <a:gd name="T2" fmla="*/ 0 w 48"/>
                <a:gd name="T3" fmla="*/ 89 h 89"/>
                <a:gd name="T4" fmla="*/ 0 w 48"/>
                <a:gd name="T5" fmla="*/ 6 h 89"/>
                <a:gd name="T6" fmla="*/ 1 w 48"/>
                <a:gd name="T7" fmla="*/ 2 h 89"/>
                <a:gd name="T8" fmla="*/ 5 w 48"/>
                <a:gd name="T9" fmla="*/ 0 h 89"/>
                <a:gd name="T10" fmla="*/ 43 w 48"/>
                <a:gd name="T11" fmla="*/ 0 h 89"/>
                <a:gd name="T12" fmla="*/ 46 w 48"/>
                <a:gd name="T13" fmla="*/ 2 h 89"/>
                <a:gd name="T14" fmla="*/ 48 w 48"/>
                <a:gd name="T15" fmla="*/ 6 h 89"/>
                <a:gd name="T16" fmla="*/ 48 w 48"/>
                <a:gd name="T17" fmla="*/ 8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89">
                  <a:moveTo>
                    <a:pt x="48" y="89"/>
                  </a:moveTo>
                  <a:cubicBezTo>
                    <a:pt x="0" y="89"/>
                    <a:pt x="0" y="89"/>
                    <a:pt x="0" y="89"/>
                  </a:cubicBezTo>
                  <a:cubicBezTo>
                    <a:pt x="0" y="6"/>
                    <a:pt x="0" y="6"/>
                    <a:pt x="0" y="6"/>
                  </a:cubicBezTo>
                  <a:cubicBezTo>
                    <a:pt x="0" y="4"/>
                    <a:pt x="0" y="3"/>
                    <a:pt x="1" y="2"/>
                  </a:cubicBezTo>
                  <a:cubicBezTo>
                    <a:pt x="2" y="1"/>
                    <a:pt x="4" y="0"/>
                    <a:pt x="5" y="0"/>
                  </a:cubicBezTo>
                  <a:cubicBezTo>
                    <a:pt x="43" y="0"/>
                    <a:pt x="43" y="0"/>
                    <a:pt x="43" y="0"/>
                  </a:cubicBezTo>
                  <a:cubicBezTo>
                    <a:pt x="44" y="0"/>
                    <a:pt x="45" y="1"/>
                    <a:pt x="46" y="2"/>
                  </a:cubicBezTo>
                  <a:cubicBezTo>
                    <a:pt x="47" y="3"/>
                    <a:pt x="48" y="4"/>
                    <a:pt x="48" y="6"/>
                  </a:cubicBezTo>
                  <a:cubicBezTo>
                    <a:pt x="48" y="89"/>
                    <a:pt x="48" y="89"/>
                    <a:pt x="48" y="8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prstClr val="white"/>
                </a:solidFill>
                <a:latin typeface="Segoe UI"/>
                <a:ea typeface="微软雅黑"/>
              </a:endParaRPr>
            </a:p>
          </p:txBody>
        </p:sp>
        <p:sp>
          <p:nvSpPr>
            <p:cNvPr id="120" name="Freeform 18"/>
            <p:cNvSpPr>
              <a:spLocks/>
            </p:cNvSpPr>
            <p:nvPr/>
          </p:nvSpPr>
          <p:spPr bwMode="auto">
            <a:xfrm>
              <a:off x="1901" y="1205"/>
              <a:ext cx="84" cy="237"/>
            </a:xfrm>
            <a:custGeom>
              <a:avLst/>
              <a:gdLst>
                <a:gd name="T0" fmla="*/ 79 w 84"/>
                <a:gd name="T1" fmla="*/ 64 h 237"/>
                <a:gd name="T2" fmla="*/ 84 w 84"/>
                <a:gd name="T3" fmla="*/ 62 h 237"/>
                <a:gd name="T4" fmla="*/ 83 w 84"/>
                <a:gd name="T5" fmla="*/ 56 h 237"/>
                <a:gd name="T6" fmla="*/ 46 w 84"/>
                <a:gd name="T7" fmla="*/ 2 h 237"/>
                <a:gd name="T8" fmla="*/ 42 w 84"/>
                <a:gd name="T9" fmla="*/ 0 h 237"/>
                <a:gd name="T10" fmla="*/ 38 w 84"/>
                <a:gd name="T11" fmla="*/ 2 h 237"/>
                <a:gd name="T12" fmla="*/ 1 w 84"/>
                <a:gd name="T13" fmla="*/ 56 h 237"/>
                <a:gd name="T14" fmla="*/ 1 w 84"/>
                <a:gd name="T15" fmla="*/ 62 h 237"/>
                <a:gd name="T16" fmla="*/ 5 w 84"/>
                <a:gd name="T17" fmla="*/ 64 h 237"/>
                <a:gd name="T18" fmla="*/ 18 w 84"/>
                <a:gd name="T19" fmla="*/ 64 h 237"/>
                <a:gd name="T20" fmla="*/ 18 w 84"/>
                <a:gd name="T21" fmla="*/ 237 h 237"/>
                <a:gd name="T22" fmla="*/ 66 w 84"/>
                <a:gd name="T23" fmla="*/ 237 h 237"/>
                <a:gd name="T24" fmla="*/ 66 w 84"/>
                <a:gd name="T25" fmla="*/ 64 h 237"/>
                <a:gd name="T26" fmla="*/ 79 w 84"/>
                <a:gd name="T27" fmla="*/ 6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4" h="237">
                  <a:moveTo>
                    <a:pt x="79" y="64"/>
                  </a:moveTo>
                  <a:cubicBezTo>
                    <a:pt x="81" y="64"/>
                    <a:pt x="83" y="63"/>
                    <a:pt x="84" y="62"/>
                  </a:cubicBezTo>
                  <a:cubicBezTo>
                    <a:pt x="84" y="60"/>
                    <a:pt x="84" y="58"/>
                    <a:pt x="83" y="56"/>
                  </a:cubicBezTo>
                  <a:cubicBezTo>
                    <a:pt x="46" y="2"/>
                    <a:pt x="46" y="2"/>
                    <a:pt x="46" y="2"/>
                  </a:cubicBezTo>
                  <a:cubicBezTo>
                    <a:pt x="45" y="1"/>
                    <a:pt x="44" y="0"/>
                    <a:pt x="42" y="0"/>
                  </a:cubicBezTo>
                  <a:cubicBezTo>
                    <a:pt x="40" y="0"/>
                    <a:pt x="39" y="1"/>
                    <a:pt x="38" y="2"/>
                  </a:cubicBezTo>
                  <a:cubicBezTo>
                    <a:pt x="1" y="56"/>
                    <a:pt x="1" y="56"/>
                    <a:pt x="1" y="56"/>
                  </a:cubicBezTo>
                  <a:cubicBezTo>
                    <a:pt x="0" y="58"/>
                    <a:pt x="0" y="60"/>
                    <a:pt x="1" y="62"/>
                  </a:cubicBezTo>
                  <a:cubicBezTo>
                    <a:pt x="1" y="63"/>
                    <a:pt x="3" y="64"/>
                    <a:pt x="5" y="64"/>
                  </a:cubicBezTo>
                  <a:cubicBezTo>
                    <a:pt x="18" y="64"/>
                    <a:pt x="18" y="64"/>
                    <a:pt x="18" y="64"/>
                  </a:cubicBezTo>
                  <a:cubicBezTo>
                    <a:pt x="18" y="237"/>
                    <a:pt x="18" y="237"/>
                    <a:pt x="18" y="237"/>
                  </a:cubicBezTo>
                  <a:cubicBezTo>
                    <a:pt x="66" y="237"/>
                    <a:pt x="66" y="237"/>
                    <a:pt x="66" y="237"/>
                  </a:cubicBezTo>
                  <a:cubicBezTo>
                    <a:pt x="66" y="64"/>
                    <a:pt x="66" y="64"/>
                    <a:pt x="66" y="64"/>
                  </a:cubicBezTo>
                  <a:lnTo>
                    <a:pt x="79"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prstClr val="white"/>
                </a:solidFill>
                <a:latin typeface="Segoe UI"/>
                <a:ea typeface="微软雅黑"/>
              </a:endParaRPr>
            </a:p>
          </p:txBody>
        </p:sp>
        <p:sp>
          <p:nvSpPr>
            <p:cNvPr id="121" name="Freeform 19"/>
            <p:cNvSpPr>
              <a:spLocks/>
            </p:cNvSpPr>
            <p:nvPr/>
          </p:nvSpPr>
          <p:spPr bwMode="auto">
            <a:xfrm>
              <a:off x="1552" y="1187"/>
              <a:ext cx="510" cy="276"/>
            </a:xfrm>
            <a:custGeom>
              <a:avLst/>
              <a:gdLst>
                <a:gd name="T0" fmla="*/ 8 w 512"/>
                <a:gd name="T1" fmla="*/ 268 h 276"/>
                <a:gd name="T2" fmla="*/ 8 w 512"/>
                <a:gd name="T3" fmla="*/ 4 h 276"/>
                <a:gd name="T4" fmla="*/ 7 w 512"/>
                <a:gd name="T5" fmla="*/ 1 h 276"/>
                <a:gd name="T6" fmla="*/ 4 w 512"/>
                <a:gd name="T7" fmla="*/ 0 h 276"/>
                <a:gd name="T8" fmla="*/ 4 w 512"/>
                <a:gd name="T9" fmla="*/ 0 h 276"/>
                <a:gd name="T10" fmla="*/ 1 w 512"/>
                <a:gd name="T11" fmla="*/ 1 h 276"/>
                <a:gd name="T12" fmla="*/ 0 w 512"/>
                <a:gd name="T13" fmla="*/ 4 h 276"/>
                <a:gd name="T14" fmla="*/ 0 w 512"/>
                <a:gd name="T15" fmla="*/ 276 h 276"/>
                <a:gd name="T16" fmla="*/ 508 w 512"/>
                <a:gd name="T17" fmla="*/ 276 h 276"/>
                <a:gd name="T18" fmla="*/ 511 w 512"/>
                <a:gd name="T19" fmla="*/ 275 h 276"/>
                <a:gd name="T20" fmla="*/ 512 w 512"/>
                <a:gd name="T21" fmla="*/ 272 h 276"/>
                <a:gd name="T22" fmla="*/ 512 w 512"/>
                <a:gd name="T23" fmla="*/ 272 h 276"/>
                <a:gd name="T24" fmla="*/ 511 w 512"/>
                <a:gd name="T25" fmla="*/ 269 h 276"/>
                <a:gd name="T26" fmla="*/ 508 w 512"/>
                <a:gd name="T27" fmla="*/ 268 h 276"/>
                <a:gd name="T28" fmla="*/ 8 w 512"/>
                <a:gd name="T29" fmla="*/ 268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2" h="276">
                  <a:moveTo>
                    <a:pt x="8" y="268"/>
                  </a:moveTo>
                  <a:cubicBezTo>
                    <a:pt x="8" y="4"/>
                    <a:pt x="8" y="4"/>
                    <a:pt x="8" y="4"/>
                  </a:cubicBezTo>
                  <a:cubicBezTo>
                    <a:pt x="8" y="3"/>
                    <a:pt x="8" y="2"/>
                    <a:pt x="7" y="1"/>
                  </a:cubicBezTo>
                  <a:cubicBezTo>
                    <a:pt x="6" y="1"/>
                    <a:pt x="5" y="0"/>
                    <a:pt x="4" y="0"/>
                  </a:cubicBezTo>
                  <a:cubicBezTo>
                    <a:pt x="4" y="0"/>
                    <a:pt x="4" y="0"/>
                    <a:pt x="4" y="0"/>
                  </a:cubicBezTo>
                  <a:cubicBezTo>
                    <a:pt x="3" y="0"/>
                    <a:pt x="2" y="1"/>
                    <a:pt x="1" y="1"/>
                  </a:cubicBezTo>
                  <a:cubicBezTo>
                    <a:pt x="0" y="2"/>
                    <a:pt x="0" y="3"/>
                    <a:pt x="0" y="4"/>
                  </a:cubicBezTo>
                  <a:cubicBezTo>
                    <a:pt x="0" y="276"/>
                    <a:pt x="0" y="276"/>
                    <a:pt x="0" y="276"/>
                  </a:cubicBezTo>
                  <a:cubicBezTo>
                    <a:pt x="508" y="276"/>
                    <a:pt x="508" y="276"/>
                    <a:pt x="508" y="276"/>
                  </a:cubicBezTo>
                  <a:cubicBezTo>
                    <a:pt x="509" y="276"/>
                    <a:pt x="510" y="276"/>
                    <a:pt x="511" y="275"/>
                  </a:cubicBezTo>
                  <a:cubicBezTo>
                    <a:pt x="512" y="274"/>
                    <a:pt x="512" y="273"/>
                    <a:pt x="512" y="272"/>
                  </a:cubicBezTo>
                  <a:cubicBezTo>
                    <a:pt x="512" y="272"/>
                    <a:pt x="512" y="272"/>
                    <a:pt x="512" y="272"/>
                  </a:cubicBezTo>
                  <a:cubicBezTo>
                    <a:pt x="512" y="271"/>
                    <a:pt x="512" y="270"/>
                    <a:pt x="511" y="269"/>
                  </a:cubicBezTo>
                  <a:cubicBezTo>
                    <a:pt x="510" y="268"/>
                    <a:pt x="509" y="268"/>
                    <a:pt x="508" y="268"/>
                  </a:cubicBezTo>
                  <a:cubicBezTo>
                    <a:pt x="8" y="268"/>
                    <a:pt x="8" y="268"/>
                    <a:pt x="8" y="2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prstClr val="white"/>
                </a:solidFill>
                <a:latin typeface="Segoe UI"/>
                <a:ea typeface="微软雅黑"/>
              </a:endParaRPr>
            </a:p>
          </p:txBody>
        </p:sp>
      </p:grpSp>
      <p:grpSp>
        <p:nvGrpSpPr>
          <p:cNvPr id="122" name="Group 121"/>
          <p:cNvGrpSpPr>
            <a:grpSpLocks noChangeAspect="1"/>
          </p:cNvGrpSpPr>
          <p:nvPr/>
        </p:nvGrpSpPr>
        <p:grpSpPr bwMode="auto">
          <a:xfrm>
            <a:off x="1822608" y="2391040"/>
            <a:ext cx="754758" cy="642396"/>
            <a:chOff x="515" y="3088"/>
            <a:chExt cx="665" cy="566"/>
          </a:xfrm>
          <a:solidFill>
            <a:schemeClr val="tx1"/>
          </a:solidFill>
        </p:grpSpPr>
        <p:sp>
          <p:nvSpPr>
            <p:cNvPr id="123" name="Freeform 122"/>
            <p:cNvSpPr>
              <a:spLocks/>
            </p:cNvSpPr>
            <p:nvPr/>
          </p:nvSpPr>
          <p:spPr bwMode="auto">
            <a:xfrm>
              <a:off x="706" y="3550"/>
              <a:ext cx="283" cy="104"/>
            </a:xfrm>
            <a:custGeom>
              <a:avLst/>
              <a:gdLst>
                <a:gd name="T0" fmla="*/ 269 w 340"/>
                <a:gd name="T1" fmla="*/ 71 h 125"/>
                <a:gd name="T2" fmla="*/ 269 w 340"/>
                <a:gd name="T3" fmla="*/ 12 h 125"/>
                <a:gd name="T4" fmla="*/ 266 w 340"/>
                <a:gd name="T5" fmla="*/ 3 h 125"/>
                <a:gd name="T6" fmla="*/ 257 w 340"/>
                <a:gd name="T7" fmla="*/ 0 h 125"/>
                <a:gd name="T8" fmla="*/ 83 w 340"/>
                <a:gd name="T9" fmla="*/ 0 h 125"/>
                <a:gd name="T10" fmla="*/ 74 w 340"/>
                <a:gd name="T11" fmla="*/ 3 h 125"/>
                <a:gd name="T12" fmla="*/ 71 w 340"/>
                <a:gd name="T13" fmla="*/ 12 h 125"/>
                <a:gd name="T14" fmla="*/ 71 w 340"/>
                <a:gd name="T15" fmla="*/ 71 h 125"/>
                <a:gd name="T16" fmla="*/ 2 w 340"/>
                <a:gd name="T17" fmla="*/ 108 h 125"/>
                <a:gd name="T18" fmla="*/ 1 w 340"/>
                <a:gd name="T19" fmla="*/ 110 h 125"/>
                <a:gd name="T20" fmla="*/ 0 w 340"/>
                <a:gd name="T21" fmla="*/ 112 h 125"/>
                <a:gd name="T22" fmla="*/ 0 w 340"/>
                <a:gd name="T23" fmla="*/ 120 h 125"/>
                <a:gd name="T24" fmla="*/ 1 w 340"/>
                <a:gd name="T25" fmla="*/ 124 h 125"/>
                <a:gd name="T26" fmla="*/ 5 w 340"/>
                <a:gd name="T27" fmla="*/ 125 h 125"/>
                <a:gd name="T28" fmla="*/ 335 w 340"/>
                <a:gd name="T29" fmla="*/ 125 h 125"/>
                <a:gd name="T30" fmla="*/ 339 w 340"/>
                <a:gd name="T31" fmla="*/ 124 h 125"/>
                <a:gd name="T32" fmla="*/ 340 w 340"/>
                <a:gd name="T33" fmla="*/ 120 h 125"/>
                <a:gd name="T34" fmla="*/ 340 w 340"/>
                <a:gd name="T35" fmla="*/ 112 h 125"/>
                <a:gd name="T36" fmla="*/ 339 w 340"/>
                <a:gd name="T37" fmla="*/ 110 h 125"/>
                <a:gd name="T38" fmla="*/ 338 w 340"/>
                <a:gd name="T39" fmla="*/ 108 h 125"/>
                <a:gd name="T40" fmla="*/ 269 w 340"/>
                <a:gd name="T41" fmla="*/ 71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40" h="125">
                  <a:moveTo>
                    <a:pt x="269" y="71"/>
                  </a:moveTo>
                  <a:cubicBezTo>
                    <a:pt x="269" y="12"/>
                    <a:pt x="269" y="12"/>
                    <a:pt x="269" y="12"/>
                  </a:cubicBezTo>
                  <a:cubicBezTo>
                    <a:pt x="269" y="9"/>
                    <a:pt x="268" y="6"/>
                    <a:pt x="266" y="3"/>
                  </a:cubicBezTo>
                  <a:cubicBezTo>
                    <a:pt x="263" y="1"/>
                    <a:pt x="260" y="0"/>
                    <a:pt x="257" y="0"/>
                  </a:cubicBezTo>
                  <a:cubicBezTo>
                    <a:pt x="83" y="0"/>
                    <a:pt x="83" y="0"/>
                    <a:pt x="83" y="0"/>
                  </a:cubicBezTo>
                  <a:cubicBezTo>
                    <a:pt x="80" y="0"/>
                    <a:pt x="77" y="1"/>
                    <a:pt x="74" y="3"/>
                  </a:cubicBezTo>
                  <a:cubicBezTo>
                    <a:pt x="72" y="6"/>
                    <a:pt x="71" y="9"/>
                    <a:pt x="71" y="12"/>
                  </a:cubicBezTo>
                  <a:cubicBezTo>
                    <a:pt x="71" y="71"/>
                    <a:pt x="71" y="71"/>
                    <a:pt x="71" y="71"/>
                  </a:cubicBezTo>
                  <a:cubicBezTo>
                    <a:pt x="2" y="108"/>
                    <a:pt x="2" y="108"/>
                    <a:pt x="2" y="108"/>
                  </a:cubicBezTo>
                  <a:cubicBezTo>
                    <a:pt x="2" y="109"/>
                    <a:pt x="1" y="109"/>
                    <a:pt x="1" y="110"/>
                  </a:cubicBezTo>
                  <a:cubicBezTo>
                    <a:pt x="0" y="111"/>
                    <a:pt x="0" y="111"/>
                    <a:pt x="0" y="112"/>
                  </a:cubicBezTo>
                  <a:cubicBezTo>
                    <a:pt x="0" y="120"/>
                    <a:pt x="0" y="120"/>
                    <a:pt x="0" y="120"/>
                  </a:cubicBezTo>
                  <a:cubicBezTo>
                    <a:pt x="0" y="122"/>
                    <a:pt x="1" y="123"/>
                    <a:pt x="1" y="124"/>
                  </a:cubicBezTo>
                  <a:cubicBezTo>
                    <a:pt x="2" y="124"/>
                    <a:pt x="3" y="125"/>
                    <a:pt x="5" y="125"/>
                  </a:cubicBezTo>
                  <a:cubicBezTo>
                    <a:pt x="335" y="125"/>
                    <a:pt x="335" y="125"/>
                    <a:pt x="335" y="125"/>
                  </a:cubicBezTo>
                  <a:cubicBezTo>
                    <a:pt x="337" y="125"/>
                    <a:pt x="338" y="124"/>
                    <a:pt x="339" y="124"/>
                  </a:cubicBezTo>
                  <a:cubicBezTo>
                    <a:pt x="339" y="123"/>
                    <a:pt x="340" y="122"/>
                    <a:pt x="340" y="120"/>
                  </a:cubicBezTo>
                  <a:cubicBezTo>
                    <a:pt x="340" y="112"/>
                    <a:pt x="340" y="112"/>
                    <a:pt x="340" y="112"/>
                  </a:cubicBezTo>
                  <a:cubicBezTo>
                    <a:pt x="340" y="111"/>
                    <a:pt x="340" y="111"/>
                    <a:pt x="339" y="110"/>
                  </a:cubicBezTo>
                  <a:cubicBezTo>
                    <a:pt x="339" y="109"/>
                    <a:pt x="338" y="109"/>
                    <a:pt x="338" y="108"/>
                  </a:cubicBezTo>
                  <a:lnTo>
                    <a:pt x="269" y="7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prstClr val="white"/>
                </a:solidFill>
                <a:latin typeface="Segoe UI"/>
                <a:ea typeface="微软雅黑"/>
              </a:endParaRPr>
            </a:p>
          </p:txBody>
        </p:sp>
        <p:sp>
          <p:nvSpPr>
            <p:cNvPr id="124" name="Freeform 123"/>
            <p:cNvSpPr>
              <a:spLocks noEditPoints="1"/>
            </p:cNvSpPr>
            <p:nvPr/>
          </p:nvSpPr>
          <p:spPr bwMode="auto">
            <a:xfrm>
              <a:off x="515" y="3088"/>
              <a:ext cx="665" cy="449"/>
            </a:xfrm>
            <a:custGeom>
              <a:avLst/>
              <a:gdLst>
                <a:gd name="T0" fmla="*/ 791 w 800"/>
                <a:gd name="T1" fmla="*/ 9 h 539"/>
                <a:gd name="T2" fmla="*/ 770 w 800"/>
                <a:gd name="T3" fmla="*/ 0 h 539"/>
                <a:gd name="T4" fmla="*/ 30 w 800"/>
                <a:gd name="T5" fmla="*/ 0 h 539"/>
                <a:gd name="T6" fmla="*/ 9 w 800"/>
                <a:gd name="T7" fmla="*/ 9 h 539"/>
                <a:gd name="T8" fmla="*/ 0 w 800"/>
                <a:gd name="T9" fmla="*/ 30 h 539"/>
                <a:gd name="T10" fmla="*/ 0 w 800"/>
                <a:gd name="T11" fmla="*/ 509 h 539"/>
                <a:gd name="T12" fmla="*/ 9 w 800"/>
                <a:gd name="T13" fmla="*/ 530 h 539"/>
                <a:gd name="T14" fmla="*/ 30 w 800"/>
                <a:gd name="T15" fmla="*/ 539 h 539"/>
                <a:gd name="T16" fmla="*/ 770 w 800"/>
                <a:gd name="T17" fmla="*/ 539 h 539"/>
                <a:gd name="T18" fmla="*/ 791 w 800"/>
                <a:gd name="T19" fmla="*/ 530 h 539"/>
                <a:gd name="T20" fmla="*/ 800 w 800"/>
                <a:gd name="T21" fmla="*/ 509 h 539"/>
                <a:gd name="T22" fmla="*/ 800 w 800"/>
                <a:gd name="T23" fmla="*/ 30 h 539"/>
                <a:gd name="T24" fmla="*/ 791 w 800"/>
                <a:gd name="T25" fmla="*/ 9 h 539"/>
                <a:gd name="T26" fmla="*/ 400 w 800"/>
                <a:gd name="T27" fmla="*/ 526 h 539"/>
                <a:gd name="T28" fmla="*/ 387 w 800"/>
                <a:gd name="T29" fmla="*/ 513 h 539"/>
                <a:gd name="T30" fmla="*/ 400 w 800"/>
                <a:gd name="T31" fmla="*/ 500 h 539"/>
                <a:gd name="T32" fmla="*/ 413 w 800"/>
                <a:gd name="T33" fmla="*/ 513 h 539"/>
                <a:gd name="T34" fmla="*/ 400 w 800"/>
                <a:gd name="T35" fmla="*/ 526 h 539"/>
                <a:gd name="T36" fmla="*/ 748 w 800"/>
                <a:gd name="T37" fmla="*/ 487 h 539"/>
                <a:gd name="T38" fmla="*/ 52 w 800"/>
                <a:gd name="T39" fmla="*/ 487 h 539"/>
                <a:gd name="T40" fmla="*/ 52 w 800"/>
                <a:gd name="T41" fmla="*/ 52 h 539"/>
                <a:gd name="T42" fmla="*/ 748 w 800"/>
                <a:gd name="T43" fmla="*/ 52 h 539"/>
                <a:gd name="T44" fmla="*/ 748 w 800"/>
                <a:gd name="T45" fmla="*/ 487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00" h="539">
                  <a:moveTo>
                    <a:pt x="791" y="9"/>
                  </a:moveTo>
                  <a:cubicBezTo>
                    <a:pt x="785" y="3"/>
                    <a:pt x="778" y="0"/>
                    <a:pt x="770" y="0"/>
                  </a:cubicBezTo>
                  <a:cubicBezTo>
                    <a:pt x="30" y="0"/>
                    <a:pt x="30" y="0"/>
                    <a:pt x="30" y="0"/>
                  </a:cubicBezTo>
                  <a:cubicBezTo>
                    <a:pt x="22" y="0"/>
                    <a:pt x="15" y="3"/>
                    <a:pt x="9" y="9"/>
                  </a:cubicBezTo>
                  <a:cubicBezTo>
                    <a:pt x="3" y="15"/>
                    <a:pt x="0" y="23"/>
                    <a:pt x="0" y="30"/>
                  </a:cubicBezTo>
                  <a:cubicBezTo>
                    <a:pt x="0" y="509"/>
                    <a:pt x="0" y="509"/>
                    <a:pt x="0" y="509"/>
                  </a:cubicBezTo>
                  <a:cubicBezTo>
                    <a:pt x="0" y="517"/>
                    <a:pt x="3" y="525"/>
                    <a:pt x="9" y="530"/>
                  </a:cubicBezTo>
                  <a:cubicBezTo>
                    <a:pt x="15" y="536"/>
                    <a:pt x="22" y="539"/>
                    <a:pt x="30" y="539"/>
                  </a:cubicBezTo>
                  <a:cubicBezTo>
                    <a:pt x="770" y="539"/>
                    <a:pt x="770" y="539"/>
                    <a:pt x="770" y="539"/>
                  </a:cubicBezTo>
                  <a:cubicBezTo>
                    <a:pt x="778" y="539"/>
                    <a:pt x="785" y="536"/>
                    <a:pt x="791" y="530"/>
                  </a:cubicBezTo>
                  <a:cubicBezTo>
                    <a:pt x="797" y="525"/>
                    <a:pt x="800" y="517"/>
                    <a:pt x="800" y="509"/>
                  </a:cubicBezTo>
                  <a:cubicBezTo>
                    <a:pt x="800" y="30"/>
                    <a:pt x="800" y="30"/>
                    <a:pt x="800" y="30"/>
                  </a:cubicBezTo>
                  <a:cubicBezTo>
                    <a:pt x="800" y="23"/>
                    <a:pt x="797" y="15"/>
                    <a:pt x="791" y="9"/>
                  </a:cubicBezTo>
                  <a:close/>
                  <a:moveTo>
                    <a:pt x="400" y="526"/>
                  </a:moveTo>
                  <a:cubicBezTo>
                    <a:pt x="393" y="526"/>
                    <a:pt x="387" y="521"/>
                    <a:pt x="387" y="513"/>
                  </a:cubicBezTo>
                  <a:cubicBezTo>
                    <a:pt x="387" y="506"/>
                    <a:pt x="393" y="500"/>
                    <a:pt x="400" y="500"/>
                  </a:cubicBezTo>
                  <a:cubicBezTo>
                    <a:pt x="407" y="500"/>
                    <a:pt x="413" y="506"/>
                    <a:pt x="413" y="513"/>
                  </a:cubicBezTo>
                  <a:cubicBezTo>
                    <a:pt x="413" y="521"/>
                    <a:pt x="407" y="526"/>
                    <a:pt x="400" y="526"/>
                  </a:cubicBezTo>
                  <a:close/>
                  <a:moveTo>
                    <a:pt x="748" y="487"/>
                  </a:moveTo>
                  <a:cubicBezTo>
                    <a:pt x="52" y="487"/>
                    <a:pt x="52" y="487"/>
                    <a:pt x="52" y="487"/>
                  </a:cubicBezTo>
                  <a:cubicBezTo>
                    <a:pt x="52" y="52"/>
                    <a:pt x="52" y="52"/>
                    <a:pt x="52" y="52"/>
                  </a:cubicBezTo>
                  <a:cubicBezTo>
                    <a:pt x="748" y="52"/>
                    <a:pt x="748" y="52"/>
                    <a:pt x="748" y="52"/>
                  </a:cubicBezTo>
                  <a:lnTo>
                    <a:pt x="748" y="48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prstClr val="white"/>
                </a:solidFill>
                <a:latin typeface="Segoe UI"/>
                <a:ea typeface="微软雅黑"/>
              </a:endParaRPr>
            </a:p>
          </p:txBody>
        </p:sp>
        <p:sp>
          <p:nvSpPr>
            <p:cNvPr id="125" name="Freeform 124"/>
            <p:cNvSpPr>
              <a:spLocks/>
            </p:cNvSpPr>
            <p:nvPr/>
          </p:nvSpPr>
          <p:spPr bwMode="auto">
            <a:xfrm>
              <a:off x="646" y="3459"/>
              <a:ext cx="56" cy="9"/>
            </a:xfrm>
            <a:custGeom>
              <a:avLst/>
              <a:gdLst>
                <a:gd name="T0" fmla="*/ 6 w 67"/>
                <a:gd name="T1" fmla="*/ 0 h 11"/>
                <a:gd name="T2" fmla="*/ 2 w 67"/>
                <a:gd name="T3" fmla="*/ 2 h 11"/>
                <a:gd name="T4" fmla="*/ 0 w 67"/>
                <a:gd name="T5" fmla="*/ 6 h 11"/>
                <a:gd name="T6" fmla="*/ 0 w 67"/>
                <a:gd name="T7" fmla="*/ 11 h 11"/>
                <a:gd name="T8" fmla="*/ 67 w 67"/>
                <a:gd name="T9" fmla="*/ 11 h 11"/>
                <a:gd name="T10" fmla="*/ 67 w 67"/>
                <a:gd name="T11" fmla="*/ 6 h 11"/>
                <a:gd name="T12" fmla="*/ 65 w 67"/>
                <a:gd name="T13" fmla="*/ 2 h 11"/>
                <a:gd name="T14" fmla="*/ 61 w 67"/>
                <a:gd name="T15" fmla="*/ 0 h 11"/>
                <a:gd name="T16" fmla="*/ 6 w 67"/>
                <a:gd name="T17"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11">
                  <a:moveTo>
                    <a:pt x="6" y="0"/>
                  </a:moveTo>
                  <a:cubicBezTo>
                    <a:pt x="4" y="0"/>
                    <a:pt x="3" y="1"/>
                    <a:pt x="2" y="2"/>
                  </a:cubicBezTo>
                  <a:cubicBezTo>
                    <a:pt x="0" y="3"/>
                    <a:pt x="0" y="5"/>
                    <a:pt x="0" y="6"/>
                  </a:cubicBezTo>
                  <a:cubicBezTo>
                    <a:pt x="0" y="11"/>
                    <a:pt x="0" y="11"/>
                    <a:pt x="0" y="11"/>
                  </a:cubicBezTo>
                  <a:cubicBezTo>
                    <a:pt x="67" y="11"/>
                    <a:pt x="67" y="11"/>
                    <a:pt x="67" y="11"/>
                  </a:cubicBezTo>
                  <a:cubicBezTo>
                    <a:pt x="67" y="6"/>
                    <a:pt x="67" y="6"/>
                    <a:pt x="67" y="6"/>
                  </a:cubicBezTo>
                  <a:cubicBezTo>
                    <a:pt x="67" y="5"/>
                    <a:pt x="66" y="3"/>
                    <a:pt x="65" y="2"/>
                  </a:cubicBezTo>
                  <a:cubicBezTo>
                    <a:pt x="64" y="1"/>
                    <a:pt x="62" y="0"/>
                    <a:pt x="61" y="0"/>
                  </a:cubicBezTo>
                  <a:lnTo>
                    <a:pt x="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prstClr val="white"/>
                </a:solidFill>
                <a:latin typeface="Segoe UI"/>
                <a:ea typeface="微软雅黑"/>
              </a:endParaRPr>
            </a:p>
          </p:txBody>
        </p:sp>
        <p:sp>
          <p:nvSpPr>
            <p:cNvPr id="126" name="Freeform 125"/>
            <p:cNvSpPr>
              <a:spLocks/>
            </p:cNvSpPr>
            <p:nvPr/>
          </p:nvSpPr>
          <p:spPr bwMode="auto">
            <a:xfrm>
              <a:off x="715" y="3395"/>
              <a:ext cx="55" cy="73"/>
            </a:xfrm>
            <a:custGeom>
              <a:avLst/>
              <a:gdLst>
                <a:gd name="T0" fmla="*/ 6 w 67"/>
                <a:gd name="T1" fmla="*/ 0 h 88"/>
                <a:gd name="T2" fmla="*/ 2 w 67"/>
                <a:gd name="T3" fmla="*/ 1 h 88"/>
                <a:gd name="T4" fmla="*/ 0 w 67"/>
                <a:gd name="T5" fmla="*/ 6 h 88"/>
                <a:gd name="T6" fmla="*/ 0 w 67"/>
                <a:gd name="T7" fmla="*/ 88 h 88"/>
                <a:gd name="T8" fmla="*/ 67 w 67"/>
                <a:gd name="T9" fmla="*/ 88 h 88"/>
                <a:gd name="T10" fmla="*/ 67 w 67"/>
                <a:gd name="T11" fmla="*/ 6 h 88"/>
                <a:gd name="T12" fmla="*/ 65 w 67"/>
                <a:gd name="T13" fmla="*/ 1 h 88"/>
                <a:gd name="T14" fmla="*/ 61 w 67"/>
                <a:gd name="T15" fmla="*/ 0 h 88"/>
                <a:gd name="T16" fmla="*/ 6 w 67"/>
                <a:gd name="T17"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88">
                  <a:moveTo>
                    <a:pt x="6" y="0"/>
                  </a:moveTo>
                  <a:cubicBezTo>
                    <a:pt x="4" y="0"/>
                    <a:pt x="3" y="0"/>
                    <a:pt x="2" y="1"/>
                  </a:cubicBezTo>
                  <a:cubicBezTo>
                    <a:pt x="0" y="3"/>
                    <a:pt x="0" y="4"/>
                    <a:pt x="0" y="6"/>
                  </a:cubicBezTo>
                  <a:cubicBezTo>
                    <a:pt x="0" y="88"/>
                    <a:pt x="0" y="88"/>
                    <a:pt x="0" y="88"/>
                  </a:cubicBezTo>
                  <a:cubicBezTo>
                    <a:pt x="67" y="88"/>
                    <a:pt x="67" y="88"/>
                    <a:pt x="67" y="88"/>
                  </a:cubicBezTo>
                  <a:cubicBezTo>
                    <a:pt x="67" y="6"/>
                    <a:pt x="67" y="6"/>
                    <a:pt x="67" y="6"/>
                  </a:cubicBezTo>
                  <a:cubicBezTo>
                    <a:pt x="67" y="4"/>
                    <a:pt x="66" y="3"/>
                    <a:pt x="65" y="1"/>
                  </a:cubicBezTo>
                  <a:cubicBezTo>
                    <a:pt x="64" y="0"/>
                    <a:pt x="62" y="0"/>
                    <a:pt x="61" y="0"/>
                  </a:cubicBezTo>
                  <a:lnTo>
                    <a:pt x="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prstClr val="white"/>
                </a:solidFill>
                <a:latin typeface="Segoe UI"/>
                <a:ea typeface="微软雅黑"/>
              </a:endParaRPr>
            </a:p>
          </p:txBody>
        </p:sp>
        <p:sp>
          <p:nvSpPr>
            <p:cNvPr id="127" name="Freeform 126"/>
            <p:cNvSpPr>
              <a:spLocks/>
            </p:cNvSpPr>
            <p:nvPr/>
          </p:nvSpPr>
          <p:spPr bwMode="auto">
            <a:xfrm>
              <a:off x="783" y="3368"/>
              <a:ext cx="55" cy="100"/>
            </a:xfrm>
            <a:custGeom>
              <a:avLst/>
              <a:gdLst>
                <a:gd name="T0" fmla="*/ 6 w 67"/>
                <a:gd name="T1" fmla="*/ 0 h 120"/>
                <a:gd name="T2" fmla="*/ 2 w 67"/>
                <a:gd name="T3" fmla="*/ 2 h 120"/>
                <a:gd name="T4" fmla="*/ 0 w 67"/>
                <a:gd name="T5" fmla="*/ 6 h 120"/>
                <a:gd name="T6" fmla="*/ 0 w 67"/>
                <a:gd name="T7" fmla="*/ 120 h 120"/>
                <a:gd name="T8" fmla="*/ 67 w 67"/>
                <a:gd name="T9" fmla="*/ 120 h 120"/>
                <a:gd name="T10" fmla="*/ 67 w 67"/>
                <a:gd name="T11" fmla="*/ 6 h 120"/>
                <a:gd name="T12" fmla="*/ 65 w 67"/>
                <a:gd name="T13" fmla="*/ 2 h 120"/>
                <a:gd name="T14" fmla="*/ 61 w 67"/>
                <a:gd name="T15" fmla="*/ 0 h 120"/>
                <a:gd name="T16" fmla="*/ 6 w 67"/>
                <a:gd name="T17"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120">
                  <a:moveTo>
                    <a:pt x="6" y="0"/>
                  </a:moveTo>
                  <a:cubicBezTo>
                    <a:pt x="4" y="0"/>
                    <a:pt x="3" y="0"/>
                    <a:pt x="2" y="2"/>
                  </a:cubicBezTo>
                  <a:cubicBezTo>
                    <a:pt x="0" y="3"/>
                    <a:pt x="0" y="4"/>
                    <a:pt x="0" y="6"/>
                  </a:cubicBezTo>
                  <a:cubicBezTo>
                    <a:pt x="0" y="120"/>
                    <a:pt x="0" y="120"/>
                    <a:pt x="0" y="120"/>
                  </a:cubicBezTo>
                  <a:cubicBezTo>
                    <a:pt x="67" y="120"/>
                    <a:pt x="67" y="120"/>
                    <a:pt x="67" y="120"/>
                  </a:cubicBezTo>
                  <a:cubicBezTo>
                    <a:pt x="67" y="6"/>
                    <a:pt x="67" y="6"/>
                    <a:pt x="67" y="6"/>
                  </a:cubicBezTo>
                  <a:cubicBezTo>
                    <a:pt x="67" y="4"/>
                    <a:pt x="66" y="3"/>
                    <a:pt x="65" y="2"/>
                  </a:cubicBezTo>
                  <a:cubicBezTo>
                    <a:pt x="64" y="0"/>
                    <a:pt x="62" y="0"/>
                    <a:pt x="61" y="0"/>
                  </a:cubicBezTo>
                  <a:lnTo>
                    <a:pt x="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prstClr val="white"/>
                </a:solidFill>
                <a:latin typeface="Segoe UI"/>
                <a:ea typeface="微软雅黑"/>
              </a:endParaRPr>
            </a:p>
          </p:txBody>
        </p:sp>
        <p:sp>
          <p:nvSpPr>
            <p:cNvPr id="128" name="Freeform 127"/>
            <p:cNvSpPr>
              <a:spLocks/>
            </p:cNvSpPr>
            <p:nvPr/>
          </p:nvSpPr>
          <p:spPr bwMode="auto">
            <a:xfrm>
              <a:off x="851" y="3379"/>
              <a:ext cx="56" cy="89"/>
            </a:xfrm>
            <a:custGeom>
              <a:avLst/>
              <a:gdLst>
                <a:gd name="T0" fmla="*/ 6 w 67"/>
                <a:gd name="T1" fmla="*/ 0 h 107"/>
                <a:gd name="T2" fmla="*/ 2 w 67"/>
                <a:gd name="T3" fmla="*/ 2 h 107"/>
                <a:gd name="T4" fmla="*/ 0 w 67"/>
                <a:gd name="T5" fmla="*/ 6 h 107"/>
                <a:gd name="T6" fmla="*/ 0 w 67"/>
                <a:gd name="T7" fmla="*/ 107 h 107"/>
                <a:gd name="T8" fmla="*/ 67 w 67"/>
                <a:gd name="T9" fmla="*/ 107 h 107"/>
                <a:gd name="T10" fmla="*/ 67 w 67"/>
                <a:gd name="T11" fmla="*/ 6 h 107"/>
                <a:gd name="T12" fmla="*/ 65 w 67"/>
                <a:gd name="T13" fmla="*/ 2 h 107"/>
                <a:gd name="T14" fmla="*/ 61 w 67"/>
                <a:gd name="T15" fmla="*/ 0 h 107"/>
                <a:gd name="T16" fmla="*/ 6 w 67"/>
                <a:gd name="T17"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107">
                  <a:moveTo>
                    <a:pt x="6" y="0"/>
                  </a:moveTo>
                  <a:cubicBezTo>
                    <a:pt x="5" y="0"/>
                    <a:pt x="3" y="0"/>
                    <a:pt x="2" y="2"/>
                  </a:cubicBezTo>
                  <a:cubicBezTo>
                    <a:pt x="0" y="3"/>
                    <a:pt x="0" y="5"/>
                    <a:pt x="0" y="6"/>
                  </a:cubicBezTo>
                  <a:cubicBezTo>
                    <a:pt x="0" y="107"/>
                    <a:pt x="0" y="107"/>
                    <a:pt x="0" y="107"/>
                  </a:cubicBezTo>
                  <a:cubicBezTo>
                    <a:pt x="67" y="107"/>
                    <a:pt x="67" y="107"/>
                    <a:pt x="67" y="107"/>
                  </a:cubicBezTo>
                  <a:cubicBezTo>
                    <a:pt x="67" y="6"/>
                    <a:pt x="67" y="6"/>
                    <a:pt x="67" y="6"/>
                  </a:cubicBezTo>
                  <a:cubicBezTo>
                    <a:pt x="67" y="5"/>
                    <a:pt x="66" y="3"/>
                    <a:pt x="65" y="2"/>
                  </a:cubicBezTo>
                  <a:cubicBezTo>
                    <a:pt x="64" y="0"/>
                    <a:pt x="62" y="0"/>
                    <a:pt x="61" y="0"/>
                  </a:cubicBezTo>
                  <a:lnTo>
                    <a:pt x="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prstClr val="white"/>
                </a:solidFill>
                <a:latin typeface="Segoe UI"/>
                <a:ea typeface="微软雅黑"/>
              </a:endParaRPr>
            </a:p>
          </p:txBody>
        </p:sp>
        <p:sp>
          <p:nvSpPr>
            <p:cNvPr id="129" name="Freeform 128"/>
            <p:cNvSpPr>
              <a:spLocks/>
            </p:cNvSpPr>
            <p:nvPr/>
          </p:nvSpPr>
          <p:spPr bwMode="auto">
            <a:xfrm>
              <a:off x="919" y="3337"/>
              <a:ext cx="56" cy="131"/>
            </a:xfrm>
            <a:custGeom>
              <a:avLst/>
              <a:gdLst>
                <a:gd name="T0" fmla="*/ 6 w 67"/>
                <a:gd name="T1" fmla="*/ 0 h 158"/>
                <a:gd name="T2" fmla="*/ 2 w 67"/>
                <a:gd name="T3" fmla="*/ 1 h 158"/>
                <a:gd name="T4" fmla="*/ 0 w 67"/>
                <a:gd name="T5" fmla="*/ 6 h 158"/>
                <a:gd name="T6" fmla="*/ 0 w 67"/>
                <a:gd name="T7" fmla="*/ 158 h 158"/>
                <a:gd name="T8" fmla="*/ 67 w 67"/>
                <a:gd name="T9" fmla="*/ 158 h 158"/>
                <a:gd name="T10" fmla="*/ 67 w 67"/>
                <a:gd name="T11" fmla="*/ 6 h 158"/>
                <a:gd name="T12" fmla="*/ 65 w 67"/>
                <a:gd name="T13" fmla="*/ 1 h 158"/>
                <a:gd name="T14" fmla="*/ 61 w 67"/>
                <a:gd name="T15" fmla="*/ 0 h 158"/>
                <a:gd name="T16" fmla="*/ 6 w 67"/>
                <a:gd name="T17" fmla="*/ 0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158">
                  <a:moveTo>
                    <a:pt x="6" y="0"/>
                  </a:moveTo>
                  <a:cubicBezTo>
                    <a:pt x="5" y="0"/>
                    <a:pt x="3" y="0"/>
                    <a:pt x="2" y="1"/>
                  </a:cubicBezTo>
                  <a:cubicBezTo>
                    <a:pt x="0" y="3"/>
                    <a:pt x="0" y="4"/>
                    <a:pt x="0" y="6"/>
                  </a:cubicBezTo>
                  <a:cubicBezTo>
                    <a:pt x="0" y="158"/>
                    <a:pt x="0" y="158"/>
                    <a:pt x="0" y="158"/>
                  </a:cubicBezTo>
                  <a:cubicBezTo>
                    <a:pt x="67" y="158"/>
                    <a:pt x="67" y="158"/>
                    <a:pt x="67" y="158"/>
                  </a:cubicBezTo>
                  <a:cubicBezTo>
                    <a:pt x="67" y="6"/>
                    <a:pt x="67" y="6"/>
                    <a:pt x="67" y="6"/>
                  </a:cubicBezTo>
                  <a:cubicBezTo>
                    <a:pt x="67" y="4"/>
                    <a:pt x="66" y="3"/>
                    <a:pt x="65" y="1"/>
                  </a:cubicBezTo>
                  <a:cubicBezTo>
                    <a:pt x="64" y="0"/>
                    <a:pt x="62" y="0"/>
                    <a:pt x="61" y="0"/>
                  </a:cubicBezTo>
                  <a:cubicBezTo>
                    <a:pt x="6" y="0"/>
                    <a:pt x="6" y="0"/>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prstClr val="white"/>
                </a:solidFill>
                <a:latin typeface="Segoe UI"/>
                <a:ea typeface="微软雅黑"/>
              </a:endParaRPr>
            </a:p>
          </p:txBody>
        </p:sp>
        <p:sp>
          <p:nvSpPr>
            <p:cNvPr id="130" name="Freeform 129"/>
            <p:cNvSpPr>
              <a:spLocks/>
            </p:cNvSpPr>
            <p:nvPr/>
          </p:nvSpPr>
          <p:spPr bwMode="auto">
            <a:xfrm>
              <a:off x="987" y="3284"/>
              <a:ext cx="56" cy="184"/>
            </a:xfrm>
            <a:custGeom>
              <a:avLst/>
              <a:gdLst>
                <a:gd name="T0" fmla="*/ 6 w 67"/>
                <a:gd name="T1" fmla="*/ 0 h 222"/>
                <a:gd name="T2" fmla="*/ 2 w 67"/>
                <a:gd name="T3" fmla="*/ 1 h 222"/>
                <a:gd name="T4" fmla="*/ 0 w 67"/>
                <a:gd name="T5" fmla="*/ 6 h 222"/>
                <a:gd name="T6" fmla="*/ 0 w 67"/>
                <a:gd name="T7" fmla="*/ 222 h 222"/>
                <a:gd name="T8" fmla="*/ 67 w 67"/>
                <a:gd name="T9" fmla="*/ 222 h 222"/>
                <a:gd name="T10" fmla="*/ 67 w 67"/>
                <a:gd name="T11" fmla="*/ 6 h 222"/>
                <a:gd name="T12" fmla="*/ 65 w 67"/>
                <a:gd name="T13" fmla="*/ 1 h 222"/>
                <a:gd name="T14" fmla="*/ 61 w 67"/>
                <a:gd name="T15" fmla="*/ 0 h 222"/>
                <a:gd name="T16" fmla="*/ 6 w 67"/>
                <a:gd name="T17" fmla="*/ 0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222">
                  <a:moveTo>
                    <a:pt x="6" y="0"/>
                  </a:moveTo>
                  <a:cubicBezTo>
                    <a:pt x="5" y="0"/>
                    <a:pt x="3" y="0"/>
                    <a:pt x="2" y="1"/>
                  </a:cubicBezTo>
                  <a:cubicBezTo>
                    <a:pt x="1" y="3"/>
                    <a:pt x="0" y="4"/>
                    <a:pt x="0" y="6"/>
                  </a:cubicBezTo>
                  <a:cubicBezTo>
                    <a:pt x="0" y="222"/>
                    <a:pt x="0" y="222"/>
                    <a:pt x="0" y="222"/>
                  </a:cubicBezTo>
                  <a:cubicBezTo>
                    <a:pt x="67" y="222"/>
                    <a:pt x="67" y="222"/>
                    <a:pt x="67" y="222"/>
                  </a:cubicBezTo>
                  <a:cubicBezTo>
                    <a:pt x="67" y="6"/>
                    <a:pt x="67" y="6"/>
                    <a:pt x="67" y="6"/>
                  </a:cubicBezTo>
                  <a:cubicBezTo>
                    <a:pt x="67" y="4"/>
                    <a:pt x="66" y="3"/>
                    <a:pt x="65" y="1"/>
                  </a:cubicBezTo>
                  <a:cubicBezTo>
                    <a:pt x="64" y="0"/>
                    <a:pt x="62" y="0"/>
                    <a:pt x="61" y="0"/>
                  </a:cubicBezTo>
                  <a:cubicBezTo>
                    <a:pt x="6" y="0"/>
                    <a:pt x="6" y="0"/>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prstClr val="white"/>
                </a:solidFill>
                <a:latin typeface="Segoe UI"/>
                <a:ea typeface="微软雅黑"/>
              </a:endParaRPr>
            </a:p>
          </p:txBody>
        </p:sp>
        <p:sp>
          <p:nvSpPr>
            <p:cNvPr id="131" name="Freeform 130"/>
            <p:cNvSpPr>
              <a:spLocks/>
            </p:cNvSpPr>
            <p:nvPr/>
          </p:nvSpPr>
          <p:spPr bwMode="auto">
            <a:xfrm>
              <a:off x="610" y="3178"/>
              <a:ext cx="475" cy="289"/>
            </a:xfrm>
            <a:custGeom>
              <a:avLst/>
              <a:gdLst>
                <a:gd name="T0" fmla="*/ 572 w 572"/>
                <a:gd name="T1" fmla="*/ 7 h 347"/>
                <a:gd name="T2" fmla="*/ 571 w 572"/>
                <a:gd name="T3" fmla="*/ 2 h 347"/>
                <a:gd name="T4" fmla="*/ 567 w 572"/>
                <a:gd name="T5" fmla="*/ 1 h 347"/>
                <a:gd name="T6" fmla="*/ 500 w 572"/>
                <a:gd name="T7" fmla="*/ 20 h 347"/>
                <a:gd name="T8" fmla="*/ 497 w 572"/>
                <a:gd name="T9" fmla="*/ 23 h 347"/>
                <a:gd name="T10" fmla="*/ 498 w 572"/>
                <a:gd name="T11" fmla="*/ 27 h 347"/>
                <a:gd name="T12" fmla="*/ 506 w 572"/>
                <a:gd name="T13" fmla="*/ 37 h 347"/>
                <a:gd name="T14" fmla="*/ 302 w 572"/>
                <a:gd name="T15" fmla="*/ 196 h 347"/>
                <a:gd name="T16" fmla="*/ 190 w 572"/>
                <a:gd name="T17" fmla="*/ 148 h 347"/>
                <a:gd name="T18" fmla="*/ 2 w 572"/>
                <a:gd name="T19" fmla="*/ 327 h 347"/>
                <a:gd name="T20" fmla="*/ 0 w 572"/>
                <a:gd name="T21" fmla="*/ 331 h 347"/>
                <a:gd name="T22" fmla="*/ 2 w 572"/>
                <a:gd name="T23" fmla="*/ 336 h 347"/>
                <a:gd name="T24" fmla="*/ 10 w 572"/>
                <a:gd name="T25" fmla="*/ 345 h 347"/>
                <a:gd name="T26" fmla="*/ 15 w 572"/>
                <a:gd name="T27" fmla="*/ 347 h 347"/>
                <a:gd name="T28" fmla="*/ 19 w 572"/>
                <a:gd name="T29" fmla="*/ 345 h 347"/>
                <a:gd name="T30" fmla="*/ 195 w 572"/>
                <a:gd name="T31" fmla="*/ 178 h 347"/>
                <a:gd name="T32" fmla="*/ 306 w 572"/>
                <a:gd name="T33" fmla="*/ 225 h 347"/>
                <a:gd name="T34" fmla="*/ 521 w 572"/>
                <a:gd name="T35" fmla="*/ 57 h 347"/>
                <a:gd name="T36" fmla="*/ 529 w 572"/>
                <a:gd name="T37" fmla="*/ 68 h 347"/>
                <a:gd name="T38" fmla="*/ 533 w 572"/>
                <a:gd name="T39" fmla="*/ 69 h 347"/>
                <a:gd name="T40" fmla="*/ 536 w 572"/>
                <a:gd name="T41" fmla="*/ 67 h 347"/>
                <a:gd name="T42" fmla="*/ 572 w 572"/>
                <a:gd name="T43" fmla="*/ 7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72" h="347">
                  <a:moveTo>
                    <a:pt x="572" y="7"/>
                  </a:moveTo>
                  <a:cubicBezTo>
                    <a:pt x="572" y="5"/>
                    <a:pt x="572" y="4"/>
                    <a:pt x="571" y="2"/>
                  </a:cubicBezTo>
                  <a:cubicBezTo>
                    <a:pt x="570" y="1"/>
                    <a:pt x="568" y="0"/>
                    <a:pt x="567" y="1"/>
                  </a:cubicBezTo>
                  <a:cubicBezTo>
                    <a:pt x="500" y="20"/>
                    <a:pt x="500" y="20"/>
                    <a:pt x="500" y="20"/>
                  </a:cubicBezTo>
                  <a:cubicBezTo>
                    <a:pt x="498" y="21"/>
                    <a:pt x="497" y="22"/>
                    <a:pt x="497" y="23"/>
                  </a:cubicBezTo>
                  <a:cubicBezTo>
                    <a:pt x="496" y="25"/>
                    <a:pt x="497" y="26"/>
                    <a:pt x="498" y="27"/>
                  </a:cubicBezTo>
                  <a:cubicBezTo>
                    <a:pt x="506" y="37"/>
                    <a:pt x="506" y="37"/>
                    <a:pt x="506" y="37"/>
                  </a:cubicBezTo>
                  <a:cubicBezTo>
                    <a:pt x="302" y="196"/>
                    <a:pt x="302" y="196"/>
                    <a:pt x="302" y="196"/>
                  </a:cubicBezTo>
                  <a:cubicBezTo>
                    <a:pt x="190" y="148"/>
                    <a:pt x="190" y="148"/>
                    <a:pt x="190" y="148"/>
                  </a:cubicBezTo>
                  <a:cubicBezTo>
                    <a:pt x="2" y="327"/>
                    <a:pt x="2" y="327"/>
                    <a:pt x="2" y="327"/>
                  </a:cubicBezTo>
                  <a:cubicBezTo>
                    <a:pt x="1" y="328"/>
                    <a:pt x="0" y="329"/>
                    <a:pt x="0" y="331"/>
                  </a:cubicBezTo>
                  <a:cubicBezTo>
                    <a:pt x="0" y="333"/>
                    <a:pt x="0" y="334"/>
                    <a:pt x="2" y="336"/>
                  </a:cubicBezTo>
                  <a:cubicBezTo>
                    <a:pt x="10" y="345"/>
                    <a:pt x="10" y="345"/>
                    <a:pt x="10" y="345"/>
                  </a:cubicBezTo>
                  <a:cubicBezTo>
                    <a:pt x="11" y="346"/>
                    <a:pt x="13" y="347"/>
                    <a:pt x="15" y="347"/>
                  </a:cubicBezTo>
                  <a:cubicBezTo>
                    <a:pt x="16" y="347"/>
                    <a:pt x="18" y="346"/>
                    <a:pt x="19" y="345"/>
                  </a:cubicBezTo>
                  <a:cubicBezTo>
                    <a:pt x="195" y="178"/>
                    <a:pt x="195" y="178"/>
                    <a:pt x="195" y="178"/>
                  </a:cubicBezTo>
                  <a:cubicBezTo>
                    <a:pt x="306" y="225"/>
                    <a:pt x="306" y="225"/>
                    <a:pt x="306" y="225"/>
                  </a:cubicBezTo>
                  <a:cubicBezTo>
                    <a:pt x="521" y="57"/>
                    <a:pt x="521" y="57"/>
                    <a:pt x="521" y="57"/>
                  </a:cubicBezTo>
                  <a:cubicBezTo>
                    <a:pt x="529" y="68"/>
                    <a:pt x="529" y="68"/>
                    <a:pt x="529" y="68"/>
                  </a:cubicBezTo>
                  <a:cubicBezTo>
                    <a:pt x="530" y="69"/>
                    <a:pt x="531" y="69"/>
                    <a:pt x="533" y="69"/>
                  </a:cubicBezTo>
                  <a:cubicBezTo>
                    <a:pt x="534" y="69"/>
                    <a:pt x="535" y="68"/>
                    <a:pt x="536" y="67"/>
                  </a:cubicBezTo>
                  <a:lnTo>
                    <a:pt x="572"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prstClr val="white"/>
                </a:solidFill>
                <a:latin typeface="Segoe UI"/>
                <a:ea typeface="微软雅黑"/>
              </a:endParaRPr>
            </a:p>
          </p:txBody>
        </p:sp>
      </p:grpSp>
      <p:grpSp>
        <p:nvGrpSpPr>
          <p:cNvPr id="132" name="Group 32"/>
          <p:cNvGrpSpPr>
            <a:grpSpLocks noChangeAspect="1"/>
          </p:cNvGrpSpPr>
          <p:nvPr/>
        </p:nvGrpSpPr>
        <p:grpSpPr bwMode="auto">
          <a:xfrm>
            <a:off x="9565129" y="2329751"/>
            <a:ext cx="907980" cy="644666"/>
            <a:chOff x="4354" y="1098"/>
            <a:chExt cx="800" cy="568"/>
          </a:xfrm>
          <a:solidFill>
            <a:schemeClr val="tx1"/>
          </a:solidFill>
        </p:grpSpPr>
        <p:sp>
          <p:nvSpPr>
            <p:cNvPr id="133" name="Freeform 33"/>
            <p:cNvSpPr>
              <a:spLocks noEditPoints="1"/>
            </p:cNvSpPr>
            <p:nvPr/>
          </p:nvSpPr>
          <p:spPr bwMode="auto">
            <a:xfrm>
              <a:off x="4441" y="1098"/>
              <a:ext cx="626" cy="423"/>
            </a:xfrm>
            <a:custGeom>
              <a:avLst/>
              <a:gdLst>
                <a:gd name="T0" fmla="*/ 621 w 628"/>
                <a:gd name="T1" fmla="*/ 7 h 423"/>
                <a:gd name="T2" fmla="*/ 605 w 628"/>
                <a:gd name="T3" fmla="*/ 0 h 423"/>
                <a:gd name="T4" fmla="*/ 24 w 628"/>
                <a:gd name="T5" fmla="*/ 0 h 423"/>
                <a:gd name="T6" fmla="*/ 7 w 628"/>
                <a:gd name="T7" fmla="*/ 7 h 423"/>
                <a:gd name="T8" fmla="*/ 0 w 628"/>
                <a:gd name="T9" fmla="*/ 23 h 423"/>
                <a:gd name="T10" fmla="*/ 0 w 628"/>
                <a:gd name="T11" fmla="*/ 423 h 423"/>
                <a:gd name="T12" fmla="*/ 628 w 628"/>
                <a:gd name="T13" fmla="*/ 423 h 423"/>
                <a:gd name="T14" fmla="*/ 628 w 628"/>
                <a:gd name="T15" fmla="*/ 23 h 423"/>
                <a:gd name="T16" fmla="*/ 621 w 628"/>
                <a:gd name="T17" fmla="*/ 7 h 423"/>
                <a:gd name="T18" fmla="*/ 314 w 628"/>
                <a:gd name="T19" fmla="*/ 13 h 423"/>
                <a:gd name="T20" fmla="*/ 321 w 628"/>
                <a:gd name="T21" fmla="*/ 20 h 423"/>
                <a:gd name="T22" fmla="*/ 314 w 628"/>
                <a:gd name="T23" fmla="*/ 27 h 423"/>
                <a:gd name="T24" fmla="*/ 307 w 628"/>
                <a:gd name="T25" fmla="*/ 20 h 423"/>
                <a:gd name="T26" fmla="*/ 314 w 628"/>
                <a:gd name="T27" fmla="*/ 13 h 423"/>
                <a:gd name="T28" fmla="*/ 587 w 628"/>
                <a:gd name="T29" fmla="*/ 382 h 423"/>
                <a:gd name="T30" fmla="*/ 41 w 628"/>
                <a:gd name="T31" fmla="*/ 382 h 423"/>
                <a:gd name="T32" fmla="*/ 41 w 628"/>
                <a:gd name="T33" fmla="*/ 41 h 423"/>
                <a:gd name="T34" fmla="*/ 587 w 628"/>
                <a:gd name="T35" fmla="*/ 41 h 423"/>
                <a:gd name="T36" fmla="*/ 587 w 628"/>
                <a:gd name="T37" fmla="*/ 382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8" h="423">
                  <a:moveTo>
                    <a:pt x="621" y="7"/>
                  </a:moveTo>
                  <a:cubicBezTo>
                    <a:pt x="617" y="2"/>
                    <a:pt x="611" y="0"/>
                    <a:pt x="605" y="0"/>
                  </a:cubicBezTo>
                  <a:cubicBezTo>
                    <a:pt x="24" y="0"/>
                    <a:pt x="24" y="0"/>
                    <a:pt x="24" y="0"/>
                  </a:cubicBezTo>
                  <a:cubicBezTo>
                    <a:pt x="17" y="0"/>
                    <a:pt x="11" y="2"/>
                    <a:pt x="7" y="7"/>
                  </a:cubicBezTo>
                  <a:cubicBezTo>
                    <a:pt x="2" y="11"/>
                    <a:pt x="0" y="17"/>
                    <a:pt x="0" y="23"/>
                  </a:cubicBezTo>
                  <a:cubicBezTo>
                    <a:pt x="0" y="423"/>
                    <a:pt x="0" y="423"/>
                    <a:pt x="0" y="423"/>
                  </a:cubicBezTo>
                  <a:cubicBezTo>
                    <a:pt x="628" y="423"/>
                    <a:pt x="628" y="423"/>
                    <a:pt x="628" y="423"/>
                  </a:cubicBezTo>
                  <a:cubicBezTo>
                    <a:pt x="628" y="23"/>
                    <a:pt x="628" y="23"/>
                    <a:pt x="628" y="23"/>
                  </a:cubicBezTo>
                  <a:cubicBezTo>
                    <a:pt x="628" y="17"/>
                    <a:pt x="626" y="11"/>
                    <a:pt x="621" y="7"/>
                  </a:cubicBezTo>
                  <a:close/>
                  <a:moveTo>
                    <a:pt x="314" y="13"/>
                  </a:moveTo>
                  <a:cubicBezTo>
                    <a:pt x="318" y="13"/>
                    <a:pt x="321" y="16"/>
                    <a:pt x="321" y="20"/>
                  </a:cubicBezTo>
                  <a:cubicBezTo>
                    <a:pt x="321" y="24"/>
                    <a:pt x="318" y="27"/>
                    <a:pt x="314" y="27"/>
                  </a:cubicBezTo>
                  <a:cubicBezTo>
                    <a:pt x="310" y="27"/>
                    <a:pt x="307" y="24"/>
                    <a:pt x="307" y="20"/>
                  </a:cubicBezTo>
                  <a:cubicBezTo>
                    <a:pt x="307" y="16"/>
                    <a:pt x="310" y="13"/>
                    <a:pt x="314" y="13"/>
                  </a:cubicBezTo>
                  <a:close/>
                  <a:moveTo>
                    <a:pt x="587" y="382"/>
                  </a:moveTo>
                  <a:cubicBezTo>
                    <a:pt x="41" y="382"/>
                    <a:pt x="41" y="382"/>
                    <a:pt x="41" y="382"/>
                  </a:cubicBezTo>
                  <a:cubicBezTo>
                    <a:pt x="41" y="41"/>
                    <a:pt x="41" y="41"/>
                    <a:pt x="41" y="41"/>
                  </a:cubicBezTo>
                  <a:cubicBezTo>
                    <a:pt x="587" y="41"/>
                    <a:pt x="587" y="41"/>
                    <a:pt x="587" y="41"/>
                  </a:cubicBezTo>
                  <a:lnTo>
                    <a:pt x="587" y="3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prstClr val="white"/>
                </a:solidFill>
                <a:latin typeface="Segoe UI"/>
                <a:ea typeface="微软雅黑"/>
              </a:endParaRPr>
            </a:p>
          </p:txBody>
        </p:sp>
        <p:sp>
          <p:nvSpPr>
            <p:cNvPr id="134" name="Freeform 34"/>
            <p:cNvSpPr>
              <a:spLocks noEditPoints="1"/>
            </p:cNvSpPr>
            <p:nvPr/>
          </p:nvSpPr>
          <p:spPr bwMode="auto">
            <a:xfrm>
              <a:off x="4354" y="1538"/>
              <a:ext cx="800" cy="97"/>
            </a:xfrm>
            <a:custGeom>
              <a:avLst/>
              <a:gdLst>
                <a:gd name="T0" fmla="*/ 87 w 802"/>
                <a:gd name="T1" fmla="*/ 0 h 97"/>
                <a:gd name="T2" fmla="*/ 4 w 802"/>
                <a:gd name="T3" fmla="*/ 83 h 97"/>
                <a:gd name="T4" fmla="*/ 2 w 802"/>
                <a:gd name="T5" fmla="*/ 92 h 97"/>
                <a:gd name="T6" fmla="*/ 10 w 802"/>
                <a:gd name="T7" fmla="*/ 97 h 97"/>
                <a:gd name="T8" fmla="*/ 792 w 802"/>
                <a:gd name="T9" fmla="*/ 97 h 97"/>
                <a:gd name="T10" fmla="*/ 800 w 802"/>
                <a:gd name="T11" fmla="*/ 92 h 97"/>
                <a:gd name="T12" fmla="*/ 798 w 802"/>
                <a:gd name="T13" fmla="*/ 83 h 97"/>
                <a:gd name="T14" fmla="*/ 715 w 802"/>
                <a:gd name="T15" fmla="*/ 0 h 97"/>
                <a:gd name="T16" fmla="*/ 87 w 802"/>
                <a:gd name="T17" fmla="*/ 0 h 97"/>
                <a:gd name="T18" fmla="*/ 711 w 802"/>
                <a:gd name="T19" fmla="*/ 47 h 97"/>
                <a:gd name="T20" fmla="*/ 712 w 802"/>
                <a:gd name="T21" fmla="*/ 54 h 97"/>
                <a:gd name="T22" fmla="*/ 706 w 802"/>
                <a:gd name="T23" fmla="*/ 58 h 97"/>
                <a:gd name="T24" fmla="*/ 484 w 802"/>
                <a:gd name="T25" fmla="*/ 58 h 97"/>
                <a:gd name="T26" fmla="*/ 485 w 802"/>
                <a:gd name="T27" fmla="*/ 64 h 97"/>
                <a:gd name="T28" fmla="*/ 484 w 802"/>
                <a:gd name="T29" fmla="*/ 67 h 97"/>
                <a:gd name="T30" fmla="*/ 481 w 802"/>
                <a:gd name="T31" fmla="*/ 69 h 97"/>
                <a:gd name="T32" fmla="*/ 321 w 802"/>
                <a:gd name="T33" fmla="*/ 69 h 97"/>
                <a:gd name="T34" fmla="*/ 318 w 802"/>
                <a:gd name="T35" fmla="*/ 67 h 97"/>
                <a:gd name="T36" fmla="*/ 317 w 802"/>
                <a:gd name="T37" fmla="*/ 64 h 97"/>
                <a:gd name="T38" fmla="*/ 318 w 802"/>
                <a:gd name="T39" fmla="*/ 58 h 97"/>
                <a:gd name="T40" fmla="*/ 96 w 802"/>
                <a:gd name="T41" fmla="*/ 58 h 97"/>
                <a:gd name="T42" fmla="*/ 90 w 802"/>
                <a:gd name="T43" fmla="*/ 54 h 97"/>
                <a:gd name="T44" fmla="*/ 91 w 802"/>
                <a:gd name="T45" fmla="*/ 47 h 97"/>
                <a:gd name="T46" fmla="*/ 113 w 802"/>
                <a:gd name="T47" fmla="*/ 20 h 97"/>
                <a:gd name="T48" fmla="*/ 689 w 802"/>
                <a:gd name="T49" fmla="*/ 20 h 97"/>
                <a:gd name="T50" fmla="*/ 711 w 802"/>
                <a:gd name="T51" fmla="*/ 4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02" h="97">
                  <a:moveTo>
                    <a:pt x="87" y="0"/>
                  </a:moveTo>
                  <a:cubicBezTo>
                    <a:pt x="4" y="83"/>
                    <a:pt x="4" y="83"/>
                    <a:pt x="4" y="83"/>
                  </a:cubicBezTo>
                  <a:cubicBezTo>
                    <a:pt x="1" y="85"/>
                    <a:pt x="0" y="89"/>
                    <a:pt x="2" y="92"/>
                  </a:cubicBezTo>
                  <a:cubicBezTo>
                    <a:pt x="3" y="95"/>
                    <a:pt x="6" y="97"/>
                    <a:pt x="10" y="97"/>
                  </a:cubicBezTo>
                  <a:cubicBezTo>
                    <a:pt x="792" y="97"/>
                    <a:pt x="792" y="97"/>
                    <a:pt x="792" y="97"/>
                  </a:cubicBezTo>
                  <a:cubicBezTo>
                    <a:pt x="796" y="97"/>
                    <a:pt x="799" y="95"/>
                    <a:pt x="800" y="92"/>
                  </a:cubicBezTo>
                  <a:cubicBezTo>
                    <a:pt x="802" y="89"/>
                    <a:pt x="801" y="85"/>
                    <a:pt x="798" y="83"/>
                  </a:cubicBezTo>
                  <a:cubicBezTo>
                    <a:pt x="715" y="0"/>
                    <a:pt x="715" y="0"/>
                    <a:pt x="715" y="0"/>
                  </a:cubicBezTo>
                  <a:lnTo>
                    <a:pt x="87" y="0"/>
                  </a:lnTo>
                  <a:close/>
                  <a:moveTo>
                    <a:pt x="711" y="47"/>
                  </a:moveTo>
                  <a:cubicBezTo>
                    <a:pt x="713" y="49"/>
                    <a:pt x="713" y="51"/>
                    <a:pt x="712" y="54"/>
                  </a:cubicBezTo>
                  <a:cubicBezTo>
                    <a:pt x="711" y="56"/>
                    <a:pt x="709" y="58"/>
                    <a:pt x="706" y="58"/>
                  </a:cubicBezTo>
                  <a:cubicBezTo>
                    <a:pt x="484" y="58"/>
                    <a:pt x="484" y="58"/>
                    <a:pt x="484" y="58"/>
                  </a:cubicBezTo>
                  <a:cubicBezTo>
                    <a:pt x="485" y="64"/>
                    <a:pt x="485" y="64"/>
                    <a:pt x="485" y="64"/>
                  </a:cubicBezTo>
                  <a:cubicBezTo>
                    <a:pt x="485" y="65"/>
                    <a:pt x="485" y="66"/>
                    <a:pt x="484" y="67"/>
                  </a:cubicBezTo>
                  <a:cubicBezTo>
                    <a:pt x="483" y="68"/>
                    <a:pt x="482" y="69"/>
                    <a:pt x="481" y="69"/>
                  </a:cubicBezTo>
                  <a:cubicBezTo>
                    <a:pt x="321" y="69"/>
                    <a:pt x="321" y="69"/>
                    <a:pt x="321" y="69"/>
                  </a:cubicBezTo>
                  <a:cubicBezTo>
                    <a:pt x="320" y="69"/>
                    <a:pt x="319" y="68"/>
                    <a:pt x="318" y="67"/>
                  </a:cubicBezTo>
                  <a:cubicBezTo>
                    <a:pt x="317" y="66"/>
                    <a:pt x="317" y="65"/>
                    <a:pt x="317" y="64"/>
                  </a:cubicBezTo>
                  <a:cubicBezTo>
                    <a:pt x="318" y="58"/>
                    <a:pt x="318" y="58"/>
                    <a:pt x="318" y="58"/>
                  </a:cubicBezTo>
                  <a:cubicBezTo>
                    <a:pt x="96" y="58"/>
                    <a:pt x="96" y="58"/>
                    <a:pt x="96" y="58"/>
                  </a:cubicBezTo>
                  <a:cubicBezTo>
                    <a:pt x="93" y="58"/>
                    <a:pt x="91" y="56"/>
                    <a:pt x="90" y="54"/>
                  </a:cubicBezTo>
                  <a:cubicBezTo>
                    <a:pt x="89" y="51"/>
                    <a:pt x="89" y="49"/>
                    <a:pt x="91" y="47"/>
                  </a:cubicBezTo>
                  <a:cubicBezTo>
                    <a:pt x="113" y="20"/>
                    <a:pt x="113" y="20"/>
                    <a:pt x="113" y="20"/>
                  </a:cubicBezTo>
                  <a:cubicBezTo>
                    <a:pt x="689" y="20"/>
                    <a:pt x="689" y="20"/>
                    <a:pt x="689" y="20"/>
                  </a:cubicBezTo>
                  <a:lnTo>
                    <a:pt x="711"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zh-CN" altLang="en-US" kern="0" dirty="0">
                <a:solidFill>
                  <a:prstClr val="white"/>
                </a:solidFill>
                <a:latin typeface="Segoe UI"/>
                <a:ea typeface="微软雅黑"/>
              </a:endParaRPr>
            </a:p>
          </p:txBody>
        </p:sp>
        <p:sp>
          <p:nvSpPr>
            <p:cNvPr id="135" name="Freeform 35"/>
            <p:cNvSpPr>
              <a:spLocks noEditPoints="1"/>
            </p:cNvSpPr>
            <p:nvPr/>
          </p:nvSpPr>
          <p:spPr bwMode="auto">
            <a:xfrm>
              <a:off x="4355" y="1637"/>
              <a:ext cx="798" cy="29"/>
            </a:xfrm>
            <a:custGeom>
              <a:avLst/>
              <a:gdLst>
                <a:gd name="T0" fmla="*/ 791 w 800"/>
                <a:gd name="T1" fmla="*/ 3 h 29"/>
                <a:gd name="T2" fmla="*/ 469 w 800"/>
                <a:gd name="T3" fmla="*/ 3 h 29"/>
                <a:gd name="T4" fmla="*/ 468 w 800"/>
                <a:gd name="T5" fmla="*/ 6 h 29"/>
                <a:gd name="T6" fmla="*/ 461 w 800"/>
                <a:gd name="T7" fmla="*/ 9 h 29"/>
                <a:gd name="T8" fmla="*/ 339 w 800"/>
                <a:gd name="T9" fmla="*/ 9 h 29"/>
                <a:gd name="T10" fmla="*/ 332 w 800"/>
                <a:gd name="T11" fmla="*/ 6 h 29"/>
                <a:gd name="T12" fmla="*/ 331 w 800"/>
                <a:gd name="T13" fmla="*/ 3 h 29"/>
                <a:gd name="T14" fmla="*/ 9 w 800"/>
                <a:gd name="T15" fmla="*/ 3 h 29"/>
                <a:gd name="T16" fmla="*/ 0 w 800"/>
                <a:gd name="T17" fmla="*/ 0 h 29"/>
                <a:gd name="T18" fmla="*/ 0 w 800"/>
                <a:gd name="T19" fmla="*/ 9 h 29"/>
                <a:gd name="T20" fmla="*/ 6 w 800"/>
                <a:gd name="T21" fmla="*/ 23 h 29"/>
                <a:gd name="T22" fmla="*/ 21 w 800"/>
                <a:gd name="T23" fmla="*/ 29 h 29"/>
                <a:gd name="T24" fmla="*/ 779 w 800"/>
                <a:gd name="T25" fmla="*/ 29 h 29"/>
                <a:gd name="T26" fmla="*/ 794 w 800"/>
                <a:gd name="T27" fmla="*/ 23 h 29"/>
                <a:gd name="T28" fmla="*/ 800 w 800"/>
                <a:gd name="T29" fmla="*/ 9 h 29"/>
                <a:gd name="T30" fmla="*/ 800 w 800"/>
                <a:gd name="T31" fmla="*/ 0 h 29"/>
                <a:gd name="T32" fmla="*/ 791 w 800"/>
                <a:gd name="T33" fmla="*/ 3 h 29"/>
                <a:gd name="T34" fmla="*/ 72 w 800"/>
                <a:gd name="T35" fmla="*/ 21 h 29"/>
                <a:gd name="T36" fmla="*/ 68 w 800"/>
                <a:gd name="T37" fmla="*/ 16 h 29"/>
                <a:gd name="T38" fmla="*/ 72 w 800"/>
                <a:gd name="T39" fmla="*/ 12 h 29"/>
                <a:gd name="T40" fmla="*/ 77 w 800"/>
                <a:gd name="T41" fmla="*/ 16 h 29"/>
                <a:gd name="T42" fmla="*/ 72 w 800"/>
                <a:gd name="T43" fmla="*/ 21 h 29"/>
                <a:gd name="T44" fmla="*/ 94 w 800"/>
                <a:gd name="T45" fmla="*/ 21 h 29"/>
                <a:gd name="T46" fmla="*/ 89 w 800"/>
                <a:gd name="T47" fmla="*/ 16 h 29"/>
                <a:gd name="T48" fmla="*/ 94 w 800"/>
                <a:gd name="T49" fmla="*/ 12 h 29"/>
                <a:gd name="T50" fmla="*/ 98 w 800"/>
                <a:gd name="T51" fmla="*/ 16 h 29"/>
                <a:gd name="T52" fmla="*/ 94 w 800"/>
                <a:gd name="T53" fmla="*/ 21 h 29"/>
                <a:gd name="T54" fmla="*/ 115 w 800"/>
                <a:gd name="T55" fmla="*/ 21 h 29"/>
                <a:gd name="T56" fmla="*/ 111 w 800"/>
                <a:gd name="T57" fmla="*/ 16 h 29"/>
                <a:gd name="T58" fmla="*/ 115 w 800"/>
                <a:gd name="T59" fmla="*/ 12 h 29"/>
                <a:gd name="T60" fmla="*/ 120 w 800"/>
                <a:gd name="T61" fmla="*/ 16 h 29"/>
                <a:gd name="T62" fmla="*/ 115 w 800"/>
                <a:gd name="T63"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0" h="29">
                  <a:moveTo>
                    <a:pt x="791" y="3"/>
                  </a:moveTo>
                  <a:cubicBezTo>
                    <a:pt x="469" y="3"/>
                    <a:pt x="469" y="3"/>
                    <a:pt x="469" y="3"/>
                  </a:cubicBezTo>
                  <a:cubicBezTo>
                    <a:pt x="469" y="4"/>
                    <a:pt x="468" y="5"/>
                    <a:pt x="468" y="6"/>
                  </a:cubicBezTo>
                  <a:cubicBezTo>
                    <a:pt x="466" y="8"/>
                    <a:pt x="463" y="9"/>
                    <a:pt x="461" y="9"/>
                  </a:cubicBezTo>
                  <a:cubicBezTo>
                    <a:pt x="339" y="9"/>
                    <a:pt x="339" y="9"/>
                    <a:pt x="339" y="9"/>
                  </a:cubicBezTo>
                  <a:cubicBezTo>
                    <a:pt x="337" y="9"/>
                    <a:pt x="334" y="8"/>
                    <a:pt x="332" y="6"/>
                  </a:cubicBezTo>
                  <a:cubicBezTo>
                    <a:pt x="332" y="5"/>
                    <a:pt x="331" y="4"/>
                    <a:pt x="331" y="3"/>
                  </a:cubicBezTo>
                  <a:cubicBezTo>
                    <a:pt x="9" y="3"/>
                    <a:pt x="9" y="3"/>
                    <a:pt x="9" y="3"/>
                  </a:cubicBezTo>
                  <a:cubicBezTo>
                    <a:pt x="5" y="3"/>
                    <a:pt x="2" y="2"/>
                    <a:pt x="0" y="0"/>
                  </a:cubicBezTo>
                  <a:cubicBezTo>
                    <a:pt x="0" y="9"/>
                    <a:pt x="0" y="9"/>
                    <a:pt x="0" y="9"/>
                  </a:cubicBezTo>
                  <a:cubicBezTo>
                    <a:pt x="0" y="14"/>
                    <a:pt x="2" y="19"/>
                    <a:pt x="6" y="23"/>
                  </a:cubicBezTo>
                  <a:cubicBezTo>
                    <a:pt x="10" y="27"/>
                    <a:pt x="15" y="29"/>
                    <a:pt x="21" y="29"/>
                  </a:cubicBezTo>
                  <a:cubicBezTo>
                    <a:pt x="779" y="29"/>
                    <a:pt x="779" y="29"/>
                    <a:pt x="779" y="29"/>
                  </a:cubicBezTo>
                  <a:cubicBezTo>
                    <a:pt x="785" y="29"/>
                    <a:pt x="790" y="27"/>
                    <a:pt x="794" y="23"/>
                  </a:cubicBezTo>
                  <a:cubicBezTo>
                    <a:pt x="798" y="19"/>
                    <a:pt x="800" y="14"/>
                    <a:pt x="800" y="9"/>
                  </a:cubicBezTo>
                  <a:cubicBezTo>
                    <a:pt x="800" y="0"/>
                    <a:pt x="800" y="0"/>
                    <a:pt x="800" y="0"/>
                  </a:cubicBezTo>
                  <a:cubicBezTo>
                    <a:pt x="798" y="2"/>
                    <a:pt x="795" y="3"/>
                    <a:pt x="791" y="3"/>
                  </a:cubicBezTo>
                  <a:close/>
                  <a:moveTo>
                    <a:pt x="72" y="21"/>
                  </a:moveTo>
                  <a:cubicBezTo>
                    <a:pt x="70" y="21"/>
                    <a:pt x="68" y="19"/>
                    <a:pt x="68" y="16"/>
                  </a:cubicBezTo>
                  <a:cubicBezTo>
                    <a:pt x="68" y="14"/>
                    <a:pt x="70" y="12"/>
                    <a:pt x="72" y="12"/>
                  </a:cubicBezTo>
                  <a:cubicBezTo>
                    <a:pt x="75" y="12"/>
                    <a:pt x="77" y="14"/>
                    <a:pt x="77" y="16"/>
                  </a:cubicBezTo>
                  <a:cubicBezTo>
                    <a:pt x="77" y="19"/>
                    <a:pt x="75" y="21"/>
                    <a:pt x="72" y="21"/>
                  </a:cubicBezTo>
                  <a:close/>
                  <a:moveTo>
                    <a:pt x="94" y="21"/>
                  </a:moveTo>
                  <a:cubicBezTo>
                    <a:pt x="91" y="21"/>
                    <a:pt x="89" y="19"/>
                    <a:pt x="89" y="16"/>
                  </a:cubicBezTo>
                  <a:cubicBezTo>
                    <a:pt x="89" y="14"/>
                    <a:pt x="91" y="12"/>
                    <a:pt x="94" y="12"/>
                  </a:cubicBezTo>
                  <a:cubicBezTo>
                    <a:pt x="96" y="12"/>
                    <a:pt x="98" y="14"/>
                    <a:pt x="98" y="16"/>
                  </a:cubicBezTo>
                  <a:cubicBezTo>
                    <a:pt x="98" y="19"/>
                    <a:pt x="96" y="21"/>
                    <a:pt x="94" y="21"/>
                  </a:cubicBezTo>
                  <a:close/>
                  <a:moveTo>
                    <a:pt x="115" y="21"/>
                  </a:moveTo>
                  <a:cubicBezTo>
                    <a:pt x="113" y="21"/>
                    <a:pt x="111" y="19"/>
                    <a:pt x="111" y="16"/>
                  </a:cubicBezTo>
                  <a:cubicBezTo>
                    <a:pt x="111" y="14"/>
                    <a:pt x="113" y="12"/>
                    <a:pt x="115" y="12"/>
                  </a:cubicBezTo>
                  <a:cubicBezTo>
                    <a:pt x="118" y="12"/>
                    <a:pt x="120" y="14"/>
                    <a:pt x="120" y="16"/>
                  </a:cubicBezTo>
                  <a:cubicBezTo>
                    <a:pt x="120" y="19"/>
                    <a:pt x="118" y="21"/>
                    <a:pt x="115"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prstClr val="white"/>
                </a:solidFill>
                <a:latin typeface="Segoe UI"/>
                <a:ea typeface="微软雅黑"/>
              </a:endParaRPr>
            </a:p>
          </p:txBody>
        </p:sp>
        <p:sp>
          <p:nvSpPr>
            <p:cNvPr id="136" name="Freeform 36"/>
            <p:cNvSpPr>
              <a:spLocks/>
            </p:cNvSpPr>
            <p:nvPr/>
          </p:nvSpPr>
          <p:spPr bwMode="auto">
            <a:xfrm>
              <a:off x="4702" y="1225"/>
              <a:ext cx="50" cy="48"/>
            </a:xfrm>
            <a:custGeom>
              <a:avLst/>
              <a:gdLst>
                <a:gd name="T0" fmla="*/ 50 w 50"/>
                <a:gd name="T1" fmla="*/ 24 h 48"/>
                <a:gd name="T2" fmla="*/ 47 w 50"/>
                <a:gd name="T3" fmla="*/ 36 h 48"/>
                <a:gd name="T4" fmla="*/ 40 w 50"/>
                <a:gd name="T5" fmla="*/ 30 h 48"/>
                <a:gd name="T6" fmla="*/ 41 w 50"/>
                <a:gd name="T7" fmla="*/ 24 h 48"/>
                <a:gd name="T8" fmla="*/ 25 w 50"/>
                <a:gd name="T9" fmla="*/ 8 h 48"/>
                <a:gd name="T10" fmla="*/ 9 w 50"/>
                <a:gd name="T11" fmla="*/ 24 h 48"/>
                <a:gd name="T12" fmla="*/ 19 w 50"/>
                <a:gd name="T13" fmla="*/ 40 h 48"/>
                <a:gd name="T14" fmla="*/ 19 w 50"/>
                <a:gd name="T15" fmla="*/ 48 h 48"/>
                <a:gd name="T16" fmla="*/ 0 w 50"/>
                <a:gd name="T17" fmla="*/ 24 h 48"/>
                <a:gd name="T18" fmla="*/ 25 w 50"/>
                <a:gd name="T19" fmla="*/ 0 h 48"/>
                <a:gd name="T20" fmla="*/ 50 w 50"/>
                <a:gd name="T21" fmla="*/ 2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50" y="24"/>
                  </a:moveTo>
                  <a:cubicBezTo>
                    <a:pt x="50" y="29"/>
                    <a:pt x="48" y="33"/>
                    <a:pt x="47" y="36"/>
                  </a:cubicBezTo>
                  <a:cubicBezTo>
                    <a:pt x="40" y="30"/>
                    <a:pt x="40" y="30"/>
                    <a:pt x="40" y="30"/>
                  </a:cubicBezTo>
                  <a:cubicBezTo>
                    <a:pt x="41" y="28"/>
                    <a:pt x="41" y="26"/>
                    <a:pt x="41" y="24"/>
                  </a:cubicBezTo>
                  <a:cubicBezTo>
                    <a:pt x="41" y="15"/>
                    <a:pt x="34" y="8"/>
                    <a:pt x="25" y="8"/>
                  </a:cubicBezTo>
                  <a:cubicBezTo>
                    <a:pt x="16" y="8"/>
                    <a:pt x="9" y="15"/>
                    <a:pt x="9" y="24"/>
                  </a:cubicBezTo>
                  <a:cubicBezTo>
                    <a:pt x="9" y="31"/>
                    <a:pt x="13" y="37"/>
                    <a:pt x="19" y="40"/>
                  </a:cubicBezTo>
                  <a:cubicBezTo>
                    <a:pt x="19" y="48"/>
                    <a:pt x="19" y="48"/>
                    <a:pt x="19" y="48"/>
                  </a:cubicBezTo>
                  <a:cubicBezTo>
                    <a:pt x="8" y="45"/>
                    <a:pt x="0" y="36"/>
                    <a:pt x="0" y="24"/>
                  </a:cubicBezTo>
                  <a:cubicBezTo>
                    <a:pt x="0" y="11"/>
                    <a:pt x="11" y="0"/>
                    <a:pt x="25" y="0"/>
                  </a:cubicBezTo>
                  <a:cubicBezTo>
                    <a:pt x="39" y="0"/>
                    <a:pt x="50" y="11"/>
                    <a:pt x="50"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prstClr val="white"/>
                </a:solidFill>
                <a:latin typeface="Segoe UI"/>
                <a:ea typeface="微软雅黑"/>
              </a:endParaRPr>
            </a:p>
          </p:txBody>
        </p:sp>
        <p:sp>
          <p:nvSpPr>
            <p:cNvPr id="137" name="Freeform 37"/>
            <p:cNvSpPr>
              <a:spLocks/>
            </p:cNvSpPr>
            <p:nvPr/>
          </p:nvSpPr>
          <p:spPr bwMode="auto">
            <a:xfrm>
              <a:off x="4682" y="1204"/>
              <a:ext cx="90" cy="90"/>
            </a:xfrm>
            <a:custGeom>
              <a:avLst/>
              <a:gdLst>
                <a:gd name="T0" fmla="*/ 45 w 90"/>
                <a:gd name="T1" fmla="*/ 0 h 90"/>
                <a:gd name="T2" fmla="*/ 0 w 90"/>
                <a:gd name="T3" fmla="*/ 45 h 90"/>
                <a:gd name="T4" fmla="*/ 39 w 90"/>
                <a:gd name="T5" fmla="*/ 90 h 90"/>
                <a:gd name="T6" fmla="*/ 39 w 90"/>
                <a:gd name="T7" fmla="*/ 82 h 90"/>
                <a:gd name="T8" fmla="*/ 8 w 90"/>
                <a:gd name="T9" fmla="*/ 45 h 90"/>
                <a:gd name="T10" fmla="*/ 45 w 90"/>
                <a:gd name="T11" fmla="*/ 9 h 90"/>
                <a:gd name="T12" fmla="*/ 82 w 90"/>
                <a:gd name="T13" fmla="*/ 45 h 90"/>
                <a:gd name="T14" fmla="*/ 75 w 90"/>
                <a:gd name="T15" fmla="*/ 66 h 90"/>
                <a:gd name="T16" fmla="*/ 81 w 90"/>
                <a:gd name="T17" fmla="*/ 72 h 90"/>
                <a:gd name="T18" fmla="*/ 90 w 90"/>
                <a:gd name="T19" fmla="*/ 45 h 90"/>
                <a:gd name="T20" fmla="*/ 45 w 90"/>
                <a:gd name="T21"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0" h="90">
                  <a:moveTo>
                    <a:pt x="45" y="0"/>
                  </a:moveTo>
                  <a:cubicBezTo>
                    <a:pt x="20" y="0"/>
                    <a:pt x="0" y="21"/>
                    <a:pt x="0" y="45"/>
                  </a:cubicBezTo>
                  <a:cubicBezTo>
                    <a:pt x="0" y="68"/>
                    <a:pt x="17" y="87"/>
                    <a:pt x="39" y="90"/>
                  </a:cubicBezTo>
                  <a:cubicBezTo>
                    <a:pt x="39" y="82"/>
                    <a:pt x="39" y="82"/>
                    <a:pt x="39" y="82"/>
                  </a:cubicBezTo>
                  <a:cubicBezTo>
                    <a:pt x="21" y="79"/>
                    <a:pt x="8" y="64"/>
                    <a:pt x="8" y="45"/>
                  </a:cubicBezTo>
                  <a:cubicBezTo>
                    <a:pt x="8" y="25"/>
                    <a:pt x="25" y="9"/>
                    <a:pt x="45" y="9"/>
                  </a:cubicBezTo>
                  <a:cubicBezTo>
                    <a:pt x="65" y="9"/>
                    <a:pt x="82" y="25"/>
                    <a:pt x="82" y="45"/>
                  </a:cubicBezTo>
                  <a:cubicBezTo>
                    <a:pt x="82" y="53"/>
                    <a:pt x="79" y="60"/>
                    <a:pt x="75" y="66"/>
                  </a:cubicBezTo>
                  <a:cubicBezTo>
                    <a:pt x="81" y="72"/>
                    <a:pt x="81" y="72"/>
                    <a:pt x="81" y="72"/>
                  </a:cubicBezTo>
                  <a:cubicBezTo>
                    <a:pt x="87" y="65"/>
                    <a:pt x="90" y="55"/>
                    <a:pt x="90" y="45"/>
                  </a:cubicBezTo>
                  <a:cubicBezTo>
                    <a:pt x="90" y="21"/>
                    <a:pt x="70" y="0"/>
                    <a:pt x="4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prstClr val="white"/>
                </a:solidFill>
                <a:latin typeface="Segoe UI"/>
                <a:ea typeface="微软雅黑"/>
              </a:endParaRPr>
            </a:p>
          </p:txBody>
        </p:sp>
        <p:sp>
          <p:nvSpPr>
            <p:cNvPr id="138" name="Freeform 38"/>
            <p:cNvSpPr>
              <a:spLocks/>
            </p:cNvSpPr>
            <p:nvPr/>
          </p:nvSpPr>
          <p:spPr bwMode="auto">
            <a:xfrm>
              <a:off x="4727" y="1248"/>
              <a:ext cx="99" cy="167"/>
            </a:xfrm>
            <a:custGeom>
              <a:avLst/>
              <a:gdLst>
                <a:gd name="T0" fmla="*/ 0 w 99"/>
                <a:gd name="T1" fmla="*/ 1 h 167"/>
                <a:gd name="T2" fmla="*/ 0 w 99"/>
                <a:gd name="T3" fmla="*/ 1 h 167"/>
                <a:gd name="T4" fmla="*/ 0 w 99"/>
                <a:gd name="T5" fmla="*/ 143 h 167"/>
                <a:gd name="T6" fmla="*/ 0 w 99"/>
                <a:gd name="T7" fmla="*/ 143 h 167"/>
                <a:gd name="T8" fmla="*/ 1 w 99"/>
                <a:gd name="T9" fmla="*/ 143 h 167"/>
                <a:gd name="T10" fmla="*/ 1 w 99"/>
                <a:gd name="T11" fmla="*/ 143 h 167"/>
                <a:gd name="T12" fmla="*/ 29 w 99"/>
                <a:gd name="T13" fmla="*/ 119 h 167"/>
                <a:gd name="T14" fmla="*/ 29 w 99"/>
                <a:gd name="T15" fmla="*/ 119 h 167"/>
                <a:gd name="T16" fmla="*/ 29 w 99"/>
                <a:gd name="T17" fmla="*/ 119 h 167"/>
                <a:gd name="T18" fmla="*/ 30 w 99"/>
                <a:gd name="T19" fmla="*/ 119 h 167"/>
                <a:gd name="T20" fmla="*/ 47 w 99"/>
                <a:gd name="T21" fmla="*/ 163 h 167"/>
                <a:gd name="T22" fmla="*/ 50 w 99"/>
                <a:gd name="T23" fmla="*/ 166 h 167"/>
                <a:gd name="T24" fmla="*/ 54 w 99"/>
                <a:gd name="T25" fmla="*/ 166 h 167"/>
                <a:gd name="T26" fmla="*/ 76 w 99"/>
                <a:gd name="T27" fmla="*/ 157 h 167"/>
                <a:gd name="T28" fmla="*/ 79 w 99"/>
                <a:gd name="T29" fmla="*/ 155 h 167"/>
                <a:gd name="T30" fmla="*/ 79 w 99"/>
                <a:gd name="T31" fmla="*/ 151 h 167"/>
                <a:gd name="T32" fmla="*/ 61 w 99"/>
                <a:gd name="T33" fmla="*/ 107 h 167"/>
                <a:gd name="T34" fmla="*/ 61 w 99"/>
                <a:gd name="T35" fmla="*/ 106 h 167"/>
                <a:gd name="T36" fmla="*/ 61 w 99"/>
                <a:gd name="T37" fmla="*/ 106 h 167"/>
                <a:gd name="T38" fmla="*/ 62 w 99"/>
                <a:gd name="T39" fmla="*/ 106 h 167"/>
                <a:gd name="T40" fmla="*/ 98 w 99"/>
                <a:gd name="T41" fmla="*/ 104 h 167"/>
                <a:gd name="T42" fmla="*/ 99 w 99"/>
                <a:gd name="T43" fmla="*/ 104 h 167"/>
                <a:gd name="T44" fmla="*/ 99 w 99"/>
                <a:gd name="T45" fmla="*/ 104 h 167"/>
                <a:gd name="T46" fmla="*/ 99 w 99"/>
                <a:gd name="T47" fmla="*/ 103 h 167"/>
                <a:gd name="T48" fmla="*/ 1 w 99"/>
                <a:gd name="T49" fmla="*/ 1 h 167"/>
                <a:gd name="T50" fmla="*/ 0 w 99"/>
                <a:gd name="T51" fmla="*/ 1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9" h="167">
                  <a:moveTo>
                    <a:pt x="0" y="1"/>
                  </a:moveTo>
                  <a:cubicBezTo>
                    <a:pt x="0" y="1"/>
                    <a:pt x="0" y="1"/>
                    <a:pt x="0" y="1"/>
                  </a:cubicBezTo>
                  <a:cubicBezTo>
                    <a:pt x="0" y="143"/>
                    <a:pt x="0" y="143"/>
                    <a:pt x="0" y="143"/>
                  </a:cubicBezTo>
                  <a:cubicBezTo>
                    <a:pt x="0" y="143"/>
                    <a:pt x="0" y="143"/>
                    <a:pt x="0" y="143"/>
                  </a:cubicBezTo>
                  <a:cubicBezTo>
                    <a:pt x="1" y="143"/>
                    <a:pt x="1" y="143"/>
                    <a:pt x="1" y="143"/>
                  </a:cubicBezTo>
                  <a:cubicBezTo>
                    <a:pt x="1" y="143"/>
                    <a:pt x="1" y="143"/>
                    <a:pt x="1" y="143"/>
                  </a:cubicBezTo>
                  <a:cubicBezTo>
                    <a:pt x="29" y="119"/>
                    <a:pt x="29" y="119"/>
                    <a:pt x="29" y="119"/>
                  </a:cubicBezTo>
                  <a:cubicBezTo>
                    <a:pt x="29" y="119"/>
                    <a:pt x="29" y="119"/>
                    <a:pt x="29" y="119"/>
                  </a:cubicBezTo>
                  <a:cubicBezTo>
                    <a:pt x="29" y="119"/>
                    <a:pt x="29" y="119"/>
                    <a:pt x="29" y="119"/>
                  </a:cubicBezTo>
                  <a:cubicBezTo>
                    <a:pt x="29" y="119"/>
                    <a:pt x="30" y="119"/>
                    <a:pt x="30" y="119"/>
                  </a:cubicBezTo>
                  <a:cubicBezTo>
                    <a:pt x="47" y="163"/>
                    <a:pt x="47" y="163"/>
                    <a:pt x="47" y="163"/>
                  </a:cubicBezTo>
                  <a:cubicBezTo>
                    <a:pt x="48" y="164"/>
                    <a:pt x="49" y="165"/>
                    <a:pt x="50" y="166"/>
                  </a:cubicBezTo>
                  <a:cubicBezTo>
                    <a:pt x="52" y="167"/>
                    <a:pt x="53" y="167"/>
                    <a:pt x="54" y="166"/>
                  </a:cubicBezTo>
                  <a:cubicBezTo>
                    <a:pt x="76" y="157"/>
                    <a:pt x="76" y="157"/>
                    <a:pt x="76" y="157"/>
                  </a:cubicBezTo>
                  <a:cubicBezTo>
                    <a:pt x="77" y="157"/>
                    <a:pt x="78" y="156"/>
                    <a:pt x="79" y="155"/>
                  </a:cubicBezTo>
                  <a:cubicBezTo>
                    <a:pt x="79" y="153"/>
                    <a:pt x="79" y="152"/>
                    <a:pt x="79" y="151"/>
                  </a:cubicBezTo>
                  <a:cubicBezTo>
                    <a:pt x="61" y="107"/>
                    <a:pt x="61" y="107"/>
                    <a:pt x="61" y="107"/>
                  </a:cubicBezTo>
                  <a:cubicBezTo>
                    <a:pt x="61" y="106"/>
                    <a:pt x="61" y="106"/>
                    <a:pt x="61" y="106"/>
                  </a:cubicBezTo>
                  <a:cubicBezTo>
                    <a:pt x="61" y="106"/>
                    <a:pt x="61" y="106"/>
                    <a:pt x="61" y="106"/>
                  </a:cubicBezTo>
                  <a:cubicBezTo>
                    <a:pt x="61" y="106"/>
                    <a:pt x="62" y="106"/>
                    <a:pt x="62" y="106"/>
                  </a:cubicBezTo>
                  <a:cubicBezTo>
                    <a:pt x="98" y="104"/>
                    <a:pt x="98" y="104"/>
                    <a:pt x="98" y="104"/>
                  </a:cubicBezTo>
                  <a:cubicBezTo>
                    <a:pt x="98" y="104"/>
                    <a:pt x="98" y="104"/>
                    <a:pt x="99" y="104"/>
                  </a:cubicBezTo>
                  <a:cubicBezTo>
                    <a:pt x="99" y="104"/>
                    <a:pt x="99" y="104"/>
                    <a:pt x="99" y="104"/>
                  </a:cubicBezTo>
                  <a:cubicBezTo>
                    <a:pt x="99" y="104"/>
                    <a:pt x="99" y="103"/>
                    <a:pt x="99" y="103"/>
                  </a:cubicBezTo>
                  <a:cubicBezTo>
                    <a:pt x="1" y="1"/>
                    <a:pt x="1" y="1"/>
                    <a:pt x="1" y="1"/>
                  </a:cubicBezTo>
                  <a:cubicBezTo>
                    <a:pt x="1" y="1"/>
                    <a:pt x="1"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prstClr val="white"/>
                </a:solidFill>
                <a:latin typeface="Segoe UI"/>
                <a:ea typeface="微软雅黑"/>
              </a:endParaRPr>
            </a:p>
          </p:txBody>
        </p:sp>
      </p:grpSp>
      <p:sp>
        <p:nvSpPr>
          <p:cNvPr id="3" name="矩形 2">
            <a:extLst>
              <a:ext uri="{FF2B5EF4-FFF2-40B4-BE49-F238E27FC236}">
                <a16:creationId xmlns:a16="http://schemas.microsoft.com/office/drawing/2014/main" id="{BCC5ED64-2C16-0741-9EE9-BBB197397795}"/>
              </a:ext>
            </a:extLst>
          </p:cNvPr>
          <p:cNvSpPr/>
          <p:nvPr/>
        </p:nvSpPr>
        <p:spPr>
          <a:xfrm>
            <a:off x="9152652" y="4424880"/>
            <a:ext cx="1689885" cy="290913"/>
          </a:xfrm>
          <a:prstGeom prst="rect">
            <a:avLst/>
          </a:prstGeom>
        </p:spPr>
        <p:txBody>
          <a:bodyPr wrap="none">
            <a:spAutoFit/>
          </a:bodyPr>
          <a:lstStyle/>
          <a:p>
            <a:pPr algn="ctr">
              <a:lnSpc>
                <a:spcPct val="130000"/>
              </a:lnSpc>
            </a:pPr>
            <a:r>
              <a:rPr lang="en-US" altLang="zh-HK" sz="1100" dirty="0"/>
              <a:t>0.2 standard deviation</a:t>
            </a:r>
            <a:endParaRPr lang="zh-HK" altLang="en-US" sz="1100" dirty="0"/>
          </a:p>
        </p:txBody>
      </p:sp>
    </p:spTree>
    <p:extLst>
      <p:ext uri="{BB962C8B-B14F-4D97-AF65-F5344CB8AC3E}">
        <p14:creationId xmlns:p14="http://schemas.microsoft.com/office/powerpoint/2010/main" val="16629817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t>PART</a:t>
            </a:r>
            <a:r>
              <a:rPr kumimoji="1" lang="zh-CN" altLang="en-US" dirty="0"/>
              <a:t> </a:t>
            </a:r>
            <a:r>
              <a:rPr kumimoji="1" lang="en-US" altLang="zh-CN" dirty="0"/>
              <a:t>FIVE: Performance</a:t>
            </a:r>
            <a:endParaRPr kumimoji="1" lang="zh-CN" altLang="en-US" dirty="0"/>
          </a:p>
        </p:txBody>
      </p:sp>
      <p:grpSp>
        <p:nvGrpSpPr>
          <p:cNvPr id="3" name="组 2"/>
          <p:cNvGrpSpPr/>
          <p:nvPr/>
        </p:nvGrpSpPr>
        <p:grpSpPr>
          <a:xfrm>
            <a:off x="974294" y="934206"/>
            <a:ext cx="6253892" cy="509896"/>
            <a:chOff x="910794" y="4967546"/>
            <a:chExt cx="6253892" cy="509896"/>
          </a:xfrm>
        </p:grpSpPr>
        <p:grpSp>
          <p:nvGrpSpPr>
            <p:cNvPr id="4" name="组合 10"/>
            <p:cNvGrpSpPr/>
            <p:nvPr/>
          </p:nvGrpSpPr>
          <p:grpSpPr>
            <a:xfrm>
              <a:off x="910794" y="4967546"/>
              <a:ext cx="6253892" cy="509896"/>
              <a:chOff x="888096" y="1000203"/>
              <a:chExt cx="11579009" cy="944066"/>
            </a:xfrm>
          </p:grpSpPr>
          <p:sp>
            <p:nvSpPr>
              <p:cNvPr id="6" name="矩形 5"/>
              <p:cNvSpPr/>
              <p:nvPr/>
            </p:nvSpPr>
            <p:spPr>
              <a:xfrm>
                <a:off x="911225" y="1045635"/>
                <a:ext cx="11555880" cy="872065"/>
              </a:xfrm>
              <a:prstGeom prst="rect">
                <a:avLst/>
              </a:prstGeom>
              <a:noFill/>
              <a:ln w="12700" cap="flat" cmpd="sng" algn="ctr">
                <a:solidFill>
                  <a:sysClr val="window" lastClr="FFFFFF">
                    <a:lumMod val="75000"/>
                  </a:sys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defRPr/>
                </a:pPr>
                <a:endParaRPr lang="zh-CN" altLang="en-US" kern="0">
                  <a:solidFill>
                    <a:prstClr val="white"/>
                  </a:solidFill>
                  <a:latin typeface="Segoe UI"/>
                  <a:ea typeface="微软雅黑"/>
                </a:endParaRPr>
              </a:p>
            </p:txBody>
          </p:sp>
          <p:sp>
            <p:nvSpPr>
              <p:cNvPr id="7" name="椭圆 6"/>
              <p:cNvSpPr/>
              <p:nvPr/>
            </p:nvSpPr>
            <p:spPr>
              <a:xfrm>
                <a:off x="888096" y="1000203"/>
                <a:ext cx="72000" cy="72000"/>
              </a:xfrm>
              <a:prstGeom prst="ellipse">
                <a:avLst/>
              </a:prstGeom>
              <a:solidFill>
                <a:sysClr val="windowText" lastClr="000000">
                  <a:lumMod val="65000"/>
                  <a:lumOff val="35000"/>
                </a:sysClr>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defRPr/>
                </a:pPr>
                <a:endParaRPr lang="zh-CN" altLang="en-US" kern="0">
                  <a:solidFill>
                    <a:prstClr val="white"/>
                  </a:solidFill>
                  <a:latin typeface="Segoe UI"/>
                  <a:ea typeface="微软雅黑"/>
                </a:endParaRPr>
              </a:p>
            </p:txBody>
          </p:sp>
          <p:sp>
            <p:nvSpPr>
              <p:cNvPr id="8" name="椭圆 7"/>
              <p:cNvSpPr/>
              <p:nvPr/>
            </p:nvSpPr>
            <p:spPr>
              <a:xfrm>
                <a:off x="888096" y="1872269"/>
                <a:ext cx="72000" cy="72000"/>
              </a:xfrm>
              <a:prstGeom prst="ellipse">
                <a:avLst/>
              </a:prstGeom>
              <a:solidFill>
                <a:sysClr val="windowText" lastClr="000000">
                  <a:lumMod val="65000"/>
                  <a:lumOff val="35000"/>
                </a:sysClr>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defRPr/>
                </a:pPr>
                <a:endParaRPr lang="zh-CN" altLang="en-US" kern="0">
                  <a:solidFill>
                    <a:prstClr val="white"/>
                  </a:solidFill>
                  <a:latin typeface="Segoe UI"/>
                  <a:ea typeface="微软雅黑"/>
                </a:endParaRPr>
              </a:p>
            </p:txBody>
          </p:sp>
          <p:sp>
            <p:nvSpPr>
              <p:cNvPr id="9" name="椭圆 8"/>
              <p:cNvSpPr/>
              <p:nvPr/>
            </p:nvSpPr>
            <p:spPr>
              <a:xfrm>
                <a:off x="5075921" y="1872269"/>
                <a:ext cx="72000" cy="72000"/>
              </a:xfrm>
              <a:prstGeom prst="ellipse">
                <a:avLst/>
              </a:prstGeom>
              <a:solidFill>
                <a:sysClr val="windowText" lastClr="000000">
                  <a:lumMod val="65000"/>
                  <a:lumOff val="35000"/>
                </a:sysClr>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defRPr/>
                </a:pPr>
                <a:endParaRPr lang="zh-CN" altLang="en-US" kern="0">
                  <a:solidFill>
                    <a:prstClr val="white"/>
                  </a:solidFill>
                  <a:latin typeface="Segoe UI"/>
                  <a:ea typeface="微软雅黑"/>
                </a:endParaRPr>
              </a:p>
            </p:txBody>
          </p:sp>
          <p:sp>
            <p:nvSpPr>
              <p:cNvPr id="10" name="椭圆 9"/>
              <p:cNvSpPr/>
              <p:nvPr/>
            </p:nvSpPr>
            <p:spPr>
              <a:xfrm>
                <a:off x="5074692" y="1009634"/>
                <a:ext cx="72000" cy="72000"/>
              </a:xfrm>
              <a:prstGeom prst="ellipse">
                <a:avLst/>
              </a:prstGeom>
              <a:solidFill>
                <a:sysClr val="windowText" lastClr="000000">
                  <a:lumMod val="65000"/>
                  <a:lumOff val="35000"/>
                </a:sysClr>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defRPr/>
                </a:pPr>
                <a:endParaRPr lang="zh-CN" altLang="en-US" kern="0">
                  <a:solidFill>
                    <a:prstClr val="white"/>
                  </a:solidFill>
                  <a:latin typeface="Segoe UI"/>
                  <a:ea typeface="微软雅黑"/>
                </a:endParaRPr>
              </a:p>
            </p:txBody>
          </p:sp>
        </p:grpSp>
        <p:sp>
          <p:nvSpPr>
            <p:cNvPr id="5" name="矩形 4"/>
            <p:cNvSpPr/>
            <p:nvPr/>
          </p:nvSpPr>
          <p:spPr>
            <a:xfrm>
              <a:off x="1041701" y="5042922"/>
              <a:ext cx="5928226" cy="276999"/>
            </a:xfrm>
            <a:prstGeom prst="rect">
              <a:avLst/>
            </a:prstGeom>
          </p:spPr>
          <p:txBody>
            <a:bodyPr wrap="none">
              <a:spAutoFit/>
            </a:bodyPr>
            <a:lstStyle/>
            <a:p>
              <a:r>
                <a:rPr lang="en-US" altLang="zh-HK" sz="1200" dirty="0"/>
                <a:t>Initial Investment: $0.5 million; time horizon: January 1, 2015 - January 1, 2020</a:t>
              </a:r>
              <a:endParaRPr lang="zh-CN" altLang="en-US" sz="1200" dirty="0">
                <a:solidFill>
                  <a:srgbClr val="000000"/>
                </a:solidFill>
                <a:latin typeface="Segoe UI"/>
                <a:ea typeface="微软雅黑"/>
              </a:endParaRPr>
            </a:p>
          </p:txBody>
        </p:sp>
      </p:grpSp>
      <p:pic>
        <p:nvPicPr>
          <p:cNvPr id="14" name="圖片 13" descr="一張含有 文字, 地圖 的圖片&#10;&#10;自動產生的描述">
            <a:extLst>
              <a:ext uri="{FF2B5EF4-FFF2-40B4-BE49-F238E27FC236}">
                <a16:creationId xmlns:a16="http://schemas.microsoft.com/office/drawing/2014/main" id="{BB809742-3A1D-194B-AC3E-298389A7D7A3}"/>
              </a:ext>
            </a:extLst>
          </p:cNvPr>
          <p:cNvPicPr/>
          <p:nvPr/>
        </p:nvPicPr>
        <p:blipFill>
          <a:blip r:embed="rId2"/>
          <a:stretch>
            <a:fillRect/>
          </a:stretch>
        </p:blipFill>
        <p:spPr>
          <a:xfrm>
            <a:off x="993737" y="1542408"/>
            <a:ext cx="6357557" cy="2854960"/>
          </a:xfrm>
          <a:prstGeom prst="rect">
            <a:avLst/>
          </a:prstGeom>
        </p:spPr>
      </p:pic>
      <p:pic>
        <p:nvPicPr>
          <p:cNvPr id="16" name="圖片 15" descr="一張含有 文字 的圖片&#10;&#10;自動產生的描述">
            <a:extLst>
              <a:ext uri="{FF2B5EF4-FFF2-40B4-BE49-F238E27FC236}">
                <a16:creationId xmlns:a16="http://schemas.microsoft.com/office/drawing/2014/main" id="{652C0E86-C7CC-5940-A2B2-23AB5A5E6BA5}"/>
              </a:ext>
            </a:extLst>
          </p:cNvPr>
          <p:cNvPicPr/>
          <p:nvPr/>
        </p:nvPicPr>
        <p:blipFill>
          <a:blip r:embed="rId3"/>
          <a:stretch>
            <a:fillRect/>
          </a:stretch>
        </p:blipFill>
        <p:spPr>
          <a:xfrm>
            <a:off x="1105201" y="4692691"/>
            <a:ext cx="6122985" cy="1520190"/>
          </a:xfrm>
          <a:prstGeom prst="rect">
            <a:avLst/>
          </a:prstGeom>
        </p:spPr>
      </p:pic>
    </p:spTree>
    <p:extLst>
      <p:ext uri="{BB962C8B-B14F-4D97-AF65-F5344CB8AC3E}">
        <p14:creationId xmlns:p14="http://schemas.microsoft.com/office/powerpoint/2010/main" val="1055755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t>Conclusion</a:t>
            </a:r>
            <a:endParaRPr kumimoji="1" lang="zh-CN" altLang="en-US" dirty="0"/>
          </a:p>
        </p:txBody>
      </p:sp>
      <p:sp>
        <p:nvSpPr>
          <p:cNvPr id="13" name="矩形 12">
            <a:extLst>
              <a:ext uri="{FF2B5EF4-FFF2-40B4-BE49-F238E27FC236}">
                <a16:creationId xmlns:a16="http://schemas.microsoft.com/office/drawing/2014/main" id="{DA3D9802-EBF9-4842-A03A-2AD98C17056F}"/>
              </a:ext>
            </a:extLst>
          </p:cNvPr>
          <p:cNvSpPr/>
          <p:nvPr/>
        </p:nvSpPr>
        <p:spPr>
          <a:xfrm>
            <a:off x="615237" y="1194690"/>
            <a:ext cx="6550312" cy="3591817"/>
          </a:xfrm>
          <a:prstGeom prst="rect">
            <a:avLst/>
          </a:prstGeom>
        </p:spPr>
        <p:txBody>
          <a:bodyPr wrap="square">
            <a:spAutoFit/>
          </a:bodyPr>
          <a:lstStyle/>
          <a:p>
            <a:pPr marL="171450" indent="-171450">
              <a:lnSpc>
                <a:spcPct val="130000"/>
              </a:lnSpc>
              <a:buFont typeface="Arial" panose="020B0604020202020204" pitchFamily="34" charset="0"/>
              <a:buChar char="•"/>
            </a:pPr>
            <a:r>
              <a:rPr lang="en-US" altLang="zh-HK" sz="1100" dirty="0"/>
              <a:t>Control leverage strategy performs very well, especially after 2018, since it can make take advantage of the momentum strategy as well as limit the leverage.</a:t>
            </a:r>
          </a:p>
          <a:p>
            <a:pPr marL="171450" indent="-171450">
              <a:lnSpc>
                <a:spcPct val="130000"/>
              </a:lnSpc>
              <a:buFont typeface="Arial" panose="020B0604020202020204" pitchFamily="34" charset="0"/>
              <a:buChar char="•"/>
            </a:pPr>
            <a:endParaRPr lang="en-US" altLang="zh-HK" sz="1100" dirty="0"/>
          </a:p>
          <a:p>
            <a:pPr marL="171450" indent="-171450">
              <a:lnSpc>
                <a:spcPct val="130000"/>
              </a:lnSpc>
              <a:buFont typeface="Arial" panose="020B0604020202020204" pitchFamily="34" charset="0"/>
              <a:buChar char="•"/>
            </a:pPr>
            <a:r>
              <a:rPr lang="en-US" altLang="zh-HK" sz="1100" dirty="0"/>
              <a:t>The returns of these turtle and momentum strategies are no more than 20%, which not good enough. In the future, we can optimize the strategies.</a:t>
            </a:r>
          </a:p>
          <a:p>
            <a:pPr marL="171450" indent="-171450">
              <a:lnSpc>
                <a:spcPct val="130000"/>
              </a:lnSpc>
              <a:buFont typeface="Arial" panose="020B0604020202020204" pitchFamily="34" charset="0"/>
              <a:buChar char="•"/>
            </a:pPr>
            <a:endParaRPr lang="en-US" altLang="zh-HK" sz="1100" dirty="0"/>
          </a:p>
          <a:p>
            <a:pPr marL="171450" indent="-171450">
              <a:lnSpc>
                <a:spcPct val="130000"/>
              </a:lnSpc>
              <a:buFont typeface="Arial" panose="020B0604020202020204" pitchFamily="34" charset="0"/>
              <a:buChar char="•"/>
            </a:pPr>
            <a:r>
              <a:rPr lang="en-US" altLang="zh-HK" sz="1100" dirty="0"/>
              <a:t>Differential trend motion strategy has been successfully applied to two stocks--ANF and AINV. Their annual return and sharp ratio can outperform the benchmark. Especially, ANF can gain 109% of annual return.</a:t>
            </a:r>
          </a:p>
          <a:p>
            <a:pPr marL="171450" indent="-171450">
              <a:lnSpc>
                <a:spcPct val="130000"/>
              </a:lnSpc>
              <a:buFont typeface="Arial" panose="020B0604020202020204" pitchFamily="34" charset="0"/>
              <a:buChar char="•"/>
            </a:pPr>
            <a:endParaRPr lang="en-US" altLang="zh-HK" sz="1100" dirty="0"/>
          </a:p>
          <a:p>
            <a:pPr marL="171450" indent="-171450">
              <a:lnSpc>
                <a:spcPct val="130000"/>
              </a:lnSpc>
              <a:buFont typeface="Arial" panose="020B0604020202020204" pitchFamily="34" charset="0"/>
              <a:buChar char="•"/>
            </a:pPr>
            <a:r>
              <a:rPr lang="en-US" altLang="zh-HK" sz="1100" dirty="0"/>
              <a:t>The reason why </a:t>
            </a:r>
            <a:r>
              <a:rPr lang="en-US" altLang="zh-HK" sz="1100" dirty="0" err="1"/>
              <a:t>psy</a:t>
            </a:r>
            <a:r>
              <a:rPr lang="en-US" altLang="zh-HK" sz="1100" dirty="0"/>
              <a:t> strategy does not outperform the benchmark is that for complex financial markets, simple models cannot work well, and the factor used is too subjective and worth improving.</a:t>
            </a:r>
          </a:p>
          <a:p>
            <a:pPr marL="171450" indent="-171450">
              <a:lnSpc>
                <a:spcPct val="130000"/>
              </a:lnSpc>
              <a:buFont typeface="Arial" panose="020B0604020202020204" pitchFamily="34" charset="0"/>
              <a:buChar char="•"/>
            </a:pPr>
            <a:endParaRPr lang="en-US" altLang="zh-HK" sz="1100" dirty="0"/>
          </a:p>
          <a:p>
            <a:pPr marL="171450" indent="-171450">
              <a:lnSpc>
                <a:spcPct val="130000"/>
              </a:lnSpc>
              <a:buFont typeface="Arial" panose="020B0604020202020204" pitchFamily="34" charset="0"/>
              <a:buChar char="•"/>
            </a:pPr>
            <a:r>
              <a:rPr lang="en-US" altLang="zh-HK" sz="1100" dirty="0"/>
              <a:t>For being a successful pairs trading strategy, it is of great importance to know when to initiate the pairs trade and when to close all positions.</a:t>
            </a:r>
            <a:endParaRPr lang="zh-CN" altLang="en-US" sz="900" dirty="0">
              <a:solidFill>
                <a:srgbClr val="000000">
                  <a:lumMod val="50000"/>
                  <a:lumOff val="50000"/>
                </a:srgbClr>
              </a:solidFill>
              <a:latin typeface="微软雅黑" charset="0"/>
              <a:ea typeface="微软雅黑" charset="0"/>
            </a:endParaRPr>
          </a:p>
        </p:txBody>
      </p:sp>
    </p:spTree>
    <p:extLst>
      <p:ext uri="{BB962C8B-B14F-4D97-AF65-F5344CB8AC3E}">
        <p14:creationId xmlns:p14="http://schemas.microsoft.com/office/powerpoint/2010/main" val="8034284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latin typeface="Segoe UI"/>
                <a:ea typeface="微软雅黑"/>
              </a:rPr>
              <a:t>THANK</a:t>
            </a:r>
            <a:r>
              <a:rPr lang="zh-CN" altLang="en-US" dirty="0">
                <a:latin typeface="Segoe UI"/>
                <a:ea typeface="微软雅黑"/>
              </a:rPr>
              <a:t> </a:t>
            </a:r>
            <a:r>
              <a:rPr lang="en-US" altLang="zh-CN" dirty="0">
                <a:latin typeface="Segoe UI"/>
                <a:ea typeface="微软雅黑"/>
              </a:rPr>
              <a:t>YOU</a:t>
            </a:r>
            <a:r>
              <a:rPr lang="zh-CN" altLang="en-US" dirty="0">
                <a:latin typeface="Segoe UI"/>
                <a:ea typeface="微软雅黑"/>
              </a:rPr>
              <a:t> </a:t>
            </a:r>
            <a:r>
              <a:rPr lang="en-US" altLang="zh-CN" dirty="0">
                <a:latin typeface="Segoe UI"/>
                <a:ea typeface="微软雅黑"/>
              </a:rPr>
              <a:t>FOR</a:t>
            </a:r>
            <a:r>
              <a:rPr lang="zh-CN" altLang="en-US" dirty="0">
                <a:latin typeface="Segoe UI"/>
                <a:ea typeface="微软雅黑"/>
              </a:rPr>
              <a:t> </a:t>
            </a:r>
            <a:r>
              <a:rPr lang="en-US" altLang="zh-CN" dirty="0">
                <a:latin typeface="Segoe UI"/>
                <a:ea typeface="微软雅黑"/>
              </a:rPr>
              <a:t>WATCHING</a:t>
            </a:r>
          </a:p>
        </p:txBody>
      </p:sp>
    </p:spTree>
    <p:extLst>
      <p:ext uri="{BB962C8B-B14F-4D97-AF65-F5344CB8AC3E}">
        <p14:creationId xmlns:p14="http://schemas.microsoft.com/office/powerpoint/2010/main" val="1003886059"/>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265304" y="220133"/>
            <a:ext cx="5281254" cy="389467"/>
          </a:xfrm>
        </p:spPr>
        <p:txBody>
          <a:bodyPr/>
          <a:lstStyle/>
          <a:p>
            <a:r>
              <a:rPr kumimoji="1" lang="en-US" altLang="zh-CN" dirty="0"/>
              <a:t>PART</a:t>
            </a:r>
            <a:r>
              <a:rPr kumimoji="1" lang="zh-CN" altLang="en-US" dirty="0"/>
              <a:t> </a:t>
            </a:r>
            <a:r>
              <a:rPr kumimoji="1" lang="en-US" altLang="zh-CN" dirty="0"/>
              <a:t>ONE: RSI introduction</a:t>
            </a:r>
            <a:endParaRPr kumimoji="1" lang="zh-CN" altLang="en-US" dirty="0"/>
          </a:p>
        </p:txBody>
      </p:sp>
      <p:sp>
        <p:nvSpPr>
          <p:cNvPr id="9" name="矩形 8"/>
          <p:cNvSpPr/>
          <p:nvPr/>
        </p:nvSpPr>
        <p:spPr>
          <a:xfrm>
            <a:off x="933509" y="896990"/>
            <a:ext cx="2251835" cy="523220"/>
          </a:xfrm>
          <a:prstGeom prst="rect">
            <a:avLst/>
          </a:prstGeom>
        </p:spPr>
        <p:txBody>
          <a:bodyPr wrap="none">
            <a:spAutoFit/>
          </a:bodyPr>
          <a:lstStyle/>
          <a:p>
            <a:r>
              <a:rPr lang="en-US" altLang="zh-CN" sz="2800" b="1" dirty="0">
                <a:solidFill>
                  <a:srgbClr val="000000"/>
                </a:solidFill>
                <a:latin typeface="Segoe UI"/>
                <a:ea typeface="微软雅黑"/>
              </a:rPr>
              <a:t>RSI Strategy</a:t>
            </a:r>
            <a:endParaRPr lang="zh-CN" altLang="en-US" sz="2800" b="1" dirty="0">
              <a:solidFill>
                <a:srgbClr val="000000"/>
              </a:solidFill>
              <a:latin typeface="Segoe UI"/>
              <a:ea typeface="微软雅黑"/>
            </a:endParaRPr>
          </a:p>
        </p:txBody>
      </p:sp>
      <p:pic>
        <p:nvPicPr>
          <p:cNvPr id="3" name="图片 2">
            <a:extLst>
              <a:ext uri="{FF2B5EF4-FFF2-40B4-BE49-F238E27FC236}">
                <a16:creationId xmlns:a16="http://schemas.microsoft.com/office/drawing/2014/main" id="{1FC9651D-30F2-40F1-BA39-FFBF87D56121}"/>
              </a:ext>
            </a:extLst>
          </p:cNvPr>
          <p:cNvPicPr>
            <a:picLocks noChangeAspect="1"/>
          </p:cNvPicPr>
          <p:nvPr/>
        </p:nvPicPr>
        <p:blipFill>
          <a:blip r:embed="rId2"/>
          <a:stretch>
            <a:fillRect/>
          </a:stretch>
        </p:blipFill>
        <p:spPr>
          <a:xfrm>
            <a:off x="879613" y="4132576"/>
            <a:ext cx="10020300" cy="800100"/>
          </a:xfrm>
          <a:prstGeom prst="rect">
            <a:avLst/>
          </a:prstGeom>
        </p:spPr>
      </p:pic>
      <p:sp>
        <p:nvSpPr>
          <p:cNvPr id="4" name="文本框 3">
            <a:extLst>
              <a:ext uri="{FF2B5EF4-FFF2-40B4-BE49-F238E27FC236}">
                <a16:creationId xmlns:a16="http://schemas.microsoft.com/office/drawing/2014/main" id="{50D99D75-E05B-406E-9C0A-30C865A7FFCB}"/>
              </a:ext>
            </a:extLst>
          </p:cNvPr>
          <p:cNvSpPr txBox="1"/>
          <p:nvPr/>
        </p:nvSpPr>
        <p:spPr>
          <a:xfrm>
            <a:off x="797615" y="1654692"/>
            <a:ext cx="7742730" cy="1253677"/>
          </a:xfrm>
          <a:prstGeom prst="rect">
            <a:avLst/>
          </a:prstGeom>
          <a:noFill/>
        </p:spPr>
        <p:txBody>
          <a:bodyPr wrap="square" rtlCol="0">
            <a:spAutoFit/>
          </a:bodyPr>
          <a:lstStyle/>
          <a:p>
            <a:pPr>
              <a:lnSpc>
                <a:spcPct val="130000"/>
              </a:lnSpc>
              <a:spcBef>
                <a:spcPts val="600"/>
              </a:spcBef>
            </a:pPr>
            <a:r>
              <a:rPr lang="en-US" altLang="zh-CN" sz="2000" kern="0" dirty="0">
                <a:latin typeface="微软雅黑" panose="020B0503020204020204" pitchFamily="34" charset="-122"/>
                <a:ea typeface="微软雅黑" panose="020B0503020204020204" pitchFamily="34" charset="-122"/>
                <a:cs typeface="+mn-ea"/>
                <a:sym typeface="+mn-lt"/>
              </a:rPr>
              <a:t>Relative Strength Index(RSI) is a technical indicator basing on the theory of supply- demand balance to measure stock’s  or market’s intrinsic strength or weakness. </a:t>
            </a:r>
            <a:endParaRPr lang="zh-CN" altLang="en-US" sz="2000" kern="0" dirty="0">
              <a:latin typeface="微软雅黑" panose="020B0503020204020204" pitchFamily="34" charset="-122"/>
              <a:ea typeface="微软雅黑" panose="020B0503020204020204" pitchFamily="34" charset="-122"/>
              <a:cs typeface="+mn-ea"/>
              <a:sym typeface="+mn-lt"/>
            </a:endParaRPr>
          </a:p>
        </p:txBody>
      </p:sp>
      <p:sp>
        <p:nvSpPr>
          <p:cNvPr id="5" name="文本框 4">
            <a:extLst>
              <a:ext uri="{FF2B5EF4-FFF2-40B4-BE49-F238E27FC236}">
                <a16:creationId xmlns:a16="http://schemas.microsoft.com/office/drawing/2014/main" id="{EB85660E-F4F5-4D21-84FD-B4CCC9B791F0}"/>
              </a:ext>
            </a:extLst>
          </p:cNvPr>
          <p:cNvSpPr txBox="1"/>
          <p:nvPr/>
        </p:nvSpPr>
        <p:spPr>
          <a:xfrm>
            <a:off x="797615" y="3391230"/>
            <a:ext cx="4055165" cy="525657"/>
          </a:xfrm>
          <a:prstGeom prst="rect">
            <a:avLst/>
          </a:prstGeom>
          <a:noFill/>
        </p:spPr>
        <p:txBody>
          <a:bodyPr wrap="square" rtlCol="0">
            <a:spAutoFit/>
          </a:bodyPr>
          <a:lstStyle/>
          <a:p>
            <a:pPr>
              <a:lnSpc>
                <a:spcPct val="130000"/>
              </a:lnSpc>
              <a:spcBef>
                <a:spcPts val="600"/>
              </a:spcBef>
            </a:pPr>
            <a:r>
              <a:rPr lang="en-US" altLang="zh-CN" sz="2400" kern="0" dirty="0">
                <a:latin typeface="微软雅黑" panose="020B0503020204020204" pitchFamily="34" charset="-122"/>
                <a:ea typeface="微软雅黑" panose="020B0503020204020204" pitchFamily="34" charset="-122"/>
                <a:cs typeface="+mn-ea"/>
                <a:sym typeface="+mn-lt"/>
              </a:rPr>
              <a:t>The formula for RSI:</a:t>
            </a:r>
            <a:endParaRPr lang="zh-CN" altLang="en-US" sz="2400" kern="0" dirty="0">
              <a:latin typeface="微软雅黑" panose="020B0503020204020204" pitchFamily="34" charset="-122"/>
              <a:ea typeface="微软雅黑" panose="020B0503020204020204" pitchFamily="34" charset="-122"/>
              <a:cs typeface="+mn-ea"/>
              <a:sym typeface="+mn-lt"/>
            </a:endParaRPr>
          </a:p>
        </p:txBody>
      </p:sp>
    </p:spTree>
    <p:extLst>
      <p:ext uri="{BB962C8B-B14F-4D97-AF65-F5344CB8AC3E}">
        <p14:creationId xmlns:p14="http://schemas.microsoft.com/office/powerpoint/2010/main" val="2378217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265304" y="220133"/>
            <a:ext cx="5281254" cy="389467"/>
          </a:xfrm>
        </p:spPr>
        <p:txBody>
          <a:bodyPr/>
          <a:lstStyle/>
          <a:p>
            <a:r>
              <a:rPr kumimoji="1" lang="en-US" altLang="zh-CN" dirty="0"/>
              <a:t>PART</a:t>
            </a:r>
            <a:r>
              <a:rPr kumimoji="1" lang="zh-CN" altLang="en-US" dirty="0"/>
              <a:t> </a:t>
            </a:r>
            <a:r>
              <a:rPr kumimoji="1" lang="en-US" altLang="zh-CN" dirty="0"/>
              <a:t>ONE: RSI introduction</a:t>
            </a:r>
            <a:endParaRPr kumimoji="1" lang="zh-CN" altLang="en-US" dirty="0"/>
          </a:p>
        </p:txBody>
      </p:sp>
      <p:pic>
        <p:nvPicPr>
          <p:cNvPr id="19" name="图片 18">
            <a:extLst>
              <a:ext uri="{FF2B5EF4-FFF2-40B4-BE49-F238E27FC236}">
                <a16:creationId xmlns:a16="http://schemas.microsoft.com/office/drawing/2014/main" id="{3D8DF7D3-7023-4A5F-8F5D-CE373DBBBEC0}"/>
              </a:ext>
            </a:extLst>
          </p:cNvPr>
          <p:cNvPicPr>
            <a:picLocks noChangeAspect="1"/>
          </p:cNvPicPr>
          <p:nvPr/>
        </p:nvPicPr>
        <p:blipFill>
          <a:blip r:embed="rId2"/>
          <a:stretch>
            <a:fillRect/>
          </a:stretch>
        </p:blipFill>
        <p:spPr>
          <a:xfrm>
            <a:off x="1213487" y="1409853"/>
            <a:ext cx="9765025" cy="4190327"/>
          </a:xfrm>
          <a:prstGeom prst="rect">
            <a:avLst/>
          </a:prstGeom>
        </p:spPr>
      </p:pic>
    </p:spTree>
    <p:extLst>
      <p:ext uri="{BB962C8B-B14F-4D97-AF65-F5344CB8AC3E}">
        <p14:creationId xmlns:p14="http://schemas.microsoft.com/office/powerpoint/2010/main" val="26034800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265304" y="220133"/>
            <a:ext cx="5281254" cy="389467"/>
          </a:xfrm>
        </p:spPr>
        <p:txBody>
          <a:bodyPr/>
          <a:lstStyle/>
          <a:p>
            <a:r>
              <a:rPr kumimoji="1" lang="en-US" altLang="zh-CN" dirty="0"/>
              <a:t>PART</a:t>
            </a:r>
            <a:r>
              <a:rPr kumimoji="1" lang="zh-CN" altLang="en-US" dirty="0"/>
              <a:t> </a:t>
            </a:r>
            <a:r>
              <a:rPr kumimoji="1" lang="en-US" altLang="zh-CN" dirty="0"/>
              <a:t>TWO: Our strategy – RSI Trading Strategy</a:t>
            </a:r>
          </a:p>
        </p:txBody>
      </p:sp>
      <p:sp>
        <p:nvSpPr>
          <p:cNvPr id="10" name="文本框 9">
            <a:extLst>
              <a:ext uri="{FF2B5EF4-FFF2-40B4-BE49-F238E27FC236}">
                <a16:creationId xmlns:a16="http://schemas.microsoft.com/office/drawing/2014/main" id="{C5993814-F761-419C-8F5C-9670FE92C2EC}"/>
              </a:ext>
            </a:extLst>
          </p:cNvPr>
          <p:cNvSpPr txBox="1"/>
          <p:nvPr/>
        </p:nvSpPr>
        <p:spPr>
          <a:xfrm>
            <a:off x="414958" y="759551"/>
            <a:ext cx="6097656" cy="369332"/>
          </a:xfrm>
          <a:prstGeom prst="rect">
            <a:avLst/>
          </a:prstGeom>
          <a:noFill/>
        </p:spPr>
        <p:txBody>
          <a:bodyPr wrap="square">
            <a:spAutoFit/>
          </a:bodyPr>
          <a:lstStyle/>
          <a:p>
            <a:pPr marL="76200">
              <a:spcBef>
                <a:spcPts val="350"/>
              </a:spcBef>
              <a:spcAft>
                <a:spcPts val="0"/>
              </a:spcAft>
            </a:pPr>
            <a:r>
              <a:rPr lang="en-US" altLang="zh-CN" sz="1800" b="1" dirty="0">
                <a:effectLst/>
                <a:latin typeface="Times New Roman" panose="02020603050405020304" pitchFamily="18" charset="0"/>
                <a:ea typeface="Times New Roman" panose="02020603050405020304" pitchFamily="18" charset="0"/>
              </a:rPr>
              <a:t>Calculation of RSI indicator:</a:t>
            </a:r>
            <a:endParaRPr lang="zh-CN" altLang="zh-CN" sz="2000" dirty="0">
              <a:effectLst/>
              <a:latin typeface="Times New Roman" panose="02020603050405020304" pitchFamily="18" charset="0"/>
              <a:ea typeface="Times New Roman" panose="02020603050405020304" pitchFamily="18" charset="0"/>
            </a:endParaRPr>
          </a:p>
        </p:txBody>
      </p:sp>
      <p:pic>
        <p:nvPicPr>
          <p:cNvPr id="8" name="图片 7">
            <a:extLst>
              <a:ext uri="{FF2B5EF4-FFF2-40B4-BE49-F238E27FC236}">
                <a16:creationId xmlns:a16="http://schemas.microsoft.com/office/drawing/2014/main" id="{011ED5A0-8ED9-4688-84E6-62A30EE00BA5}"/>
              </a:ext>
            </a:extLst>
          </p:cNvPr>
          <p:cNvPicPr>
            <a:picLocks noChangeAspect="1"/>
          </p:cNvPicPr>
          <p:nvPr/>
        </p:nvPicPr>
        <p:blipFill>
          <a:blip r:embed="rId2"/>
          <a:stretch>
            <a:fillRect/>
          </a:stretch>
        </p:blipFill>
        <p:spPr>
          <a:xfrm>
            <a:off x="830317" y="1348734"/>
            <a:ext cx="9815610" cy="4749715"/>
          </a:xfrm>
          <a:prstGeom prst="rect">
            <a:avLst/>
          </a:prstGeom>
        </p:spPr>
      </p:pic>
    </p:spTree>
    <p:extLst>
      <p:ext uri="{BB962C8B-B14F-4D97-AF65-F5344CB8AC3E}">
        <p14:creationId xmlns:p14="http://schemas.microsoft.com/office/powerpoint/2010/main" val="245343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265304" y="220133"/>
            <a:ext cx="5281254" cy="389467"/>
          </a:xfrm>
        </p:spPr>
        <p:txBody>
          <a:bodyPr/>
          <a:lstStyle/>
          <a:p>
            <a:r>
              <a:rPr kumimoji="1" lang="en-US" altLang="zh-CN" dirty="0"/>
              <a:t>PART</a:t>
            </a:r>
            <a:r>
              <a:rPr kumimoji="1" lang="zh-CN" altLang="en-US" dirty="0"/>
              <a:t> </a:t>
            </a:r>
            <a:r>
              <a:rPr kumimoji="1" lang="en-US" altLang="zh-CN" dirty="0"/>
              <a:t>TWO: Our strategy – RSI Trading Strategy</a:t>
            </a:r>
          </a:p>
        </p:txBody>
      </p:sp>
      <p:pic>
        <p:nvPicPr>
          <p:cNvPr id="3" name="图片 2">
            <a:extLst>
              <a:ext uri="{FF2B5EF4-FFF2-40B4-BE49-F238E27FC236}">
                <a16:creationId xmlns:a16="http://schemas.microsoft.com/office/drawing/2014/main" id="{2A37FFE1-4DB3-447E-A261-7D0D5FCBF49C}"/>
              </a:ext>
            </a:extLst>
          </p:cNvPr>
          <p:cNvPicPr>
            <a:picLocks noChangeAspect="1"/>
          </p:cNvPicPr>
          <p:nvPr/>
        </p:nvPicPr>
        <p:blipFill rotWithShape="1">
          <a:blip r:embed="rId2"/>
          <a:srcRect b="55235"/>
          <a:stretch/>
        </p:blipFill>
        <p:spPr>
          <a:xfrm>
            <a:off x="2171700" y="1104693"/>
            <a:ext cx="3924300" cy="1974173"/>
          </a:xfrm>
          <a:prstGeom prst="rect">
            <a:avLst/>
          </a:prstGeom>
        </p:spPr>
      </p:pic>
      <p:pic>
        <p:nvPicPr>
          <p:cNvPr id="6" name="图片 5">
            <a:extLst>
              <a:ext uri="{FF2B5EF4-FFF2-40B4-BE49-F238E27FC236}">
                <a16:creationId xmlns:a16="http://schemas.microsoft.com/office/drawing/2014/main" id="{FA010562-484A-41F8-B350-CF28685B86CF}"/>
              </a:ext>
            </a:extLst>
          </p:cNvPr>
          <p:cNvPicPr>
            <a:picLocks noChangeAspect="1"/>
          </p:cNvPicPr>
          <p:nvPr/>
        </p:nvPicPr>
        <p:blipFill rotWithShape="1">
          <a:blip r:embed="rId2"/>
          <a:srcRect t="55235"/>
          <a:stretch/>
        </p:blipFill>
        <p:spPr>
          <a:xfrm>
            <a:off x="1942135" y="3429000"/>
            <a:ext cx="3924300" cy="1974173"/>
          </a:xfrm>
          <a:prstGeom prst="rect">
            <a:avLst/>
          </a:prstGeom>
        </p:spPr>
      </p:pic>
    </p:spTree>
    <p:extLst>
      <p:ext uri="{BB962C8B-B14F-4D97-AF65-F5344CB8AC3E}">
        <p14:creationId xmlns:p14="http://schemas.microsoft.com/office/powerpoint/2010/main" val="2250009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265304" y="220133"/>
            <a:ext cx="5281254" cy="389467"/>
          </a:xfrm>
        </p:spPr>
        <p:txBody>
          <a:bodyPr/>
          <a:lstStyle/>
          <a:p>
            <a:r>
              <a:rPr kumimoji="1" lang="en-US" altLang="zh-CN" dirty="0"/>
              <a:t>PART</a:t>
            </a:r>
            <a:r>
              <a:rPr kumimoji="1" lang="zh-CN" altLang="en-US" dirty="0"/>
              <a:t> </a:t>
            </a:r>
            <a:r>
              <a:rPr kumimoji="1" lang="en-US" altLang="zh-CN" dirty="0"/>
              <a:t>Three: Performance</a:t>
            </a:r>
          </a:p>
        </p:txBody>
      </p:sp>
      <p:pic>
        <p:nvPicPr>
          <p:cNvPr id="5" name="图片 4">
            <a:extLst>
              <a:ext uri="{FF2B5EF4-FFF2-40B4-BE49-F238E27FC236}">
                <a16:creationId xmlns:a16="http://schemas.microsoft.com/office/drawing/2014/main" id="{31607805-2488-4665-84CF-DAF5504FF298}"/>
              </a:ext>
            </a:extLst>
          </p:cNvPr>
          <p:cNvPicPr/>
          <p:nvPr/>
        </p:nvPicPr>
        <p:blipFill>
          <a:blip r:embed="rId2">
            <a:extLst>
              <a:ext uri="{28A0092B-C50C-407E-A947-70E740481C1C}">
                <a14:useLocalDpi xmlns:a14="http://schemas.microsoft.com/office/drawing/2010/main" val="0"/>
              </a:ext>
            </a:extLst>
          </a:blip>
          <a:stretch>
            <a:fillRect/>
          </a:stretch>
        </p:blipFill>
        <p:spPr>
          <a:xfrm>
            <a:off x="1152941" y="2352646"/>
            <a:ext cx="7417172" cy="2913546"/>
          </a:xfrm>
          <a:prstGeom prst="rect">
            <a:avLst/>
          </a:prstGeom>
        </p:spPr>
      </p:pic>
      <p:sp>
        <p:nvSpPr>
          <p:cNvPr id="4" name="文本框 3">
            <a:extLst>
              <a:ext uri="{FF2B5EF4-FFF2-40B4-BE49-F238E27FC236}">
                <a16:creationId xmlns:a16="http://schemas.microsoft.com/office/drawing/2014/main" id="{091A772F-E427-4CA3-A09B-2F0720BA7FB1}"/>
              </a:ext>
            </a:extLst>
          </p:cNvPr>
          <p:cNvSpPr txBox="1"/>
          <p:nvPr/>
        </p:nvSpPr>
        <p:spPr>
          <a:xfrm>
            <a:off x="1630015" y="1084916"/>
            <a:ext cx="5281253" cy="523220"/>
          </a:xfrm>
          <a:prstGeom prst="rect">
            <a:avLst/>
          </a:prstGeom>
          <a:noFill/>
        </p:spPr>
        <p:txBody>
          <a:bodyPr wrap="square" rtlCol="0">
            <a:spAutoFit/>
          </a:bodyPr>
          <a:lstStyle/>
          <a:p>
            <a:pPr algn="just">
              <a:spcBef>
                <a:spcPts val="935"/>
              </a:spcBef>
              <a:spcAft>
                <a:spcPts val="0"/>
              </a:spcAft>
            </a:pPr>
            <a:r>
              <a:rPr lang="en-US" altLang="zh-CN" sz="2800" b="1" dirty="0">
                <a:effectLst/>
                <a:latin typeface="Times New Roman" panose="02020603050405020304" pitchFamily="18" charset="0"/>
                <a:ea typeface="宋体" panose="02010600030101010101" pitchFamily="2" charset="-122"/>
              </a:rPr>
              <a:t>Data used: stock ‘AAPL’</a:t>
            </a:r>
            <a:endParaRPr lang="zh-CN" altLang="zh-CN" sz="28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0743576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模板页面">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46">
      <a:majorFont>
        <a:latin typeface="微软雅黑"/>
        <a:ea typeface="微软雅黑"/>
        <a:cs typeface=""/>
      </a:majorFont>
      <a:minorFont>
        <a:latin typeface="微软雅黑"/>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lnSpc>
            <a:spcPct val="130000"/>
          </a:lnSpc>
          <a:defRPr sz="1200" dirty="0">
            <a:latin typeface="微软雅黑" panose="020B0503020204020204" pitchFamily="34" charset="-122"/>
            <a:ea typeface="微软雅黑" panose="020B0503020204020204" pitchFamily="34" charset="-122"/>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nSpc>
            <a:spcPct val="130000"/>
          </a:lnSpc>
          <a:spcBef>
            <a:spcPts val="600"/>
          </a:spcBef>
          <a:defRPr sz="1200" kern="0" dirty="0">
            <a:latin typeface="微软雅黑" panose="020B0503020204020204" pitchFamily="34" charset="-122"/>
            <a:ea typeface="微软雅黑" panose="020B0503020204020204" pitchFamily="34" charset="-122"/>
            <a:cs typeface="+mn-ea"/>
            <a:sym typeface="+mn-lt"/>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292</TotalTime>
  <Words>2169</Words>
  <Application>Microsoft Macintosh PowerPoint</Application>
  <PresentationFormat>寬螢幕</PresentationFormat>
  <Paragraphs>286</Paragraphs>
  <Slides>46</Slides>
  <Notes>0</Notes>
  <HiddenSlides>0</HiddenSlides>
  <MMClips>0</MMClips>
  <ScaleCrop>false</ScaleCrop>
  <HeadingPairs>
    <vt:vector size="6" baseType="variant">
      <vt:variant>
        <vt:lpstr>使用字型</vt:lpstr>
      </vt:variant>
      <vt:variant>
        <vt:i4>9</vt:i4>
      </vt:variant>
      <vt:variant>
        <vt:lpstr>佈景主題</vt:lpstr>
      </vt:variant>
      <vt:variant>
        <vt:i4>2</vt:i4>
      </vt:variant>
      <vt:variant>
        <vt:lpstr>投影片標題</vt:lpstr>
      </vt:variant>
      <vt:variant>
        <vt:i4>46</vt:i4>
      </vt:variant>
    </vt:vector>
  </HeadingPairs>
  <TitlesOfParts>
    <vt:vector size="57" baseType="lpstr">
      <vt:lpstr>等线</vt:lpstr>
      <vt:lpstr>Microsoft YaHei</vt:lpstr>
      <vt:lpstr>Microsoft YaHei</vt:lpstr>
      <vt:lpstr>Segoe UI</vt:lpstr>
      <vt:lpstr>Segoe UI Light</vt:lpstr>
      <vt:lpstr>Arial</vt:lpstr>
      <vt:lpstr>Cambria Math</vt:lpstr>
      <vt:lpstr>Century Gothic</vt:lpstr>
      <vt:lpstr>Times New Roman</vt:lpstr>
      <vt:lpstr>模板页面</vt:lpstr>
      <vt:lpstr>OfficePLUS</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OfficePLUS</dc:creator>
  <cp:lastModifiedBy>Rong YU</cp:lastModifiedBy>
  <cp:revision>76</cp:revision>
  <dcterms:created xsi:type="dcterms:W3CDTF">2015-08-18T02:51:41Z</dcterms:created>
  <dcterms:modified xsi:type="dcterms:W3CDTF">2020-05-31T14:38:52Z</dcterms:modified>
</cp:coreProperties>
</file>